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73" r:id="rId4"/>
    <p:sldId id="271" r:id="rId5"/>
    <p:sldId id="27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844" autoAdjust="0"/>
  </p:normalViewPr>
  <p:slideViewPr>
    <p:cSldViewPr>
      <p:cViewPr varScale="1">
        <p:scale>
          <a:sx n="104" d="100"/>
          <a:sy n="104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AE610-DCD8-456A-BD9E-1FD1B8DC7C2D}" type="datetimeFigureOut">
              <a:rPr lang="ko-KR" altLang="en-US" smtClean="0"/>
              <a:t>2015-08-27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F2977-D144-43CC-9BD4-4F1D628B50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994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185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66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792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149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796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56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276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44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23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638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237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096E6-9275-45DA-98AF-8E9021D4E2D0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37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charset="-127"/>
              </a:rPr>
              <a:t>WF </a:t>
            </a:r>
            <a:r>
              <a:rPr lang="en-US" altLang="ko-KR" dirty="0">
                <a:ea typeface="굴림" charset="-127"/>
              </a:rPr>
              <a:t>on </a:t>
            </a:r>
            <a:r>
              <a:rPr lang="en-US" altLang="ko-KR" dirty="0" smtClean="0">
                <a:ea typeface="굴림" charset="-127"/>
              </a:rPr>
              <a:t>CSI Measurement Restriction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Ericsson, CATT, NTT DOCOMO, KT, CMCC, ZTE, LG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3698" y="632012"/>
            <a:ext cx="8369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3GPP TSG-RAN </a:t>
            </a:r>
            <a:r>
              <a:rPr lang="de-DE" b="1" dirty="0" smtClean="0"/>
              <a:t>WG1#82</a:t>
            </a:r>
            <a:r>
              <a:rPr lang="de-DE" b="1" dirty="0"/>
              <a:t>	</a:t>
            </a:r>
            <a:r>
              <a:rPr lang="de-DE" b="1" dirty="0" smtClean="0"/>
              <a:t>				</a:t>
            </a:r>
            <a:r>
              <a:rPr lang="de-DE" b="1" dirty="0" smtClean="0"/>
              <a:t>R1-154958</a:t>
            </a:r>
            <a:endParaRPr lang="en-US" b="1" dirty="0"/>
          </a:p>
          <a:p>
            <a:r>
              <a:rPr lang="en-US" b="1" dirty="0" smtClean="0"/>
              <a:t>Beijing, China, August 24-28,2015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0" y="1600200"/>
            <a:ext cx="2901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Agenda Item:	</a:t>
            </a:r>
            <a:r>
              <a:rPr lang="en-US" b="1" dirty="0" smtClean="0"/>
              <a:t>7.2.5.1.2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5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Definition of CSI Measurement</a:t>
            </a:r>
            <a:r>
              <a:rPr lang="ko-KR" altLang="en-US" sz="3200" dirty="0" smtClean="0"/>
              <a:t> </a:t>
            </a:r>
            <a:r>
              <a:rPr lang="en-US" altLang="ko-KR" sz="3200" dirty="0" smtClean="0"/>
              <a:t>Restriction(MR)</a:t>
            </a:r>
            <a:endParaRPr lang="ko-KR" altLang="en-US" sz="3200" dirty="0"/>
          </a:p>
        </p:txBody>
      </p:sp>
      <p:sp>
        <p:nvSpPr>
          <p:cNvPr id="47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400" dirty="0" smtClean="0"/>
              <a:t>For a given CSI process</a:t>
            </a:r>
            <a:r>
              <a:rPr lang="en-US" altLang="ko-KR" sz="2400" dirty="0"/>
              <a:t>/CSI-RS resource</a:t>
            </a:r>
            <a:r>
              <a:rPr lang="en-US" altLang="ko-KR" sz="2400" dirty="0" smtClean="0"/>
              <a:t>, MR on channel measurement is ON when channel used for CSI computation can be estimated from X NZP CSI-RS </a:t>
            </a:r>
            <a:r>
              <a:rPr lang="en-US" altLang="ko-KR" sz="2400" dirty="0" err="1" smtClean="0"/>
              <a:t>subframe</a:t>
            </a:r>
            <a:r>
              <a:rPr lang="en-US" altLang="ko-KR" sz="2400" dirty="0" smtClean="0"/>
              <a:t>(s) up until and including CSI reference resource </a:t>
            </a:r>
            <a:endParaRPr lang="en-US" altLang="ko-KR" sz="2000" dirty="0" smtClean="0"/>
          </a:p>
          <a:p>
            <a:pPr lvl="1"/>
            <a:r>
              <a:rPr lang="en-US" altLang="ko-KR" sz="2000" dirty="0" smtClean="0"/>
              <a:t>Channel measurement is derived from NZP CSI-RS</a:t>
            </a:r>
          </a:p>
          <a:p>
            <a:pPr lvl="1"/>
            <a:endParaRPr lang="en-US" altLang="ko-KR" sz="2000" dirty="0" smtClean="0"/>
          </a:p>
          <a:p>
            <a:r>
              <a:rPr lang="en-US" altLang="ko-KR" sz="2400" dirty="0"/>
              <a:t>For a given CSI </a:t>
            </a:r>
            <a:r>
              <a:rPr lang="en-US" altLang="ko-KR" sz="2400" dirty="0" smtClean="0"/>
              <a:t>process, MR </a:t>
            </a:r>
            <a:r>
              <a:rPr lang="en-US" altLang="ko-KR" sz="2400" dirty="0"/>
              <a:t>on </a:t>
            </a:r>
            <a:r>
              <a:rPr lang="en-US" altLang="ko-KR" sz="2400" dirty="0" smtClean="0"/>
              <a:t>interference </a:t>
            </a:r>
            <a:r>
              <a:rPr lang="en-US" altLang="ko-KR" sz="2400" dirty="0"/>
              <a:t>measurement is ON when </a:t>
            </a:r>
            <a:r>
              <a:rPr lang="en-US" altLang="ko-KR" sz="2400" dirty="0" smtClean="0"/>
              <a:t>interference </a:t>
            </a:r>
            <a:r>
              <a:rPr lang="en-US" altLang="ko-KR" sz="2400" dirty="0"/>
              <a:t>used for CSI computation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can be estimated from </a:t>
            </a:r>
            <a:r>
              <a:rPr lang="en-US" altLang="ko-KR" sz="2400" dirty="0" smtClean="0"/>
              <a:t>Y CSI-IM </a:t>
            </a:r>
            <a:r>
              <a:rPr lang="en-US" altLang="ko-KR" sz="2400" dirty="0" err="1" smtClean="0"/>
              <a:t>subframe</a:t>
            </a:r>
            <a:r>
              <a:rPr lang="en-US" altLang="ko-KR" sz="2400" dirty="0" smtClean="0"/>
              <a:t>(s) </a:t>
            </a:r>
            <a:r>
              <a:rPr lang="en-US" altLang="ko-KR" sz="2400" dirty="0"/>
              <a:t>up until and including CSI reference </a:t>
            </a:r>
            <a:r>
              <a:rPr lang="en-US" altLang="ko-KR" sz="2400" dirty="0" smtClean="0"/>
              <a:t>resource</a:t>
            </a:r>
          </a:p>
          <a:p>
            <a:pPr lvl="1"/>
            <a:r>
              <a:rPr lang="en-US" altLang="ko-KR" sz="2000" dirty="0" smtClean="0"/>
              <a:t>Interference measurement is derived from CSI-IM</a:t>
            </a:r>
            <a:endParaRPr lang="en-US" altLang="ko-KR" sz="2400" dirty="0" smtClean="0"/>
          </a:p>
          <a:p>
            <a:pPr lvl="1"/>
            <a:endParaRPr lang="en-US" altLang="ko-KR" sz="2000" dirty="0"/>
          </a:p>
          <a:p>
            <a:r>
              <a:rPr lang="en-US" altLang="ko-KR" sz="2400" dirty="0" smtClean="0"/>
              <a:t>For a given CSI process/CSI-RS resource, MR may </a:t>
            </a:r>
            <a:r>
              <a:rPr lang="en-US" altLang="ko-KR" sz="2400" dirty="0"/>
              <a:t>be higher-layer configured for both </a:t>
            </a:r>
            <a:r>
              <a:rPr lang="en-US" altLang="ko-KR" sz="2400" dirty="0" smtClean="0"/>
              <a:t>channel </a:t>
            </a:r>
            <a:r>
              <a:rPr lang="en-US" altLang="ko-KR" sz="2400" dirty="0"/>
              <a:t>and </a:t>
            </a:r>
            <a:r>
              <a:rPr lang="en-US" altLang="ko-KR" sz="2400" dirty="0" smtClean="0"/>
              <a:t>interference</a:t>
            </a:r>
            <a:endParaRPr lang="en-US" altLang="ko-KR" sz="2400" dirty="0"/>
          </a:p>
          <a:p>
            <a:pPr lvl="1"/>
            <a:r>
              <a:rPr lang="en-US" altLang="ko-KR" sz="2000" dirty="0" smtClean="0"/>
              <a:t>MR for </a:t>
            </a:r>
            <a:r>
              <a:rPr lang="en-US" altLang="ko-KR" sz="2000" dirty="0"/>
              <a:t>channel and interference</a:t>
            </a:r>
            <a:r>
              <a:rPr lang="en-US" altLang="ko-KR" sz="2000" dirty="0" smtClean="0"/>
              <a:t> can </a:t>
            </a:r>
            <a:r>
              <a:rPr lang="en-US" altLang="ko-KR" sz="2000" dirty="0"/>
              <a:t>be configured </a:t>
            </a:r>
            <a:r>
              <a:rPr lang="en-US" altLang="ko-KR" sz="2000" dirty="0" smtClean="0"/>
              <a:t>independently</a:t>
            </a:r>
          </a:p>
          <a:p>
            <a:pPr lvl="1"/>
            <a:endParaRPr lang="en-US" altLang="ko-KR" sz="2000" dirty="0" smtClean="0"/>
          </a:p>
          <a:p>
            <a:r>
              <a:rPr lang="en-US" altLang="ko-KR" sz="2400" dirty="0" smtClean="0"/>
              <a:t>Note: Channel and interference MR are considered independently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44410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sz="4000" dirty="0" smtClean="0"/>
              <a:t>Possible CSI MR Configurations</a:t>
            </a:r>
            <a:endParaRPr lang="ko-KR" altLang="en-US" sz="4000" dirty="0"/>
          </a:p>
        </p:txBody>
      </p:sp>
      <p:sp>
        <p:nvSpPr>
          <p:cNvPr id="47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Alt.1: Fixed MR ON or OFF via higher-layer configuration</a:t>
            </a:r>
          </a:p>
          <a:p>
            <a:pPr lvl="1"/>
            <a:r>
              <a:rPr lang="en-US" altLang="ko-KR" sz="2200" dirty="0" smtClean="0"/>
              <a:t>X/Y are fixed to a single value respectively in specification</a:t>
            </a:r>
          </a:p>
          <a:p>
            <a:pPr lvl="1"/>
            <a:endParaRPr lang="en-US" altLang="ko-KR" sz="2200" dirty="0" smtClean="0"/>
          </a:p>
          <a:p>
            <a:r>
              <a:rPr lang="en-US" altLang="ko-KR" sz="2400" dirty="0" smtClean="0"/>
              <a:t>Alt.2: Configurable MR ON or OFF via higher-layer configuration</a:t>
            </a:r>
          </a:p>
          <a:p>
            <a:pPr lvl="1"/>
            <a:r>
              <a:rPr lang="en-US" altLang="ko-KR" sz="2000" dirty="0" smtClean="0"/>
              <a:t>X={</a:t>
            </a:r>
            <a:r>
              <a:rPr lang="en-US" altLang="ko-KR" sz="2000" dirty="0"/>
              <a:t>OFF, 1, … , </a:t>
            </a:r>
            <a:r>
              <a:rPr lang="en-US" altLang="ko-KR" sz="2000" dirty="0" smtClean="0"/>
              <a:t>N</a:t>
            </a:r>
            <a:r>
              <a:rPr lang="en-US" altLang="ko-KR" sz="2000" baseline="-25000" dirty="0" smtClean="0"/>
              <a:t>X</a:t>
            </a:r>
            <a:r>
              <a:rPr lang="en-US" altLang="ko-KR" sz="2000" dirty="0" smtClean="0"/>
              <a:t>} </a:t>
            </a:r>
            <a:r>
              <a:rPr lang="en-US" altLang="ko-KR" sz="2200" dirty="0" smtClean="0"/>
              <a:t>are higher-layer configurable</a:t>
            </a:r>
          </a:p>
          <a:p>
            <a:pPr lvl="1"/>
            <a:r>
              <a:rPr lang="en-US" altLang="ko-KR" sz="2000" dirty="0" smtClean="0"/>
              <a:t>Y</a:t>
            </a:r>
            <a:r>
              <a:rPr lang="en-US" altLang="ko-KR" sz="2000" dirty="0"/>
              <a:t>={OFF, 1, … , </a:t>
            </a:r>
            <a:r>
              <a:rPr lang="en-US" altLang="ko-KR" sz="2000" dirty="0" smtClean="0"/>
              <a:t>N</a:t>
            </a:r>
            <a:r>
              <a:rPr lang="en-US" altLang="ko-KR" sz="2000" baseline="-25000" dirty="0" smtClean="0"/>
              <a:t>Y</a:t>
            </a:r>
            <a:r>
              <a:rPr lang="en-US" altLang="ko-KR" sz="2000" dirty="0" smtClean="0"/>
              <a:t>} </a:t>
            </a:r>
            <a:r>
              <a:rPr lang="en-US" altLang="ko-KR" sz="2200" dirty="0"/>
              <a:t>are </a:t>
            </a:r>
            <a:r>
              <a:rPr lang="en-US" altLang="ko-KR" sz="2200" dirty="0" smtClean="0"/>
              <a:t>higher-layer </a:t>
            </a:r>
            <a:r>
              <a:rPr lang="en-US" altLang="ko-KR" sz="2200" dirty="0"/>
              <a:t>configurable </a:t>
            </a:r>
            <a:endParaRPr lang="en-US" altLang="ko-KR" sz="2000" dirty="0" smtClean="0"/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Alt.3: </a:t>
            </a:r>
            <a:r>
              <a:rPr lang="en-US" altLang="ko-KR" sz="2400" dirty="0"/>
              <a:t>CSI measurement is periodically reset</a:t>
            </a:r>
            <a:endParaRPr lang="en-US" altLang="ko-KR" sz="2400" dirty="0" smtClean="0"/>
          </a:p>
          <a:p>
            <a:pPr lvl="1"/>
            <a:r>
              <a:rPr lang="en-US" altLang="ko-KR" sz="2200" dirty="0" smtClean="0"/>
              <a:t>Reset period and </a:t>
            </a:r>
            <a:r>
              <a:rPr lang="en-US" altLang="ko-KR" sz="2200" dirty="0" err="1" smtClean="0"/>
              <a:t>subframe</a:t>
            </a:r>
            <a:r>
              <a:rPr lang="en-US" altLang="ko-KR" sz="2200" dirty="0" smtClean="0"/>
              <a:t> offset are higher-layer configured</a:t>
            </a:r>
          </a:p>
          <a:p>
            <a:pPr lvl="1"/>
            <a:r>
              <a:rPr lang="en-US" altLang="ko-KR" sz="2200" dirty="0" smtClean="0"/>
              <a:t>Note: X/Y are not configured</a:t>
            </a:r>
          </a:p>
          <a:p>
            <a:pPr lvl="1"/>
            <a:endParaRPr lang="en-US" altLang="ko-KR" sz="2200" dirty="0"/>
          </a:p>
          <a:p>
            <a:pPr lvl="1"/>
            <a:endParaRPr lang="en-US" altLang="ko-KR" sz="2000" dirty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2000" dirty="0" smtClean="0"/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00958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sz="4000" smtClean="0"/>
              <a:t>Illustration</a:t>
            </a:r>
            <a:endParaRPr lang="ko-KR" altLang="en-US" sz="4000" dirty="0"/>
          </a:p>
        </p:txBody>
      </p:sp>
      <p:sp>
        <p:nvSpPr>
          <p:cNvPr id="47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Possible CSI MR configurations:</a:t>
            </a:r>
          </a:p>
          <a:p>
            <a:pPr lvl="1"/>
            <a:r>
              <a:rPr lang="en-US" altLang="ko-KR" sz="2000" dirty="0" smtClean="0"/>
              <a:t>Alt.1 &amp; 2: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2000" dirty="0" smtClean="0"/>
              <a:t>Alt.3:</a:t>
            </a:r>
            <a:endParaRPr lang="en-US" altLang="ko-KR" sz="1600" dirty="0" smtClean="0"/>
          </a:p>
        </p:txBody>
      </p:sp>
      <p:cxnSp>
        <p:nvCxnSpPr>
          <p:cNvPr id="20" name="직선 연결선 19"/>
          <p:cNvCxnSpPr/>
          <p:nvPr/>
        </p:nvCxnSpPr>
        <p:spPr>
          <a:xfrm>
            <a:off x="1143000" y="5321266"/>
            <a:ext cx="6553200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4607472" y="5016466"/>
            <a:ext cx="76200" cy="3048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238542" y="5332934"/>
            <a:ext cx="91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err="1" smtClean="0"/>
              <a:t>subframe</a:t>
            </a:r>
            <a:r>
              <a:rPr lang="en-US" altLang="ko-KR" sz="1400" dirty="0" smtClean="0"/>
              <a:t> </a:t>
            </a:r>
            <a:endParaRPr lang="ko-KR" alt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4665279" y="4010908"/>
            <a:ext cx="20581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CSI reference resource</a:t>
            </a:r>
            <a:endParaRPr lang="ko-KR" altLang="en-US" sz="1600" dirty="0"/>
          </a:p>
        </p:txBody>
      </p:sp>
      <p:cxnSp>
        <p:nvCxnSpPr>
          <p:cNvPr id="30" name="직선 화살표 연결선 29"/>
          <p:cNvCxnSpPr/>
          <p:nvPr/>
        </p:nvCxnSpPr>
        <p:spPr>
          <a:xfrm flipH="1">
            <a:off x="4683672" y="4349462"/>
            <a:ext cx="345528" cy="7379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/>
          <p:cNvSpPr/>
          <p:nvPr/>
        </p:nvSpPr>
        <p:spPr>
          <a:xfrm>
            <a:off x="4120055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3643147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3155730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2673568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오른쪽 중괄호 34"/>
          <p:cNvSpPr/>
          <p:nvPr/>
        </p:nvSpPr>
        <p:spPr>
          <a:xfrm rot="16200000">
            <a:off x="3564320" y="3799691"/>
            <a:ext cx="228600" cy="20101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590800" y="4349462"/>
            <a:ext cx="2079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Averaging window, X/Y</a:t>
            </a:r>
            <a:endParaRPr lang="ko-KR" altLang="en-US" sz="1600" dirty="0"/>
          </a:p>
        </p:txBody>
      </p:sp>
      <p:cxnSp>
        <p:nvCxnSpPr>
          <p:cNvPr id="37" name="직선 연결선 36"/>
          <p:cNvCxnSpPr/>
          <p:nvPr/>
        </p:nvCxnSpPr>
        <p:spPr>
          <a:xfrm>
            <a:off x="1981200" y="4518739"/>
            <a:ext cx="0" cy="814195"/>
          </a:xfrm>
          <a:prstGeom prst="line">
            <a:avLst/>
          </a:prstGeom>
          <a:ln w="1905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580175" y="4518739"/>
            <a:ext cx="0" cy="814195"/>
          </a:xfrm>
          <a:prstGeom prst="line">
            <a:avLst/>
          </a:prstGeom>
          <a:ln w="1905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/>
          <p:cNvSpPr/>
          <p:nvPr/>
        </p:nvSpPr>
        <p:spPr>
          <a:xfrm>
            <a:off x="2188779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1701362" y="501646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3" name="직선 연결선 42"/>
          <p:cNvCxnSpPr/>
          <p:nvPr/>
        </p:nvCxnSpPr>
        <p:spPr>
          <a:xfrm flipH="1">
            <a:off x="1468361" y="5168866"/>
            <a:ext cx="233001" cy="3367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817639" y="5531070"/>
            <a:ext cx="9709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NZP CSI-RS</a:t>
            </a:r>
          </a:p>
          <a:p>
            <a:r>
              <a:rPr lang="en-US" altLang="ko-KR" sz="1400" dirty="0" smtClean="0"/>
              <a:t>/ CSI-IM</a:t>
            </a:r>
            <a:endParaRPr lang="ko-KR" altLang="en-US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1208690" y="4887310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…</a:t>
            </a:r>
            <a:endParaRPr lang="ko-KR" altLang="en-US" sz="2000" dirty="0"/>
          </a:p>
        </p:txBody>
      </p:sp>
      <p:sp>
        <p:nvSpPr>
          <p:cNvPr id="46" name="TextBox 45"/>
          <p:cNvSpPr txBox="1"/>
          <p:nvPr/>
        </p:nvSpPr>
        <p:spPr>
          <a:xfrm>
            <a:off x="5105400" y="4887310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…</a:t>
            </a:r>
            <a:endParaRPr lang="ko-KR" altLang="en-US" sz="2000" dirty="0"/>
          </a:p>
        </p:txBody>
      </p:sp>
      <p:sp>
        <p:nvSpPr>
          <p:cNvPr id="51" name="TextBox 50"/>
          <p:cNvSpPr txBox="1"/>
          <p:nvPr/>
        </p:nvSpPr>
        <p:spPr>
          <a:xfrm>
            <a:off x="6734998" y="4561490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rgbClr val="FF0000"/>
                </a:solidFill>
              </a:rPr>
              <a:t>…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1066800" y="2740976"/>
            <a:ext cx="5638800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4531272" y="2436176"/>
            <a:ext cx="76200" cy="3048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476085" y="2752644"/>
            <a:ext cx="91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err="1" smtClean="0"/>
              <a:t>subframe</a:t>
            </a:r>
            <a:r>
              <a:rPr lang="en-US" altLang="ko-KR" sz="1400" dirty="0" smtClean="0"/>
              <a:t> </a:t>
            </a:r>
            <a:endParaRPr lang="ko-KR" alt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3540276" y="3166646"/>
            <a:ext cx="20581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CSI reference resource</a:t>
            </a:r>
            <a:endParaRPr lang="ko-KR" altLang="en-US" sz="1600" dirty="0"/>
          </a:p>
        </p:txBody>
      </p:sp>
      <p:cxnSp>
        <p:nvCxnSpPr>
          <p:cNvPr id="16" name="직선 화살표 연결선 15"/>
          <p:cNvCxnSpPr/>
          <p:nvPr/>
        </p:nvCxnSpPr>
        <p:spPr>
          <a:xfrm flipV="1">
            <a:off x="4575942" y="2793529"/>
            <a:ext cx="0" cy="3626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4043855" y="243617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3566947" y="243617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3079530" y="243617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2597368" y="2436176"/>
            <a:ext cx="76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오른쪽 중괄호 23"/>
          <p:cNvSpPr/>
          <p:nvPr/>
        </p:nvSpPr>
        <p:spPr>
          <a:xfrm rot="16200000">
            <a:off x="3488120" y="1219401"/>
            <a:ext cx="228600" cy="20101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2642038" y="1769172"/>
            <a:ext cx="2079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Averaging window, X/Y</a:t>
            </a:r>
            <a:endParaRPr lang="ko-KR" altLang="en-US" sz="1600" dirty="0"/>
          </a:p>
        </p:txBody>
      </p:sp>
      <p:sp>
        <p:nvSpPr>
          <p:cNvPr id="52" name="TextBox 51"/>
          <p:cNvSpPr txBox="1"/>
          <p:nvPr/>
        </p:nvSpPr>
        <p:spPr>
          <a:xfrm>
            <a:off x="2001204" y="2286000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…</a:t>
            </a:r>
            <a:endParaRPr lang="ko-KR" altLang="en-US" sz="2000" dirty="0"/>
          </a:p>
        </p:txBody>
      </p:sp>
      <p:sp>
        <p:nvSpPr>
          <p:cNvPr id="53" name="TextBox 52"/>
          <p:cNvSpPr txBox="1"/>
          <p:nvPr/>
        </p:nvSpPr>
        <p:spPr>
          <a:xfrm>
            <a:off x="4896804" y="2286000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…</a:t>
            </a:r>
            <a:endParaRPr lang="ko-KR" altLang="en-US" sz="2000" dirty="0"/>
          </a:p>
        </p:txBody>
      </p:sp>
      <p:cxnSp>
        <p:nvCxnSpPr>
          <p:cNvPr id="54" name="직선 연결선 53"/>
          <p:cNvCxnSpPr/>
          <p:nvPr/>
        </p:nvCxnSpPr>
        <p:spPr>
          <a:xfrm flipH="1">
            <a:off x="2348142" y="2667000"/>
            <a:ext cx="233001" cy="3367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697420" y="3029204"/>
            <a:ext cx="9709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NZP CSI-RS</a:t>
            </a:r>
          </a:p>
          <a:p>
            <a:r>
              <a:rPr lang="en-US" altLang="ko-KR" sz="1400" dirty="0" smtClean="0"/>
              <a:t>/ CSI-IM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9946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sz="4000" dirty="0" smtClean="0"/>
              <a:t>Action needed for RAN1#82b</a:t>
            </a:r>
            <a:endParaRPr lang="ko-KR" altLang="en-US" sz="4000" dirty="0"/>
          </a:p>
        </p:txBody>
      </p:sp>
      <p:sp>
        <p:nvSpPr>
          <p:cNvPr id="47" name="내용 개체 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Necessity </a:t>
            </a:r>
            <a:r>
              <a:rPr lang="en-US" altLang="ko-KR" sz="2400" dirty="0"/>
              <a:t>for </a:t>
            </a:r>
            <a:r>
              <a:rPr lang="en-US" altLang="ko-KR" sz="2400" dirty="0" smtClean="0"/>
              <a:t>channel </a:t>
            </a:r>
            <a:r>
              <a:rPr lang="en-US" altLang="ko-KR" sz="2400" dirty="0" smtClean="0"/>
              <a:t>and interference MR is </a:t>
            </a:r>
            <a:r>
              <a:rPr lang="en-US" altLang="ko-KR" sz="2300" dirty="0" smtClean="0"/>
              <a:t>decided </a:t>
            </a:r>
            <a:r>
              <a:rPr lang="en-US" altLang="ko-KR" sz="2300" dirty="0"/>
              <a:t>via email discussion by </a:t>
            </a:r>
            <a:r>
              <a:rPr lang="en-US" altLang="ko-KR" sz="2300" dirty="0" smtClean="0"/>
              <a:t>9/22</a:t>
            </a:r>
          </a:p>
          <a:p>
            <a:pPr lvl="1"/>
            <a:r>
              <a:rPr lang="en-US" altLang="ko-KR" sz="2000" dirty="0"/>
              <a:t>Note: </a:t>
            </a:r>
            <a:r>
              <a:rPr lang="en-US" altLang="ko-KR" sz="2000" dirty="0" smtClean="0"/>
              <a:t>Needs for channel </a:t>
            </a:r>
            <a:r>
              <a:rPr lang="en-US" altLang="ko-KR" sz="2000" dirty="0" smtClean="0"/>
              <a:t>and interference MR are </a:t>
            </a:r>
            <a:r>
              <a:rPr lang="en-US" altLang="ko-KR" sz="2000" dirty="0"/>
              <a:t>considered </a:t>
            </a:r>
            <a:r>
              <a:rPr lang="en-US" altLang="ko-KR" sz="2000" dirty="0" smtClean="0"/>
              <a:t>independently</a:t>
            </a:r>
          </a:p>
          <a:p>
            <a:pPr lvl="1"/>
            <a:endParaRPr lang="en-US" altLang="ko-KR" sz="2000" dirty="0" smtClean="0"/>
          </a:p>
          <a:p>
            <a:r>
              <a:rPr lang="en-US" altLang="ko-KR" sz="2400" dirty="0" smtClean="0"/>
              <a:t>If necessity of channel and interference MR is identified, 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Select </a:t>
            </a:r>
            <a:r>
              <a:rPr lang="en-US" altLang="ko-KR" sz="2000" dirty="0" smtClean="0"/>
              <a:t>one of the alternatives for each of CSI-RS and/or CSI-IM on previous slides</a:t>
            </a:r>
          </a:p>
          <a:p>
            <a:pPr lvl="1"/>
            <a:r>
              <a:rPr lang="en-US" altLang="ko-KR" sz="2000" dirty="0" smtClean="0"/>
              <a:t>Decide </a:t>
            </a:r>
            <a:r>
              <a:rPr lang="en-US" altLang="ko-KR" sz="2000" dirty="0" smtClean="0"/>
              <a:t>if CSI measurement restriction can be configured (ON or OFF) for CSI reporting class A</a:t>
            </a:r>
          </a:p>
          <a:p>
            <a:pPr lvl="1"/>
            <a:r>
              <a:rPr lang="en-US" altLang="ko-KR" sz="2000" dirty="0" smtClean="0"/>
              <a:t>Decide </a:t>
            </a:r>
            <a:r>
              <a:rPr lang="en-US" altLang="ko-KR" sz="2000" dirty="0"/>
              <a:t>if CSI measurement restriction can be configured (ON or OFF) for CSI reporting class </a:t>
            </a:r>
            <a:r>
              <a:rPr lang="en-US" altLang="ko-KR" sz="2000" dirty="0" smtClean="0"/>
              <a:t>B</a:t>
            </a:r>
          </a:p>
          <a:p>
            <a:pPr lvl="1"/>
            <a:r>
              <a:rPr lang="en-US" altLang="ko-KR" sz="2000" dirty="0" smtClean="0"/>
              <a:t>FFS</a:t>
            </a:r>
            <a:r>
              <a:rPr lang="en-US" altLang="ko-KR" sz="2000" dirty="0" smtClean="0"/>
              <a:t>: application </a:t>
            </a:r>
            <a:r>
              <a:rPr lang="en-US" altLang="ko-KR" sz="2000" dirty="0"/>
              <a:t>of CSI MR for aperiodic CSI </a:t>
            </a:r>
            <a:r>
              <a:rPr lang="en-US" altLang="ko-KR" sz="2000" dirty="0" smtClean="0"/>
              <a:t>reporting, e.g., MR based on L1 triggering and/or higher-layer signaling for dynamic CSI request.</a:t>
            </a:r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2000" dirty="0" smtClean="0"/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54362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4705</TotalTime>
  <Words>385</Words>
  <Application>Microsoft Office PowerPoint</Application>
  <PresentationFormat>화면 슬라이드 쇼(4:3)</PresentationFormat>
  <Paragraphs>69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CSI Measurement Restriction</vt:lpstr>
      <vt:lpstr>Definition of CSI Measurement Restriction(MR)</vt:lpstr>
      <vt:lpstr>Possible CSI MR Configurations</vt:lpstr>
      <vt:lpstr>Illustration</vt:lpstr>
      <vt:lpstr>Action needed for RAN1#82b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and CSI process</dc:title>
  <dc:creator>Eko Onggosanusi</dc:creator>
  <cp:lastModifiedBy>rentpc</cp:lastModifiedBy>
  <cp:revision>185</cp:revision>
  <dcterms:created xsi:type="dcterms:W3CDTF">2015-08-16T15:04:56Z</dcterms:created>
  <dcterms:modified xsi:type="dcterms:W3CDTF">2015-08-27T07:21:02Z</dcterms:modified>
</cp:coreProperties>
</file>