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/>
              <a:t>R</a:t>
            </a:r>
            <a:r>
              <a:rPr kumimoji="1" lang="en-US" altLang="ja-JP" dirty="0" smtClean="0"/>
              <a:t>emaining Issues on </a:t>
            </a:r>
            <a:r>
              <a:rPr kumimoji="1" lang="en-US" altLang="ja-JP" dirty="0" err="1" smtClean="0"/>
              <a:t>HetNet</a:t>
            </a:r>
            <a:r>
              <a:rPr kumimoji="1" lang="en-US" altLang="ja-JP" dirty="0" smtClean="0"/>
              <a:t> Scenario With Separate Frequency </a:t>
            </a:r>
            <a:r>
              <a:rPr kumimoji="1" lang="en-US" altLang="ja-JP" dirty="0" smtClean="0"/>
              <a:t>Bands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</a:t>
            </a:r>
            <a:r>
              <a:rPr kumimoji="1" lang="en-US" altLang="ja-JP" dirty="0" smtClean="0"/>
              <a:t>NEC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7.3.3.2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80312" y="18864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R1-144507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Proposal (1/2)</a:t>
            </a:r>
            <a:endParaRPr kumimoji="1" lang="ja-JP" altLang="en-US" sz="2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976664"/>
          </a:xfrm>
        </p:spPr>
        <p:txBody>
          <a:bodyPr>
            <a:noAutofit/>
          </a:bodyPr>
          <a:lstStyle/>
          <a:p>
            <a:r>
              <a:rPr lang="en-US" altLang="zh-CN" sz="1800" dirty="0"/>
              <a:t>In the separate frequency </a:t>
            </a:r>
            <a:r>
              <a:rPr lang="en-US" altLang="zh-CN" sz="1800" dirty="0" err="1"/>
              <a:t>HetNet</a:t>
            </a:r>
            <a:r>
              <a:rPr lang="en-US" altLang="zh-CN" sz="1800" dirty="0"/>
              <a:t> scenario, the macro cells are used for cell association </a:t>
            </a:r>
            <a:r>
              <a:rPr lang="en-US" altLang="zh-CN" sz="1800" dirty="0" smtClean="0"/>
              <a:t>only.</a:t>
            </a:r>
            <a:endParaRPr lang="en-US" altLang="ja-JP" sz="1800" dirty="0"/>
          </a:p>
          <a:p>
            <a:r>
              <a:rPr kumimoji="1" lang="en-US" altLang="ja-JP" sz="1800" dirty="0" smtClean="0"/>
              <a:t>At least for Phase 1, the following assumptions are used for cell association:</a:t>
            </a:r>
          </a:p>
          <a:p>
            <a:pPr lvl="1"/>
            <a:r>
              <a:rPr lang="en-US" altLang="ja-JP" sz="1200" dirty="0"/>
              <a:t>Cell </a:t>
            </a:r>
            <a:r>
              <a:rPr lang="en-US" altLang="ja-JP" sz="1200" dirty="0" smtClean="0"/>
              <a:t>association is </a:t>
            </a:r>
            <a:r>
              <a:rPr lang="en-US" altLang="ja-JP" sz="1200" dirty="0"/>
              <a:t>based on RSRP only</a:t>
            </a:r>
          </a:p>
          <a:p>
            <a:pPr lvl="1"/>
            <a:r>
              <a:rPr lang="en-US" altLang="ja-JP" sz="1200" dirty="0" smtClean="0"/>
              <a:t>Cell association is based on CRS port 0 for both small cell and macro cell</a:t>
            </a:r>
          </a:p>
          <a:p>
            <a:pPr lvl="2"/>
            <a:r>
              <a:rPr lang="en-US" altLang="ja-JP" sz="1200" dirty="0" smtClean="0"/>
              <a:t>CRS </a:t>
            </a:r>
            <a:r>
              <a:rPr lang="en-US" altLang="ja-JP" sz="1200" dirty="0"/>
              <a:t>port 0 is associated with the first column with +45 degree </a:t>
            </a:r>
            <a:r>
              <a:rPr lang="en-US" altLang="ja-JP" sz="1200" dirty="0" smtClean="0"/>
              <a:t>pol,</a:t>
            </a:r>
          </a:p>
          <a:p>
            <a:pPr lvl="1"/>
            <a:r>
              <a:rPr lang="en-US" altLang="ja-JP" sz="1200" dirty="0" smtClean="0"/>
              <a:t>For macro cell, CRS </a:t>
            </a:r>
            <a:r>
              <a:rPr lang="en-US" altLang="ja-JP" sz="1200" dirty="0"/>
              <a:t>port </a:t>
            </a:r>
            <a:r>
              <a:rPr lang="en-US" altLang="ja-JP" sz="1200" dirty="0" smtClean="0"/>
              <a:t>0 is associated with one TXRU, and that TXRU </a:t>
            </a:r>
            <a:r>
              <a:rPr lang="en-US" altLang="ja-JP" sz="1200" dirty="0"/>
              <a:t>to </a:t>
            </a:r>
            <a:r>
              <a:rPr lang="en-US" altLang="ja-JP" sz="1200" dirty="0" smtClean="0"/>
              <a:t>antenna element </a:t>
            </a:r>
            <a:r>
              <a:rPr lang="en-US" altLang="ja-JP" sz="1200" dirty="0"/>
              <a:t>mapping is given </a:t>
            </a:r>
            <a:r>
              <a:rPr lang="en-US" altLang="ja-JP" sz="1200" dirty="0" smtClean="0"/>
              <a:t>by:</a:t>
            </a:r>
            <a:endParaRPr lang="en-US" altLang="ja-JP" sz="1200" dirty="0"/>
          </a:p>
          <a:p>
            <a:pPr lvl="1"/>
            <a:endParaRPr lang="en-US" altLang="ja-JP" sz="1200" i="1" dirty="0"/>
          </a:p>
          <a:p>
            <a:pPr lvl="2"/>
            <a:endParaRPr lang="en-US" altLang="ja-JP" sz="1200" dirty="0"/>
          </a:p>
          <a:p>
            <a:pPr lvl="2"/>
            <a:r>
              <a:rPr lang="en-US" altLang="ja-JP" sz="1200" dirty="0"/>
              <a:t>where m=1,…,</a:t>
            </a:r>
            <a:r>
              <a:rPr lang="en-US" altLang="ja-JP" sz="1200" dirty="0" smtClean="0"/>
              <a:t>K.</a:t>
            </a:r>
          </a:p>
          <a:p>
            <a:pPr lvl="2"/>
            <a:r>
              <a:rPr lang="el-GR" altLang="ja-JP" sz="1200" i="1" dirty="0" smtClean="0">
                <a:latin typeface="Arial"/>
                <a:cs typeface="Arial"/>
              </a:rPr>
              <a:t>θ</a:t>
            </a:r>
            <a:r>
              <a:rPr lang="en-US" altLang="ja-JP" sz="1200" dirty="0" err="1" smtClean="0">
                <a:latin typeface="Arial"/>
                <a:cs typeface="Arial"/>
              </a:rPr>
              <a:t>etilt</a:t>
            </a:r>
            <a:r>
              <a:rPr lang="en-US" altLang="ja-JP" sz="1200" dirty="0" smtClean="0"/>
              <a:t> is </a:t>
            </a:r>
            <a:r>
              <a:rPr lang="en-US" altLang="ja-JP" sz="1200" dirty="0"/>
              <a:t>the </a:t>
            </a:r>
            <a:r>
              <a:rPr lang="en-US" altLang="ja-JP" sz="1200" dirty="0" smtClean="0"/>
              <a:t>electrical </a:t>
            </a:r>
            <a:r>
              <a:rPr lang="en-US" altLang="ja-JP" sz="1200" dirty="0"/>
              <a:t>vertical steering </a:t>
            </a:r>
            <a:r>
              <a:rPr lang="en-US" altLang="ja-JP" sz="1200" dirty="0" smtClean="0"/>
              <a:t>angle. </a:t>
            </a:r>
          </a:p>
          <a:p>
            <a:pPr lvl="2"/>
            <a:r>
              <a:rPr lang="en-US" altLang="ja-JP" sz="1200" dirty="0" smtClean="0"/>
              <a:t>For macro cells, K = 8.</a:t>
            </a:r>
          </a:p>
          <a:p>
            <a:r>
              <a:rPr lang="en-US" altLang="ja-JP" sz="1800" dirty="0" smtClean="0"/>
              <a:t>For Phase 1, the following assumptions are used for cell association:</a:t>
            </a:r>
          </a:p>
          <a:p>
            <a:pPr lvl="1"/>
            <a:r>
              <a:rPr lang="en-US" altLang="ja-JP" sz="1200" dirty="0" smtClean="0"/>
              <a:t>For small cell, CRS port 0 is associated with one TXRU, and that TXRU to antenna element mapping is given by:</a:t>
            </a:r>
          </a:p>
          <a:p>
            <a:pPr lvl="1"/>
            <a:endParaRPr lang="en-US" altLang="ja-JP" sz="1200" i="1" dirty="0" smtClean="0"/>
          </a:p>
          <a:p>
            <a:pPr lvl="2"/>
            <a:endParaRPr lang="en-US" altLang="ja-JP" sz="1200" dirty="0" smtClean="0"/>
          </a:p>
          <a:p>
            <a:pPr lvl="2"/>
            <a:r>
              <a:rPr lang="en-US" altLang="ja-JP" sz="1200" dirty="0" smtClean="0"/>
              <a:t>where m=1,…,K.</a:t>
            </a:r>
          </a:p>
          <a:p>
            <a:pPr lvl="2"/>
            <a:r>
              <a:rPr lang="el-GR" altLang="ja-JP" sz="1200" i="1" dirty="0" smtClean="0">
                <a:latin typeface="Arial"/>
                <a:cs typeface="Arial"/>
              </a:rPr>
              <a:t>θ</a:t>
            </a:r>
            <a:r>
              <a:rPr lang="en-US" altLang="ja-JP" sz="1200" dirty="0" err="1" smtClean="0">
                <a:latin typeface="Arial"/>
                <a:cs typeface="Arial"/>
              </a:rPr>
              <a:t>etilt</a:t>
            </a:r>
            <a:r>
              <a:rPr lang="en-US" altLang="ja-JP" sz="1200" dirty="0" smtClean="0"/>
              <a:t> is the electrical vertical steering angle.</a:t>
            </a:r>
          </a:p>
          <a:p>
            <a:pPr lvl="2"/>
            <a:r>
              <a:rPr lang="en-US" altLang="ja-JP" sz="1200" dirty="0" smtClean="0"/>
              <a:t>For small cells, K = 4.</a:t>
            </a:r>
            <a:endParaRPr lang="en-US" altLang="ja-JP" sz="1600" dirty="0" smtClean="0"/>
          </a:p>
          <a:p>
            <a:r>
              <a:rPr lang="en-US" altLang="ja-JP" sz="1800" dirty="0"/>
              <a:t>Companies are encouraged to study cell association bias until next meeting</a:t>
            </a:r>
            <a:r>
              <a:rPr lang="en-US" altLang="ja-JP" sz="1800" dirty="0" smtClean="0"/>
              <a:t>.</a:t>
            </a:r>
          </a:p>
          <a:p>
            <a:r>
              <a:rPr lang="en-US" altLang="ja-JP" sz="1800" dirty="0" smtClean="0">
                <a:solidFill>
                  <a:schemeClr val="tx2"/>
                </a:solidFill>
              </a:rPr>
              <a:t>Companies are encouraged to study </a:t>
            </a:r>
            <a:r>
              <a:rPr lang="el-GR" altLang="ja-JP" sz="1600" i="1" dirty="0">
                <a:solidFill>
                  <a:schemeClr val="tx2"/>
                </a:solidFill>
                <a:latin typeface="Arial"/>
                <a:cs typeface="Arial"/>
              </a:rPr>
              <a:t>θ</a:t>
            </a:r>
            <a:r>
              <a:rPr lang="en-US" altLang="ja-JP" sz="1600" dirty="0" err="1">
                <a:solidFill>
                  <a:schemeClr val="tx2"/>
                </a:solidFill>
                <a:latin typeface="Arial"/>
                <a:cs typeface="Arial"/>
              </a:rPr>
              <a:t>etilt</a:t>
            </a:r>
            <a:r>
              <a:rPr lang="en-US" altLang="ja-JP" sz="1600" dirty="0">
                <a:solidFill>
                  <a:schemeClr val="tx2"/>
                </a:solidFill>
              </a:rPr>
              <a:t> </a:t>
            </a:r>
            <a:r>
              <a:rPr lang="en-US" altLang="ja-JP" sz="1600" dirty="0" smtClean="0">
                <a:solidFill>
                  <a:schemeClr val="tx2"/>
                </a:solidFill>
              </a:rPr>
              <a:t>value until next meeting. </a:t>
            </a:r>
            <a:r>
              <a:rPr lang="el-GR" altLang="ja-JP" sz="1600" i="1" dirty="0">
                <a:solidFill>
                  <a:schemeClr val="tx2"/>
                </a:solidFill>
                <a:latin typeface="Arial"/>
                <a:cs typeface="Arial"/>
              </a:rPr>
              <a:t>θ</a:t>
            </a:r>
            <a:r>
              <a:rPr lang="en-US" altLang="ja-JP" sz="1600" dirty="0" err="1">
                <a:solidFill>
                  <a:schemeClr val="tx2"/>
                </a:solidFill>
                <a:latin typeface="Arial"/>
                <a:cs typeface="Arial"/>
              </a:rPr>
              <a:t>etilt</a:t>
            </a:r>
            <a:r>
              <a:rPr lang="en-US" altLang="ja-JP" sz="1600" dirty="0">
                <a:solidFill>
                  <a:schemeClr val="tx2"/>
                </a:solidFill>
              </a:rPr>
              <a:t> </a:t>
            </a:r>
            <a:r>
              <a:rPr lang="en-US" altLang="ja-JP" sz="1600" dirty="0" smtClean="0">
                <a:solidFill>
                  <a:schemeClr val="tx2"/>
                </a:solidFill>
              </a:rPr>
              <a:t>= 102 degree can be used as a starting point.</a:t>
            </a:r>
            <a:endParaRPr lang="en-US" altLang="ja-JP" sz="1600" dirty="0">
              <a:solidFill>
                <a:schemeClr val="tx2"/>
              </a:solidFill>
            </a:endParaRPr>
          </a:p>
          <a:p>
            <a:pPr marL="457200" lvl="1" indent="0">
              <a:buNone/>
            </a:pPr>
            <a:endParaRPr kumimoji="1" lang="ja-JP" alt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64904"/>
            <a:ext cx="3558043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221088"/>
            <a:ext cx="3558043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61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Small cell number per cluster is 4 and 10.</a:t>
            </a:r>
          </a:p>
          <a:p>
            <a:r>
              <a:rPr lang="en-US" altLang="zh-CN" dirty="0" smtClean="0"/>
              <a:t>Follow the dropping scheme in the Appendix for the small cell dropping within a cluster.</a:t>
            </a:r>
          </a:p>
          <a:p>
            <a:r>
              <a:rPr lang="en-US" altLang="zh-CN" dirty="0"/>
              <a:t>2/3 UEs randomly and uniformly dropped within the clusters, 1/3 UEs randomly and uniformly dropped throughout the macro geographical area. 20% UEs are outdoor and 80% UEs are indoor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UE height distribution follows the specification in 36.873.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966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9319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P</a:t>
            </a:r>
            <a:r>
              <a:rPr lang="en-US" sz="2400" dirty="0" smtClean="0"/>
              <a:t>lanar antennas in small cell clusters can be deployed based on the following procedure</a:t>
            </a:r>
          </a:p>
          <a:p>
            <a:pPr lvl="1"/>
            <a:r>
              <a:rPr lang="en-US" sz="2000" dirty="0" smtClean="0"/>
              <a:t>Step </a:t>
            </a:r>
            <a:r>
              <a:rPr lang="en-US" sz="2000" dirty="0"/>
              <a:t>1: </a:t>
            </a:r>
            <a:r>
              <a:rPr lang="en-US" sz="2000" dirty="0" smtClean="0"/>
              <a:t>Randomly drop cell </a:t>
            </a:r>
            <a:r>
              <a:rPr lang="en-US" sz="2000" dirty="0"/>
              <a:t>centers considering radius for small cell dropping in a cluster (</a:t>
            </a:r>
            <a:r>
              <a:rPr lang="en-US" sz="2000" dirty="0" err="1"/>
              <a:t>Rc</a:t>
            </a:r>
            <a:r>
              <a:rPr lang="en-US" sz="2000" dirty="0" smtClean="0"/>
              <a:t>) and the </a:t>
            </a:r>
            <a:r>
              <a:rPr lang="en-US" sz="2000" dirty="0"/>
              <a:t>minimum </a:t>
            </a:r>
            <a:r>
              <a:rPr lang="en-US" sz="2000" dirty="0" smtClean="0"/>
              <a:t>distance.</a:t>
            </a:r>
            <a:endParaRPr lang="en-US" sz="2000" dirty="0"/>
          </a:p>
          <a:p>
            <a:pPr lvl="1"/>
            <a:r>
              <a:rPr lang="en-US" sz="2000" dirty="0" smtClean="0"/>
              <a:t>Step </a:t>
            </a:r>
            <a:r>
              <a:rPr lang="en-US" sz="2000" dirty="0"/>
              <a:t>2: Randomly deploy small cell antennas on area circle with the radius of half of the minimum distance between small </a:t>
            </a:r>
            <a:r>
              <a:rPr lang="en-US" sz="2000" dirty="0" smtClean="0"/>
              <a:t>cells.</a:t>
            </a:r>
            <a:endParaRPr lang="en-US" sz="2000" dirty="0"/>
          </a:p>
          <a:p>
            <a:pPr lvl="1"/>
            <a:r>
              <a:rPr lang="en-US" sz="2000" dirty="0" smtClean="0"/>
              <a:t>Step </a:t>
            </a:r>
            <a:r>
              <a:rPr lang="en-US" sz="2000" dirty="0"/>
              <a:t>3: Determine the horizontal angle of the small cells with the planer facing to the small cell center.</a:t>
            </a:r>
          </a:p>
          <a:p>
            <a:r>
              <a:rPr lang="en-US" sz="2400" dirty="0" smtClean="0"/>
              <a:t>Using the following parameter values as a starting point</a:t>
            </a:r>
            <a:endParaRPr lang="en-US" sz="2400" dirty="0"/>
          </a:p>
        </p:txBody>
      </p:sp>
      <p:sp>
        <p:nvSpPr>
          <p:cNvPr id="22" name="円/楕円 19"/>
          <p:cNvSpPr/>
          <p:nvPr/>
        </p:nvSpPr>
        <p:spPr>
          <a:xfrm>
            <a:off x="6372200" y="4417343"/>
            <a:ext cx="1935215" cy="1935215"/>
          </a:xfrm>
          <a:prstGeom prst="ellipse">
            <a:avLst/>
          </a:prstGeom>
          <a:solidFill>
            <a:srgbClr val="FFC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0"/>
          <p:cNvSpPr/>
          <p:nvPr/>
        </p:nvSpPr>
        <p:spPr>
          <a:xfrm>
            <a:off x="6945469" y="4520837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円/楕円 21"/>
          <p:cNvSpPr/>
          <p:nvPr/>
        </p:nvSpPr>
        <p:spPr>
          <a:xfrm>
            <a:off x="7119779" y="4695147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円/楕円 22"/>
          <p:cNvSpPr/>
          <p:nvPr/>
        </p:nvSpPr>
        <p:spPr>
          <a:xfrm>
            <a:off x="7403120" y="4590420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23"/>
          <p:cNvSpPr/>
          <p:nvPr/>
        </p:nvSpPr>
        <p:spPr>
          <a:xfrm>
            <a:off x="7577430" y="4764730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/楕円 24"/>
          <p:cNvSpPr/>
          <p:nvPr/>
        </p:nvSpPr>
        <p:spPr>
          <a:xfrm>
            <a:off x="7795533" y="5075117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5"/>
          <p:cNvSpPr/>
          <p:nvPr/>
        </p:nvSpPr>
        <p:spPr>
          <a:xfrm>
            <a:off x="7969843" y="5249427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/楕円 26"/>
          <p:cNvSpPr/>
          <p:nvPr/>
        </p:nvSpPr>
        <p:spPr>
          <a:xfrm>
            <a:off x="7894197" y="5613578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円/楕円 27"/>
          <p:cNvSpPr/>
          <p:nvPr/>
        </p:nvSpPr>
        <p:spPr>
          <a:xfrm>
            <a:off x="8068507" y="5787888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28"/>
          <p:cNvSpPr/>
          <p:nvPr/>
        </p:nvSpPr>
        <p:spPr>
          <a:xfrm>
            <a:off x="7301906" y="5450668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29"/>
          <p:cNvSpPr/>
          <p:nvPr/>
        </p:nvSpPr>
        <p:spPr>
          <a:xfrm>
            <a:off x="7476216" y="5624978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/楕円 30"/>
          <p:cNvSpPr/>
          <p:nvPr/>
        </p:nvSpPr>
        <p:spPr>
          <a:xfrm>
            <a:off x="7445126" y="5863099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1"/>
          <p:cNvSpPr/>
          <p:nvPr/>
        </p:nvSpPr>
        <p:spPr>
          <a:xfrm>
            <a:off x="7619436" y="6037409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32"/>
          <p:cNvSpPr/>
          <p:nvPr/>
        </p:nvSpPr>
        <p:spPr>
          <a:xfrm>
            <a:off x="6578058" y="5411008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33"/>
          <p:cNvSpPr/>
          <p:nvPr/>
        </p:nvSpPr>
        <p:spPr>
          <a:xfrm>
            <a:off x="6752368" y="5585318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4"/>
          <p:cNvSpPr/>
          <p:nvPr/>
        </p:nvSpPr>
        <p:spPr>
          <a:xfrm>
            <a:off x="7066972" y="5085485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円/楕円 35"/>
          <p:cNvSpPr/>
          <p:nvPr/>
        </p:nvSpPr>
        <p:spPr>
          <a:xfrm>
            <a:off x="7241282" y="5259795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円/楕円 36"/>
          <p:cNvSpPr/>
          <p:nvPr/>
        </p:nvSpPr>
        <p:spPr>
          <a:xfrm>
            <a:off x="6922610" y="5816239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/楕円 37"/>
          <p:cNvSpPr/>
          <p:nvPr/>
        </p:nvSpPr>
        <p:spPr>
          <a:xfrm>
            <a:off x="7096920" y="5990549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38"/>
          <p:cNvSpPr/>
          <p:nvPr/>
        </p:nvSpPr>
        <p:spPr>
          <a:xfrm>
            <a:off x="6600515" y="4915175"/>
            <a:ext cx="394338" cy="394338"/>
          </a:xfrm>
          <a:prstGeom prst="ellipse">
            <a:avLst/>
          </a:prstGeom>
          <a:solidFill>
            <a:srgbClr val="FF5050">
              <a:alpha val="50196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/楕円 39"/>
          <p:cNvSpPr/>
          <p:nvPr/>
        </p:nvSpPr>
        <p:spPr>
          <a:xfrm>
            <a:off x="6774825" y="5089485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3" name="直線コネクタ 40"/>
          <p:cNvCxnSpPr/>
          <p:nvPr/>
        </p:nvCxnSpPr>
        <p:spPr>
          <a:xfrm>
            <a:off x="7142638" y="4512846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片側の 2 つの角を丸めた四角形 41"/>
          <p:cNvSpPr/>
          <p:nvPr/>
        </p:nvSpPr>
        <p:spPr>
          <a:xfrm>
            <a:off x="6993311" y="4486661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5" name="直線コネクタ 42"/>
          <p:cNvCxnSpPr/>
          <p:nvPr/>
        </p:nvCxnSpPr>
        <p:spPr>
          <a:xfrm rot="10063412">
            <a:off x="7626839" y="4768704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片側の 2 つの角を丸めた四角形 43"/>
          <p:cNvSpPr/>
          <p:nvPr/>
        </p:nvSpPr>
        <p:spPr>
          <a:xfrm rot="10063412">
            <a:off x="7502142" y="4971547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コネクタ 44"/>
          <p:cNvCxnSpPr/>
          <p:nvPr/>
        </p:nvCxnSpPr>
        <p:spPr>
          <a:xfrm rot="2385231">
            <a:off x="8054638" y="5084459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片側の 2 つの角を丸めた四角形 45"/>
          <p:cNvSpPr/>
          <p:nvPr/>
        </p:nvSpPr>
        <p:spPr>
          <a:xfrm rot="2385231">
            <a:off x="7979388" y="5085056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9" name="直線コネクタ 46"/>
          <p:cNvCxnSpPr/>
          <p:nvPr/>
        </p:nvCxnSpPr>
        <p:spPr>
          <a:xfrm rot="4822766">
            <a:off x="8194979" y="5679588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片側の 2 つの角を丸めた四角形 47"/>
          <p:cNvSpPr/>
          <p:nvPr/>
        </p:nvSpPr>
        <p:spPr>
          <a:xfrm rot="4822766">
            <a:off x="8159860" y="5749882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1" name="直線コネクタ 48"/>
          <p:cNvCxnSpPr/>
          <p:nvPr/>
        </p:nvCxnSpPr>
        <p:spPr>
          <a:xfrm rot="8100000">
            <a:off x="6860367" y="5056162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片側の 2 つの角を丸めた四角形 49"/>
          <p:cNvSpPr/>
          <p:nvPr/>
        </p:nvSpPr>
        <p:spPr>
          <a:xfrm rot="8100000">
            <a:off x="6792949" y="5227726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3" name="直線コネクタ 50"/>
          <p:cNvCxnSpPr/>
          <p:nvPr/>
        </p:nvCxnSpPr>
        <p:spPr>
          <a:xfrm rot="17524085">
            <a:off x="7417539" y="5501346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片側の 2 つの角を丸めた四角形 51"/>
          <p:cNvSpPr/>
          <p:nvPr/>
        </p:nvSpPr>
        <p:spPr>
          <a:xfrm rot="17524085">
            <a:off x="7160860" y="5547477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" name="直線コネクタ 52"/>
          <p:cNvCxnSpPr/>
          <p:nvPr/>
        </p:nvCxnSpPr>
        <p:spPr>
          <a:xfrm rot="3278624">
            <a:off x="7347103" y="5125383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片側の 2 つの角を丸めた四角形 53"/>
          <p:cNvSpPr/>
          <p:nvPr/>
        </p:nvSpPr>
        <p:spPr>
          <a:xfrm rot="3278624">
            <a:off x="7292250" y="5148006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7" name="直線コネクタ 54"/>
          <p:cNvCxnSpPr/>
          <p:nvPr/>
        </p:nvCxnSpPr>
        <p:spPr>
          <a:xfrm rot="11695912">
            <a:off x="7095490" y="5981119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片側の 2 つの角を丸めた四角形 55"/>
          <p:cNvSpPr/>
          <p:nvPr/>
        </p:nvSpPr>
        <p:spPr>
          <a:xfrm rot="11695912">
            <a:off x="6916314" y="6182699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9" name="直線コネクタ 56"/>
          <p:cNvCxnSpPr/>
          <p:nvPr/>
        </p:nvCxnSpPr>
        <p:spPr>
          <a:xfrm rot="18960629">
            <a:off x="7582221" y="5884128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片側の 2 つの角を丸めた四角形 57"/>
          <p:cNvSpPr/>
          <p:nvPr/>
        </p:nvSpPr>
        <p:spPr>
          <a:xfrm rot="18960629">
            <a:off x="7352442" y="5890440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1" name="直線コネクタ 58"/>
          <p:cNvCxnSpPr/>
          <p:nvPr/>
        </p:nvCxnSpPr>
        <p:spPr>
          <a:xfrm rot="7424598">
            <a:off x="6849480" y="5549373"/>
            <a:ext cx="0" cy="225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片側の 2 つの角を丸めた四角形 59"/>
          <p:cNvSpPr/>
          <p:nvPr/>
        </p:nvSpPr>
        <p:spPr>
          <a:xfrm rot="7424598">
            <a:off x="6796475" y="5703371"/>
            <a:ext cx="298655" cy="457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F7F7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3" name="直線矢印コネクタ 60"/>
          <p:cNvCxnSpPr/>
          <p:nvPr/>
        </p:nvCxnSpPr>
        <p:spPr>
          <a:xfrm>
            <a:off x="7165498" y="4718006"/>
            <a:ext cx="411932" cy="69943"/>
          </a:xfrm>
          <a:prstGeom prst="straightConnector1">
            <a:avLst/>
          </a:prstGeom>
          <a:ln w="12700">
            <a:solidFill>
              <a:srgbClr val="0000CC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矢印コネクタ 89"/>
          <p:cNvCxnSpPr>
            <a:endCxn id="34" idx="5"/>
          </p:cNvCxnSpPr>
          <p:nvPr/>
        </p:nvCxnSpPr>
        <p:spPr>
          <a:xfrm flipH="1" flipV="1">
            <a:off x="7658460" y="6076433"/>
            <a:ext cx="137073" cy="276125"/>
          </a:xfrm>
          <a:prstGeom prst="straightConnector1">
            <a:avLst/>
          </a:prstGeom>
          <a:ln w="127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テキスト ボックス 90"/>
          <p:cNvSpPr txBox="1"/>
          <p:nvPr/>
        </p:nvSpPr>
        <p:spPr>
          <a:xfrm>
            <a:off x="7521519" y="6320353"/>
            <a:ext cx="9172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solidFill>
                  <a:srgbClr val="0000CC"/>
                </a:solidFill>
              </a:rPr>
              <a:t>Cell center</a:t>
            </a:r>
            <a:endParaRPr kumimoji="1" lang="ja-JP" altLang="en-US" sz="1200" dirty="0">
              <a:solidFill>
                <a:srgbClr val="0000CC"/>
              </a:solidFill>
            </a:endParaRPr>
          </a:p>
        </p:txBody>
      </p:sp>
      <p:sp>
        <p:nvSpPr>
          <p:cNvPr id="109" name="テキスト ボックス 119"/>
          <p:cNvSpPr txBox="1"/>
          <p:nvPr/>
        </p:nvSpPr>
        <p:spPr>
          <a:xfrm>
            <a:off x="7226922" y="4514358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 smtClean="0">
                <a:solidFill>
                  <a:srgbClr val="0000CC"/>
                </a:solidFill>
              </a:rPr>
              <a:t>20 m</a:t>
            </a:r>
            <a:endParaRPr kumimoji="1" lang="ja-JP" altLang="en-US" sz="1100" dirty="0">
              <a:solidFill>
                <a:srgbClr val="0000CC"/>
              </a:solidFill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7335460" y="5348946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2" name="Straight Arrow Connector 111"/>
          <p:cNvCxnSpPr/>
          <p:nvPr/>
        </p:nvCxnSpPr>
        <p:spPr>
          <a:xfrm flipH="1">
            <a:off x="7396790" y="4959651"/>
            <a:ext cx="798189" cy="408023"/>
          </a:xfrm>
          <a:prstGeom prst="straightConnector1">
            <a:avLst/>
          </a:prstGeom>
          <a:ln w="12700">
            <a:solidFill>
              <a:srgbClr val="0000FF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テキスト ボックス 119"/>
          <p:cNvSpPr txBox="1"/>
          <p:nvPr/>
        </p:nvSpPr>
        <p:spPr>
          <a:xfrm>
            <a:off x="7452320" y="4941168"/>
            <a:ext cx="5998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 err="1" smtClean="0">
                <a:solidFill>
                  <a:srgbClr val="0000CC"/>
                </a:solidFill>
              </a:rPr>
              <a:t>Rc</a:t>
            </a:r>
            <a:r>
              <a:rPr lang="en-US" altLang="ja-JP" sz="1100" dirty="0" smtClean="0">
                <a:solidFill>
                  <a:srgbClr val="0000CC"/>
                </a:solidFill>
              </a:rPr>
              <a:t> = 70</a:t>
            </a:r>
            <a:endParaRPr kumimoji="1" lang="ja-JP" altLang="en-US" sz="1100" dirty="0">
              <a:solidFill>
                <a:srgbClr val="0000CC"/>
              </a:solidFill>
            </a:endParaRPr>
          </a:p>
        </p:txBody>
      </p:sp>
      <p:cxnSp>
        <p:nvCxnSpPr>
          <p:cNvPr id="64" name="直線矢印コネクタ 60"/>
          <p:cNvCxnSpPr>
            <a:stCxn id="35" idx="3"/>
          </p:cNvCxnSpPr>
          <p:nvPr/>
        </p:nvCxnSpPr>
        <p:spPr>
          <a:xfrm flipV="1">
            <a:off x="6635807" y="5606557"/>
            <a:ext cx="141842" cy="141040"/>
          </a:xfrm>
          <a:prstGeom prst="straightConnector1">
            <a:avLst/>
          </a:prstGeom>
          <a:ln w="12700">
            <a:solidFill>
              <a:srgbClr val="0000CC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テキスト ボックス 119"/>
          <p:cNvSpPr txBox="1"/>
          <p:nvPr/>
        </p:nvSpPr>
        <p:spPr>
          <a:xfrm>
            <a:off x="6444208" y="5399638"/>
            <a:ext cx="5405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 smtClean="0">
                <a:solidFill>
                  <a:srgbClr val="0000CC"/>
                </a:solidFill>
              </a:rPr>
              <a:t>R = 10</a:t>
            </a:r>
            <a:endParaRPr kumimoji="1" lang="ja-JP" altLang="en-US" sz="1100" dirty="0">
              <a:solidFill>
                <a:srgbClr val="0000CC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9788"/>
              </p:ext>
            </p:extLst>
          </p:nvPr>
        </p:nvGraphicFramePr>
        <p:xfrm>
          <a:off x="827584" y="4460586"/>
          <a:ext cx="5423490" cy="914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15178"/>
                <a:gridCol w="2808312"/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Radius for small cell </a:t>
                      </a:r>
                      <a:r>
                        <a:rPr lang="en-GB" sz="1000" dirty="0" err="1">
                          <a:effectLst/>
                        </a:rPr>
                        <a:t>center</a:t>
                      </a:r>
                      <a:r>
                        <a:rPr lang="en-GB" sz="1000" dirty="0">
                          <a:effectLst/>
                        </a:rPr>
                        <a:t> dropping in a cluster</a:t>
                      </a:r>
                      <a:endParaRPr lang="zh-CN" sz="10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50 m</a:t>
                      </a:r>
                      <a:endParaRPr lang="zh-CN" sz="10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Radius for UE dropping in a cluster</a:t>
                      </a:r>
                      <a:endParaRPr lang="zh-CN" sz="10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70 </a:t>
                      </a:r>
                      <a:r>
                        <a:rPr lang="en-GB" sz="1000" dirty="0" smtClean="0">
                          <a:effectLst/>
                        </a:rPr>
                        <a:t>m</a:t>
                      </a:r>
                      <a:endParaRPr lang="zh-CN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rowSpan="4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Minimum distance (2D distance)</a:t>
                      </a:r>
                      <a:endParaRPr lang="zh-CN" sz="10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Small cell center -small cell center: 20m</a:t>
                      </a:r>
                      <a:endParaRPr lang="zh-CN" sz="10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Small cell-UE: 5m</a:t>
                      </a:r>
                      <a:endParaRPr lang="zh-CN" sz="10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Macro </a:t>
                      </a:r>
                      <a:r>
                        <a:rPr lang="en-GB" sz="1000" dirty="0" smtClean="0">
                          <a:effectLst/>
                        </a:rPr>
                        <a:t>– small </a:t>
                      </a:r>
                      <a:r>
                        <a:rPr lang="en-GB" sz="1000" dirty="0">
                          <a:effectLst/>
                        </a:rPr>
                        <a:t>cell cluster </a:t>
                      </a:r>
                      <a:r>
                        <a:rPr lang="en-GB" sz="1000" dirty="0" err="1">
                          <a:effectLst/>
                        </a:rPr>
                        <a:t>center</a:t>
                      </a:r>
                      <a:r>
                        <a:rPr lang="en-GB" sz="1000" dirty="0">
                          <a:effectLst/>
                        </a:rPr>
                        <a:t>: 105m</a:t>
                      </a:r>
                      <a:endParaRPr lang="zh-CN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Macro – UE : </a:t>
                      </a:r>
                      <a:r>
                        <a:rPr lang="en-GB" sz="1000" dirty="0" smtClean="0">
                          <a:effectLst/>
                        </a:rPr>
                        <a:t>35m</a:t>
                      </a:r>
                      <a:endParaRPr lang="zh-CN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134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3870</TotalTime>
  <Words>480</Words>
  <Application>Microsoft Office PowerPoint</Application>
  <PresentationFormat>全屏显示(4:3)</PresentationFormat>
  <Paragraphs>51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テーマ</vt:lpstr>
      <vt:lpstr>WF on Remaining Issues on HetNet Scenario With Separate Frequency Bands</vt:lpstr>
      <vt:lpstr>Proposal (1/2)</vt:lpstr>
      <vt:lpstr>Proposal (2/2)</vt:lpstr>
      <vt:lpstr>Appendix (1)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Chongning Na</cp:lastModifiedBy>
  <cp:revision>62</cp:revision>
  <dcterms:created xsi:type="dcterms:W3CDTF">2014-09-26T23:14:47Z</dcterms:created>
  <dcterms:modified xsi:type="dcterms:W3CDTF">2014-10-10T06:26:35Z</dcterms:modified>
</cp:coreProperties>
</file>