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3" r:id="rId3"/>
    <p:sldId id="264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Elevation BF and</a:t>
            </a:r>
            <a:br>
              <a:rPr kumimoji="1" lang="en-US" altLang="ja-JP" dirty="0" smtClean="0"/>
            </a:br>
            <a:r>
              <a:rPr kumimoji="1" lang="en-US" altLang="ja-JP" dirty="0" smtClean="0"/>
              <a:t>FD-MIMO Scenarios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Deutsche Telekom, </a:t>
            </a:r>
            <a:r>
              <a:rPr lang="en-US" altLang="ja-JP" dirty="0"/>
              <a:t>KDDI, </a:t>
            </a:r>
            <a:r>
              <a:rPr lang="en-US" altLang="ja-JP" dirty="0" smtClean="0"/>
              <a:t>Softbank, CHTTL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</a:t>
            </a:r>
            <a:r>
              <a:rPr lang="en-US" altLang="ja-JP" sz="2400" dirty="0" smtClean="0">
                <a:latin typeface="Calibri" pitchFamily="34" charset="0"/>
              </a:rPr>
              <a:t>7.3.3.2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R1-144439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Following two scenarios are evaluated in this SI.</a:t>
            </a:r>
          </a:p>
          <a:p>
            <a:pPr lvl="1"/>
            <a:r>
              <a:rPr lang="en-US" altLang="ja-JP" sz="2400" dirty="0" smtClean="0"/>
              <a:t>Scenario 1: Homogeneous scenario</a:t>
            </a:r>
          </a:p>
          <a:p>
            <a:pPr lvl="1"/>
            <a:r>
              <a:rPr kumimoji="1" lang="en-US" altLang="ja-JP" sz="2400" dirty="0" smtClean="0"/>
              <a:t>Scenario 2: Heterogeneous scenario</a:t>
            </a:r>
          </a:p>
          <a:p>
            <a:pPr lvl="3"/>
            <a:endParaRPr kumimoji="1" lang="en-US" altLang="ja-JP" sz="1600" dirty="0" smtClean="0"/>
          </a:p>
          <a:p>
            <a:r>
              <a:rPr lang="en-US" altLang="ja-JP" sz="2800" dirty="0" smtClean="0"/>
              <a:t>Scenario 1: Homogeneous scenario</a:t>
            </a:r>
          </a:p>
          <a:p>
            <a:pPr lvl="1"/>
            <a:r>
              <a:rPr kumimoji="1" lang="en-US" altLang="ja-JP" sz="2400" dirty="0" smtClean="0"/>
              <a:t>Macro cell is deployed using a frequency F1 (e.g., 2GHz)</a:t>
            </a:r>
            <a:endParaRPr kumimoji="1" lang="ja-JP" altLang="en-US" sz="2400" dirty="0"/>
          </a:p>
        </p:txBody>
      </p:sp>
      <p:sp>
        <p:nvSpPr>
          <p:cNvPr id="4" name="Oval 35"/>
          <p:cNvSpPr/>
          <p:nvPr/>
        </p:nvSpPr>
        <p:spPr bwMode="auto">
          <a:xfrm>
            <a:off x="2158667" y="5634559"/>
            <a:ext cx="3205421" cy="67476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1200">
              <a:solidFill>
                <a:prstClr val="white"/>
              </a:solidFill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3795792" y="4797561"/>
            <a:ext cx="349057" cy="978342"/>
          </a:xfrm>
          <a:prstGeom prst="cube">
            <a:avLst>
              <a:gd name="adj" fmla="val 11319"/>
            </a:avLst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</a:endParaRPr>
          </a:p>
        </p:txBody>
      </p:sp>
      <p:pic>
        <p:nvPicPr>
          <p:cNvPr id="6" name="Picture 45" descr="MC900429005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734" y="4937676"/>
            <a:ext cx="175757" cy="21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214906" y="4623033"/>
            <a:ext cx="452299" cy="1188513"/>
          </a:xfrm>
          <a:prstGeom prst="cube">
            <a:avLst>
              <a:gd name="adj" fmla="val 11319"/>
            </a:avLst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249320" y="5146618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319376" y="5146618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388204" y="5146618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458262" y="5146618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249320" y="5251089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319376" y="5251089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388204" y="5251089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458262" y="5251089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4249320" y="5355560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4319376" y="5355560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388204" y="5355560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4458262" y="5355560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249320" y="5460031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4319376" y="5460031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4388204" y="5460031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4458262" y="5460031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4249320" y="5564503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319376" y="5564503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388204" y="5564503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4458262" y="5564503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4249320" y="5668973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4319376" y="5668973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4388204" y="5668973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4458262" y="5668973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4249320" y="4937676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4319376" y="4937676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4388204" y="4937676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4458262" y="4937676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6" name="正方形/長方形 35"/>
          <p:cNvSpPr/>
          <p:nvPr/>
        </p:nvSpPr>
        <p:spPr>
          <a:xfrm>
            <a:off x="4249320" y="5042146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4319376" y="5042146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4388204" y="5042146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4458262" y="5042146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4528319" y="5146618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4528319" y="5251089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4528319" y="5355560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4528319" y="5460031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4528319" y="5564503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4528319" y="5668973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4528319" y="4937676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4528319" y="5042146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4249320" y="4727504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4319376" y="4727504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4388204" y="4727504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1" name="正方形/長方形 50"/>
          <p:cNvSpPr/>
          <p:nvPr/>
        </p:nvSpPr>
        <p:spPr>
          <a:xfrm>
            <a:off x="4458262" y="4727504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4249320" y="4833204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4319376" y="4833204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4388204" y="4833204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4458262" y="4833204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4528319" y="4727504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4528319" y="4833204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8" name="AutoShape 6"/>
          <p:cNvSpPr>
            <a:spLocks noChangeArrowheads="1"/>
          </p:cNvSpPr>
          <p:nvPr/>
        </p:nvSpPr>
        <p:spPr bwMode="auto">
          <a:xfrm>
            <a:off x="4771675" y="5181032"/>
            <a:ext cx="349057" cy="734985"/>
          </a:xfrm>
          <a:prstGeom prst="cube">
            <a:avLst>
              <a:gd name="adj" fmla="val 11319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9" name="正方形/長方形 58"/>
          <p:cNvSpPr/>
          <p:nvPr/>
        </p:nvSpPr>
        <p:spPr>
          <a:xfrm>
            <a:off x="4806089" y="5251089"/>
            <a:ext cx="35643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0" name="正方形/長方形 59"/>
          <p:cNvSpPr/>
          <p:nvPr/>
        </p:nvSpPr>
        <p:spPr>
          <a:xfrm>
            <a:off x="4876147" y="5251089"/>
            <a:ext cx="35643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4946203" y="5251089"/>
            <a:ext cx="35643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5016261" y="5251089"/>
            <a:ext cx="34414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4806089" y="5355560"/>
            <a:ext cx="35643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4876147" y="5355560"/>
            <a:ext cx="35643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4946203" y="5355560"/>
            <a:ext cx="35643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5016261" y="5355560"/>
            <a:ext cx="34414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4806089" y="5460031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4876147" y="5460031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4946203" y="5460031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5016261" y="5460031"/>
            <a:ext cx="34414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4806089" y="5564503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4876147" y="5564503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4946203" y="5564503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5016261" y="5564503"/>
            <a:ext cx="34414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4806089" y="5668973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4876147" y="5668973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4946203" y="5668973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5016261" y="5668973"/>
            <a:ext cx="34414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4806089" y="5773445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4876147" y="5773445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1" name="正方形/長方形 80"/>
          <p:cNvSpPr/>
          <p:nvPr/>
        </p:nvSpPr>
        <p:spPr>
          <a:xfrm>
            <a:off x="4946203" y="5773445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5016261" y="5773445"/>
            <a:ext cx="34414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3" name="AutoShape 6"/>
          <p:cNvSpPr>
            <a:spLocks noChangeArrowheads="1"/>
          </p:cNvSpPr>
          <p:nvPr/>
        </p:nvSpPr>
        <p:spPr bwMode="auto">
          <a:xfrm>
            <a:off x="3586849" y="5773445"/>
            <a:ext cx="349057" cy="317101"/>
          </a:xfrm>
          <a:prstGeom prst="cube">
            <a:avLst>
              <a:gd name="adj" fmla="val 11319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3622493" y="5843502"/>
            <a:ext cx="34414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3691321" y="5843502"/>
            <a:ext cx="35643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3761378" y="5843502"/>
            <a:ext cx="35643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3831435" y="5843502"/>
            <a:ext cx="34414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8" name="正方形/長方形 87"/>
          <p:cNvSpPr/>
          <p:nvPr/>
        </p:nvSpPr>
        <p:spPr>
          <a:xfrm>
            <a:off x="3622493" y="5947973"/>
            <a:ext cx="34414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3691321" y="5947973"/>
            <a:ext cx="35643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0" name="正方形/長方形 89"/>
          <p:cNvSpPr/>
          <p:nvPr/>
        </p:nvSpPr>
        <p:spPr>
          <a:xfrm>
            <a:off x="3761378" y="5947973"/>
            <a:ext cx="35643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3831435" y="5947973"/>
            <a:ext cx="34414" cy="6882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92" name="Picture 45" descr="MC900429005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1733" y="5251089"/>
            <a:ext cx="175757" cy="21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" name="AutoShape 6"/>
          <p:cNvSpPr>
            <a:spLocks noChangeArrowheads="1"/>
          </p:cNvSpPr>
          <p:nvPr/>
        </p:nvSpPr>
        <p:spPr bwMode="auto">
          <a:xfrm>
            <a:off x="2402023" y="4972090"/>
            <a:ext cx="349057" cy="978342"/>
          </a:xfrm>
          <a:prstGeom prst="cube">
            <a:avLst>
              <a:gd name="adj" fmla="val 11319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4" name="正方形/長方形 93"/>
          <p:cNvSpPr/>
          <p:nvPr/>
        </p:nvSpPr>
        <p:spPr>
          <a:xfrm>
            <a:off x="2437667" y="5285503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2506495" y="5285503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2576552" y="5285503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7" name="正方形/長方形 96"/>
          <p:cNvSpPr/>
          <p:nvPr/>
        </p:nvSpPr>
        <p:spPr>
          <a:xfrm>
            <a:off x="2646609" y="5285503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8" name="正方形/長方形 97"/>
          <p:cNvSpPr/>
          <p:nvPr/>
        </p:nvSpPr>
        <p:spPr>
          <a:xfrm>
            <a:off x="2437667" y="5389974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9" name="正方形/長方形 98"/>
          <p:cNvSpPr/>
          <p:nvPr/>
        </p:nvSpPr>
        <p:spPr>
          <a:xfrm>
            <a:off x="2506495" y="5389974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2576552" y="5389974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1" name="正方形/長方形 100"/>
          <p:cNvSpPr/>
          <p:nvPr/>
        </p:nvSpPr>
        <p:spPr>
          <a:xfrm>
            <a:off x="2646609" y="5389974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2" name="正方形/長方形 101"/>
          <p:cNvSpPr/>
          <p:nvPr/>
        </p:nvSpPr>
        <p:spPr>
          <a:xfrm>
            <a:off x="2437667" y="5494445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3" name="正方形/長方形 102"/>
          <p:cNvSpPr/>
          <p:nvPr/>
        </p:nvSpPr>
        <p:spPr>
          <a:xfrm>
            <a:off x="2506495" y="5494445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4" name="正方形/長方形 103"/>
          <p:cNvSpPr/>
          <p:nvPr/>
        </p:nvSpPr>
        <p:spPr>
          <a:xfrm>
            <a:off x="2576552" y="5494445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5" name="正方形/長方形 104"/>
          <p:cNvSpPr/>
          <p:nvPr/>
        </p:nvSpPr>
        <p:spPr>
          <a:xfrm>
            <a:off x="2646609" y="5494445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6" name="正方形/長方形 105"/>
          <p:cNvSpPr/>
          <p:nvPr/>
        </p:nvSpPr>
        <p:spPr>
          <a:xfrm>
            <a:off x="2437667" y="5598917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7" name="正方形/長方形 106"/>
          <p:cNvSpPr/>
          <p:nvPr/>
        </p:nvSpPr>
        <p:spPr>
          <a:xfrm>
            <a:off x="2506495" y="5598917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8" name="正方形/長方形 107"/>
          <p:cNvSpPr/>
          <p:nvPr/>
        </p:nvSpPr>
        <p:spPr>
          <a:xfrm>
            <a:off x="2576552" y="5598917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09" name="正方形/長方形 108"/>
          <p:cNvSpPr/>
          <p:nvPr/>
        </p:nvSpPr>
        <p:spPr>
          <a:xfrm>
            <a:off x="2646609" y="5598917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10" name="正方形/長方形 109"/>
          <p:cNvSpPr/>
          <p:nvPr/>
        </p:nvSpPr>
        <p:spPr>
          <a:xfrm>
            <a:off x="2437667" y="5703387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11" name="正方形/長方形 110"/>
          <p:cNvSpPr/>
          <p:nvPr/>
        </p:nvSpPr>
        <p:spPr>
          <a:xfrm>
            <a:off x="2506495" y="5703387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12" name="正方形/長方形 111"/>
          <p:cNvSpPr/>
          <p:nvPr/>
        </p:nvSpPr>
        <p:spPr>
          <a:xfrm>
            <a:off x="2576552" y="5703387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13" name="正方形/長方形 112"/>
          <p:cNvSpPr/>
          <p:nvPr/>
        </p:nvSpPr>
        <p:spPr>
          <a:xfrm>
            <a:off x="2646609" y="5703387"/>
            <a:ext cx="35643" cy="70058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14" name="正方形/長方形 113"/>
          <p:cNvSpPr/>
          <p:nvPr/>
        </p:nvSpPr>
        <p:spPr>
          <a:xfrm>
            <a:off x="2437667" y="5807859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15" name="正方形/長方形 114"/>
          <p:cNvSpPr/>
          <p:nvPr/>
        </p:nvSpPr>
        <p:spPr>
          <a:xfrm>
            <a:off x="2506495" y="5807859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16" name="正方形/長方形 115"/>
          <p:cNvSpPr/>
          <p:nvPr/>
        </p:nvSpPr>
        <p:spPr>
          <a:xfrm>
            <a:off x="2576552" y="5807859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2646609" y="5807859"/>
            <a:ext cx="35643" cy="70057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grpSp>
        <p:nvGrpSpPr>
          <p:cNvPr id="118" name="グループ化 94"/>
          <p:cNvGrpSpPr>
            <a:grpSpLocks/>
          </p:cNvGrpSpPr>
          <p:nvPr/>
        </p:nvGrpSpPr>
        <p:grpSpPr bwMode="auto">
          <a:xfrm>
            <a:off x="2437667" y="5076560"/>
            <a:ext cx="244585" cy="174528"/>
            <a:chOff x="943980" y="5246584"/>
            <a:chExt cx="315749" cy="225025"/>
          </a:xfrm>
        </p:grpSpPr>
        <p:sp>
          <p:nvSpPr>
            <p:cNvPr id="119" name="正方形/長方形 118"/>
            <p:cNvSpPr/>
            <p:nvPr/>
          </p:nvSpPr>
          <p:spPr>
            <a:xfrm>
              <a:off x="943980" y="5246584"/>
              <a:ext cx="46013" cy="90327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120" name="正方形/長方形 119"/>
            <p:cNvSpPr/>
            <p:nvPr/>
          </p:nvSpPr>
          <p:spPr>
            <a:xfrm>
              <a:off x="1034420" y="5246584"/>
              <a:ext cx="46014" cy="90327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121" name="正方形/長方形 120"/>
            <p:cNvSpPr/>
            <p:nvPr/>
          </p:nvSpPr>
          <p:spPr>
            <a:xfrm>
              <a:off x="1123274" y="5246584"/>
              <a:ext cx="46014" cy="90327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122" name="正方形/長方形 121"/>
            <p:cNvSpPr/>
            <p:nvPr/>
          </p:nvSpPr>
          <p:spPr>
            <a:xfrm>
              <a:off x="1213716" y="5246584"/>
              <a:ext cx="46013" cy="90327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123" name="正方形/長方形 122"/>
            <p:cNvSpPr/>
            <p:nvPr/>
          </p:nvSpPr>
          <p:spPr>
            <a:xfrm>
              <a:off x="943980" y="5381283"/>
              <a:ext cx="46013" cy="90326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124" name="正方形/長方形 123"/>
            <p:cNvSpPr/>
            <p:nvPr/>
          </p:nvSpPr>
          <p:spPr>
            <a:xfrm>
              <a:off x="1034420" y="5381283"/>
              <a:ext cx="46014" cy="90326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125" name="正方形/長方形 124"/>
            <p:cNvSpPr/>
            <p:nvPr/>
          </p:nvSpPr>
          <p:spPr>
            <a:xfrm>
              <a:off x="1123274" y="5381283"/>
              <a:ext cx="46014" cy="90326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126" name="正方形/長方形 125"/>
            <p:cNvSpPr/>
            <p:nvPr/>
          </p:nvSpPr>
          <p:spPr>
            <a:xfrm>
              <a:off x="1213716" y="5381283"/>
              <a:ext cx="46013" cy="90326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7" name="AutoShape 6"/>
          <p:cNvSpPr>
            <a:spLocks noChangeArrowheads="1"/>
          </p:cNvSpPr>
          <p:nvPr/>
        </p:nvSpPr>
        <p:spPr bwMode="auto">
          <a:xfrm>
            <a:off x="3203379" y="5006504"/>
            <a:ext cx="349057" cy="769399"/>
          </a:xfrm>
          <a:prstGeom prst="cube">
            <a:avLst>
              <a:gd name="adj" fmla="val 11319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8" name="正方形/長方形 127"/>
          <p:cNvSpPr/>
          <p:nvPr/>
        </p:nvSpPr>
        <p:spPr>
          <a:xfrm>
            <a:off x="3239022" y="5110974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29" name="正方形/長方形 128"/>
          <p:cNvSpPr/>
          <p:nvPr/>
        </p:nvSpPr>
        <p:spPr>
          <a:xfrm>
            <a:off x="3307850" y="5110974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0" name="正方形/長方形 129"/>
          <p:cNvSpPr/>
          <p:nvPr/>
        </p:nvSpPr>
        <p:spPr>
          <a:xfrm>
            <a:off x="3377907" y="5110974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1" name="正方形/長方形 130"/>
          <p:cNvSpPr/>
          <p:nvPr/>
        </p:nvSpPr>
        <p:spPr>
          <a:xfrm>
            <a:off x="3447964" y="5110974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2" name="正方形/長方形 131"/>
          <p:cNvSpPr/>
          <p:nvPr/>
        </p:nvSpPr>
        <p:spPr>
          <a:xfrm>
            <a:off x="3239022" y="5215446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3" name="正方形/長方形 132"/>
          <p:cNvSpPr/>
          <p:nvPr/>
        </p:nvSpPr>
        <p:spPr>
          <a:xfrm>
            <a:off x="3307850" y="5215446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4" name="正方形/長方形 133"/>
          <p:cNvSpPr/>
          <p:nvPr/>
        </p:nvSpPr>
        <p:spPr>
          <a:xfrm>
            <a:off x="3377907" y="5215446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5" name="正方形/長方形 134"/>
          <p:cNvSpPr/>
          <p:nvPr/>
        </p:nvSpPr>
        <p:spPr>
          <a:xfrm>
            <a:off x="3447964" y="5215446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6" name="正方形/長方形 135"/>
          <p:cNvSpPr/>
          <p:nvPr/>
        </p:nvSpPr>
        <p:spPr>
          <a:xfrm>
            <a:off x="3239022" y="5319917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7" name="正方形/長方形 136"/>
          <p:cNvSpPr/>
          <p:nvPr/>
        </p:nvSpPr>
        <p:spPr>
          <a:xfrm>
            <a:off x="3307850" y="5319917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8" name="正方形/長方形 137"/>
          <p:cNvSpPr/>
          <p:nvPr/>
        </p:nvSpPr>
        <p:spPr>
          <a:xfrm>
            <a:off x="3377907" y="5319917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39" name="正方形/長方形 138"/>
          <p:cNvSpPr/>
          <p:nvPr/>
        </p:nvSpPr>
        <p:spPr>
          <a:xfrm>
            <a:off x="3447964" y="5319917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0" name="正方形/長方形 139"/>
          <p:cNvSpPr/>
          <p:nvPr/>
        </p:nvSpPr>
        <p:spPr>
          <a:xfrm>
            <a:off x="3239022" y="5424388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1" name="正方形/長方形 140"/>
          <p:cNvSpPr/>
          <p:nvPr/>
        </p:nvSpPr>
        <p:spPr>
          <a:xfrm>
            <a:off x="3307850" y="5424388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2" name="正方形/長方形 141"/>
          <p:cNvSpPr/>
          <p:nvPr/>
        </p:nvSpPr>
        <p:spPr>
          <a:xfrm>
            <a:off x="3377907" y="5424388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3" name="正方形/長方形 142"/>
          <p:cNvSpPr/>
          <p:nvPr/>
        </p:nvSpPr>
        <p:spPr>
          <a:xfrm>
            <a:off x="3447964" y="5424388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3239022" y="5530088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3307850" y="5530088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6" name="正方形/長方形 145"/>
          <p:cNvSpPr/>
          <p:nvPr/>
        </p:nvSpPr>
        <p:spPr>
          <a:xfrm>
            <a:off x="3377907" y="5530088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7" name="正方形/長方形 146"/>
          <p:cNvSpPr/>
          <p:nvPr/>
        </p:nvSpPr>
        <p:spPr>
          <a:xfrm>
            <a:off x="3447964" y="5530088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8" name="正方形/長方形 147"/>
          <p:cNvSpPr/>
          <p:nvPr/>
        </p:nvSpPr>
        <p:spPr>
          <a:xfrm>
            <a:off x="3239022" y="5634559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49" name="正方形/長方形 148"/>
          <p:cNvSpPr/>
          <p:nvPr/>
        </p:nvSpPr>
        <p:spPr>
          <a:xfrm>
            <a:off x="3307850" y="5634559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0" name="正方形/長方形 149"/>
          <p:cNvSpPr/>
          <p:nvPr/>
        </p:nvSpPr>
        <p:spPr>
          <a:xfrm>
            <a:off x="3377907" y="5634559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1" name="正方形/長方形 150"/>
          <p:cNvSpPr/>
          <p:nvPr/>
        </p:nvSpPr>
        <p:spPr>
          <a:xfrm>
            <a:off x="3447964" y="5634559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2" name="正方形/長方形 151"/>
          <p:cNvSpPr/>
          <p:nvPr/>
        </p:nvSpPr>
        <p:spPr>
          <a:xfrm>
            <a:off x="3831435" y="5110974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3" name="正方形/長方形 152"/>
          <p:cNvSpPr/>
          <p:nvPr/>
        </p:nvSpPr>
        <p:spPr>
          <a:xfrm>
            <a:off x="3900263" y="5110974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4" name="正方形/長方形 153"/>
          <p:cNvSpPr/>
          <p:nvPr/>
        </p:nvSpPr>
        <p:spPr>
          <a:xfrm>
            <a:off x="3970320" y="5110974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5" name="正方形/長方形 154"/>
          <p:cNvSpPr/>
          <p:nvPr/>
        </p:nvSpPr>
        <p:spPr>
          <a:xfrm>
            <a:off x="4040377" y="5110974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6" name="正方形/長方形 155"/>
          <p:cNvSpPr/>
          <p:nvPr/>
        </p:nvSpPr>
        <p:spPr>
          <a:xfrm>
            <a:off x="3831435" y="5215446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7" name="正方形/長方形 156"/>
          <p:cNvSpPr/>
          <p:nvPr/>
        </p:nvSpPr>
        <p:spPr>
          <a:xfrm>
            <a:off x="3900263" y="5215446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8" name="正方形/長方形 157"/>
          <p:cNvSpPr/>
          <p:nvPr/>
        </p:nvSpPr>
        <p:spPr>
          <a:xfrm>
            <a:off x="3970320" y="5215446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9" name="正方形/長方形 158"/>
          <p:cNvSpPr/>
          <p:nvPr/>
        </p:nvSpPr>
        <p:spPr>
          <a:xfrm>
            <a:off x="4040377" y="5215446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0" name="正方形/長方形 159"/>
          <p:cNvSpPr/>
          <p:nvPr/>
        </p:nvSpPr>
        <p:spPr>
          <a:xfrm>
            <a:off x="3831435" y="5319917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1" name="正方形/長方形 160"/>
          <p:cNvSpPr/>
          <p:nvPr/>
        </p:nvSpPr>
        <p:spPr>
          <a:xfrm>
            <a:off x="3900263" y="5319917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2" name="正方形/長方形 161"/>
          <p:cNvSpPr/>
          <p:nvPr/>
        </p:nvSpPr>
        <p:spPr>
          <a:xfrm>
            <a:off x="3970320" y="5319917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3" name="正方形/長方形 162"/>
          <p:cNvSpPr/>
          <p:nvPr/>
        </p:nvSpPr>
        <p:spPr>
          <a:xfrm>
            <a:off x="4040377" y="5319917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4" name="正方形/長方形 163"/>
          <p:cNvSpPr/>
          <p:nvPr/>
        </p:nvSpPr>
        <p:spPr>
          <a:xfrm>
            <a:off x="3831435" y="5424388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5" name="正方形/長方形 164"/>
          <p:cNvSpPr/>
          <p:nvPr/>
        </p:nvSpPr>
        <p:spPr>
          <a:xfrm>
            <a:off x="3900263" y="5424388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6" name="正方形/長方形 165"/>
          <p:cNvSpPr/>
          <p:nvPr/>
        </p:nvSpPr>
        <p:spPr>
          <a:xfrm>
            <a:off x="3970320" y="5424388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7" name="正方形/長方形 166"/>
          <p:cNvSpPr/>
          <p:nvPr/>
        </p:nvSpPr>
        <p:spPr>
          <a:xfrm>
            <a:off x="4040377" y="5424388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8" name="正方形/長方形 167"/>
          <p:cNvSpPr/>
          <p:nvPr/>
        </p:nvSpPr>
        <p:spPr>
          <a:xfrm>
            <a:off x="3831435" y="5530088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69" name="正方形/長方形 168"/>
          <p:cNvSpPr/>
          <p:nvPr/>
        </p:nvSpPr>
        <p:spPr>
          <a:xfrm>
            <a:off x="3900263" y="5530088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0" name="正方形/長方形 169"/>
          <p:cNvSpPr/>
          <p:nvPr/>
        </p:nvSpPr>
        <p:spPr>
          <a:xfrm>
            <a:off x="3970320" y="5530088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1" name="正方形/長方形 170"/>
          <p:cNvSpPr/>
          <p:nvPr/>
        </p:nvSpPr>
        <p:spPr>
          <a:xfrm>
            <a:off x="4040377" y="5530088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2" name="正方形/長方形 171"/>
          <p:cNvSpPr/>
          <p:nvPr/>
        </p:nvSpPr>
        <p:spPr>
          <a:xfrm>
            <a:off x="3831435" y="5634559"/>
            <a:ext cx="34414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3" name="正方形/長方形 172"/>
          <p:cNvSpPr/>
          <p:nvPr/>
        </p:nvSpPr>
        <p:spPr>
          <a:xfrm>
            <a:off x="3900263" y="5634559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4" name="正方形/長方形 173"/>
          <p:cNvSpPr/>
          <p:nvPr/>
        </p:nvSpPr>
        <p:spPr>
          <a:xfrm>
            <a:off x="3970320" y="5634559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5" name="正方形/長方形 174"/>
          <p:cNvSpPr/>
          <p:nvPr/>
        </p:nvSpPr>
        <p:spPr>
          <a:xfrm>
            <a:off x="4040377" y="5634559"/>
            <a:ext cx="35643" cy="6882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6" name="正方形/長方形 175"/>
          <p:cNvSpPr/>
          <p:nvPr/>
        </p:nvSpPr>
        <p:spPr>
          <a:xfrm>
            <a:off x="3831435" y="4902032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7" name="正方形/長方形 176"/>
          <p:cNvSpPr/>
          <p:nvPr/>
        </p:nvSpPr>
        <p:spPr>
          <a:xfrm>
            <a:off x="3900263" y="4902032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8" name="正方形/長方形 177"/>
          <p:cNvSpPr/>
          <p:nvPr/>
        </p:nvSpPr>
        <p:spPr>
          <a:xfrm>
            <a:off x="3970320" y="4902032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9" name="正方形/長方形 178"/>
          <p:cNvSpPr/>
          <p:nvPr/>
        </p:nvSpPr>
        <p:spPr>
          <a:xfrm>
            <a:off x="4040377" y="4902032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80" name="正方形/長方形 179"/>
          <p:cNvSpPr/>
          <p:nvPr/>
        </p:nvSpPr>
        <p:spPr>
          <a:xfrm>
            <a:off x="3831435" y="5006504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81" name="正方形/長方形 180"/>
          <p:cNvSpPr/>
          <p:nvPr/>
        </p:nvSpPr>
        <p:spPr>
          <a:xfrm>
            <a:off x="3900263" y="5006504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82" name="正方形/長方形 181"/>
          <p:cNvSpPr/>
          <p:nvPr/>
        </p:nvSpPr>
        <p:spPr>
          <a:xfrm>
            <a:off x="3970320" y="5006504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83" name="正方形/長方形 182"/>
          <p:cNvSpPr/>
          <p:nvPr/>
        </p:nvSpPr>
        <p:spPr>
          <a:xfrm>
            <a:off x="4040377" y="5006504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184" name="Picture 45" descr="MC900429005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7629" y="5042146"/>
            <a:ext cx="175757" cy="21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" name="Picture 45" descr="MC900429005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1733" y="5668973"/>
            <a:ext cx="175757" cy="21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" name="Picture 45" descr="MC900429005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5551" y="4933988"/>
            <a:ext cx="175757" cy="215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7" name="AutoShape 6"/>
          <p:cNvSpPr>
            <a:spLocks noChangeArrowheads="1"/>
          </p:cNvSpPr>
          <p:nvPr/>
        </p:nvSpPr>
        <p:spPr bwMode="auto">
          <a:xfrm>
            <a:off x="2785494" y="4829517"/>
            <a:ext cx="349057" cy="978342"/>
          </a:xfrm>
          <a:prstGeom prst="cube">
            <a:avLst>
              <a:gd name="adj" fmla="val 1131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8" name="正方形/長方形 187"/>
          <p:cNvSpPr/>
          <p:nvPr/>
        </p:nvSpPr>
        <p:spPr>
          <a:xfrm>
            <a:off x="2821137" y="5142930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89" name="正方形/長方形 188"/>
          <p:cNvSpPr/>
          <p:nvPr/>
        </p:nvSpPr>
        <p:spPr>
          <a:xfrm>
            <a:off x="2889966" y="5142930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0" name="正方形/長方形 189"/>
          <p:cNvSpPr/>
          <p:nvPr/>
        </p:nvSpPr>
        <p:spPr>
          <a:xfrm>
            <a:off x="2960022" y="5142930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1" name="正方形/長方形 190"/>
          <p:cNvSpPr/>
          <p:nvPr/>
        </p:nvSpPr>
        <p:spPr>
          <a:xfrm>
            <a:off x="3030080" y="5142930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2" name="正方形/長方形 191"/>
          <p:cNvSpPr/>
          <p:nvPr/>
        </p:nvSpPr>
        <p:spPr>
          <a:xfrm>
            <a:off x="2821137" y="5247402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3" name="正方形/長方形 192"/>
          <p:cNvSpPr/>
          <p:nvPr/>
        </p:nvSpPr>
        <p:spPr>
          <a:xfrm>
            <a:off x="2889966" y="5247402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4" name="正方形/長方形 193"/>
          <p:cNvSpPr/>
          <p:nvPr/>
        </p:nvSpPr>
        <p:spPr>
          <a:xfrm>
            <a:off x="2960022" y="5247402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5" name="正方形/長方形 194"/>
          <p:cNvSpPr/>
          <p:nvPr/>
        </p:nvSpPr>
        <p:spPr>
          <a:xfrm>
            <a:off x="3030080" y="5247402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6" name="正方形/長方形 195"/>
          <p:cNvSpPr/>
          <p:nvPr/>
        </p:nvSpPr>
        <p:spPr>
          <a:xfrm>
            <a:off x="2821137" y="5351873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7" name="正方形/長方形 196"/>
          <p:cNvSpPr/>
          <p:nvPr/>
        </p:nvSpPr>
        <p:spPr>
          <a:xfrm>
            <a:off x="2889966" y="5351873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8" name="正方形/長方形 197"/>
          <p:cNvSpPr/>
          <p:nvPr/>
        </p:nvSpPr>
        <p:spPr>
          <a:xfrm>
            <a:off x="2960022" y="5351873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9" name="正方形/長方形 198"/>
          <p:cNvSpPr/>
          <p:nvPr/>
        </p:nvSpPr>
        <p:spPr>
          <a:xfrm>
            <a:off x="3030080" y="5351873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0" name="正方形/長方形 199"/>
          <p:cNvSpPr/>
          <p:nvPr/>
        </p:nvSpPr>
        <p:spPr>
          <a:xfrm>
            <a:off x="2821137" y="5456344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1" name="正方形/長方形 200"/>
          <p:cNvSpPr/>
          <p:nvPr/>
        </p:nvSpPr>
        <p:spPr>
          <a:xfrm>
            <a:off x="2889966" y="5456344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2" name="正方形/長方形 201"/>
          <p:cNvSpPr/>
          <p:nvPr/>
        </p:nvSpPr>
        <p:spPr>
          <a:xfrm>
            <a:off x="2960022" y="5456344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3" name="正方形/長方形 202"/>
          <p:cNvSpPr/>
          <p:nvPr/>
        </p:nvSpPr>
        <p:spPr>
          <a:xfrm>
            <a:off x="3030080" y="5456344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4" name="正方形/長方形 203"/>
          <p:cNvSpPr/>
          <p:nvPr/>
        </p:nvSpPr>
        <p:spPr>
          <a:xfrm>
            <a:off x="2821137" y="5560815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5" name="正方形/長方形 204"/>
          <p:cNvSpPr/>
          <p:nvPr/>
        </p:nvSpPr>
        <p:spPr>
          <a:xfrm>
            <a:off x="2889966" y="5560815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6" name="正方形/長方形 205"/>
          <p:cNvSpPr/>
          <p:nvPr/>
        </p:nvSpPr>
        <p:spPr>
          <a:xfrm>
            <a:off x="2960022" y="5560815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7" name="正方形/長方形 206"/>
          <p:cNvSpPr/>
          <p:nvPr/>
        </p:nvSpPr>
        <p:spPr>
          <a:xfrm>
            <a:off x="3030080" y="5560815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8" name="正方形/長方形 207"/>
          <p:cNvSpPr/>
          <p:nvPr/>
        </p:nvSpPr>
        <p:spPr>
          <a:xfrm>
            <a:off x="2821137" y="5665286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09" name="正方形/長方形 208"/>
          <p:cNvSpPr/>
          <p:nvPr/>
        </p:nvSpPr>
        <p:spPr>
          <a:xfrm>
            <a:off x="2889966" y="5665286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0" name="正方形/長方形 209"/>
          <p:cNvSpPr/>
          <p:nvPr/>
        </p:nvSpPr>
        <p:spPr>
          <a:xfrm>
            <a:off x="2960022" y="5665286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1" name="正方形/長方形 210"/>
          <p:cNvSpPr/>
          <p:nvPr/>
        </p:nvSpPr>
        <p:spPr>
          <a:xfrm>
            <a:off x="3030080" y="5665286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2" name="正方形/長方形 211"/>
          <p:cNvSpPr/>
          <p:nvPr/>
        </p:nvSpPr>
        <p:spPr>
          <a:xfrm>
            <a:off x="2821137" y="4933988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3" name="正方形/長方形 212"/>
          <p:cNvSpPr/>
          <p:nvPr/>
        </p:nvSpPr>
        <p:spPr>
          <a:xfrm>
            <a:off x="2889966" y="4933988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4" name="正方形/長方形 213"/>
          <p:cNvSpPr/>
          <p:nvPr/>
        </p:nvSpPr>
        <p:spPr>
          <a:xfrm>
            <a:off x="2960022" y="4933988"/>
            <a:ext cx="35643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5" name="正方形/長方形 214"/>
          <p:cNvSpPr/>
          <p:nvPr/>
        </p:nvSpPr>
        <p:spPr>
          <a:xfrm>
            <a:off x="3030080" y="4933988"/>
            <a:ext cx="34414" cy="700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6" name="正方形/長方形 215"/>
          <p:cNvSpPr/>
          <p:nvPr/>
        </p:nvSpPr>
        <p:spPr>
          <a:xfrm>
            <a:off x="2821137" y="5038459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7" name="正方形/長方形 216"/>
          <p:cNvSpPr/>
          <p:nvPr/>
        </p:nvSpPr>
        <p:spPr>
          <a:xfrm>
            <a:off x="2889966" y="5038459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8" name="正方形/長方形 217"/>
          <p:cNvSpPr/>
          <p:nvPr/>
        </p:nvSpPr>
        <p:spPr>
          <a:xfrm>
            <a:off x="2960022" y="5038459"/>
            <a:ext cx="35643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19" name="正方形/長方形 218"/>
          <p:cNvSpPr/>
          <p:nvPr/>
        </p:nvSpPr>
        <p:spPr>
          <a:xfrm>
            <a:off x="3030080" y="5038459"/>
            <a:ext cx="34414" cy="700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20" name="円/楕円 219"/>
          <p:cNvSpPr/>
          <p:nvPr/>
        </p:nvSpPr>
        <p:spPr>
          <a:xfrm rot="1282896">
            <a:off x="2624599" y="5312846"/>
            <a:ext cx="1088121" cy="1044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21" name="円/楕円 220"/>
          <p:cNvSpPr/>
          <p:nvPr/>
        </p:nvSpPr>
        <p:spPr>
          <a:xfrm rot="19997336">
            <a:off x="2984963" y="5723925"/>
            <a:ext cx="736384" cy="997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22" name="Picture 45" descr="MC900429005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6273" y="5883173"/>
            <a:ext cx="175757" cy="21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" name="円/楕円 222"/>
          <p:cNvSpPr/>
          <p:nvPr/>
        </p:nvSpPr>
        <p:spPr>
          <a:xfrm rot="20728391">
            <a:off x="3839747" y="5414754"/>
            <a:ext cx="977324" cy="1044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224" name="円/楕円 223"/>
          <p:cNvSpPr/>
          <p:nvPr/>
        </p:nvSpPr>
        <p:spPr>
          <a:xfrm rot="354379">
            <a:off x="3858396" y="5631226"/>
            <a:ext cx="942275" cy="1044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rgbClr val="FFFFFF"/>
              </a:solidFill>
            </a:endParaRPr>
          </a:p>
        </p:txBody>
      </p:sp>
      <p:grpSp>
        <p:nvGrpSpPr>
          <p:cNvPr id="225" name="グループ化 224"/>
          <p:cNvGrpSpPr/>
          <p:nvPr/>
        </p:nvGrpSpPr>
        <p:grpSpPr>
          <a:xfrm>
            <a:off x="3716373" y="5523133"/>
            <a:ext cx="73058" cy="270030"/>
            <a:chOff x="2331860" y="4599130"/>
            <a:chExt cx="73058" cy="560717"/>
          </a:xfrm>
        </p:grpSpPr>
        <p:cxnSp>
          <p:nvCxnSpPr>
            <p:cNvPr id="226" name="直線コネクタ 225"/>
            <p:cNvCxnSpPr/>
            <p:nvPr/>
          </p:nvCxnSpPr>
          <p:spPr>
            <a:xfrm>
              <a:off x="2366755" y="4599130"/>
              <a:ext cx="0" cy="56071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線コネクタ 226"/>
            <p:cNvCxnSpPr/>
            <p:nvPr/>
          </p:nvCxnSpPr>
          <p:spPr>
            <a:xfrm>
              <a:off x="2404918" y="4599130"/>
              <a:ext cx="0" cy="27317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線コネクタ 227"/>
            <p:cNvCxnSpPr/>
            <p:nvPr/>
          </p:nvCxnSpPr>
          <p:spPr>
            <a:xfrm>
              <a:off x="2331860" y="4599130"/>
              <a:ext cx="0" cy="27317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9" name="テキスト ボックス 228"/>
          <p:cNvSpPr txBox="1"/>
          <p:nvPr/>
        </p:nvSpPr>
        <p:spPr>
          <a:xfrm>
            <a:off x="1619672" y="5786364"/>
            <a:ext cx="383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F1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6961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円/楕円 145"/>
          <p:cNvSpPr/>
          <p:nvPr/>
        </p:nvSpPr>
        <p:spPr>
          <a:xfrm>
            <a:off x="3969920" y="5876651"/>
            <a:ext cx="2088233" cy="696255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686800" cy="2895545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Scenari</a:t>
            </a:r>
            <a:r>
              <a:rPr lang="en-US" altLang="ja-JP" sz="2800" dirty="0" smtClean="0"/>
              <a:t>o 2: Heterogeneous scenario</a:t>
            </a:r>
          </a:p>
          <a:p>
            <a:pPr lvl="1"/>
            <a:r>
              <a:rPr lang="en-US" altLang="ja-JP" sz="2400" dirty="0" smtClean="0"/>
              <a:t>Small cell cluster is overlaid on macro cell coverage area</a:t>
            </a:r>
            <a:endParaRPr kumimoji="1" lang="en-US" altLang="ja-JP" sz="2000" dirty="0" smtClean="0"/>
          </a:p>
          <a:p>
            <a:pPr lvl="1"/>
            <a:r>
              <a:rPr lang="en-US" altLang="ja-JP" sz="2400" dirty="0" smtClean="0"/>
              <a:t>Separate frequency case b/w macro/small cells is mandatory</a:t>
            </a:r>
          </a:p>
          <a:p>
            <a:pPr lvl="2"/>
            <a:r>
              <a:rPr lang="en-US" altLang="ja-JP" sz="2000" dirty="0" smtClean="0"/>
              <a:t>Macro cell: F1 (e.g., 2GHz), Small cell: F2 (e.g., 3.5GHz)</a:t>
            </a:r>
          </a:p>
          <a:p>
            <a:pPr lvl="1"/>
            <a:r>
              <a:rPr kumimoji="1" lang="en-US" altLang="ja-JP" sz="2400" dirty="0" smtClean="0"/>
              <a:t>Same frequency case b/w macro and small cell is optional</a:t>
            </a:r>
          </a:p>
        </p:txBody>
      </p:sp>
      <p:sp>
        <p:nvSpPr>
          <p:cNvPr id="6" name="Arc 383"/>
          <p:cNvSpPr>
            <a:spLocks/>
          </p:cNvSpPr>
          <p:nvPr/>
        </p:nvSpPr>
        <p:spPr bwMode="auto">
          <a:xfrm>
            <a:off x="3528586" y="4279766"/>
            <a:ext cx="2772410" cy="1045210"/>
          </a:xfrm>
          <a:custGeom>
            <a:avLst/>
            <a:gdLst>
              <a:gd name="T0" fmla="*/ 2147483647 w 21600"/>
              <a:gd name="T1" fmla="*/ 0 h 42513"/>
              <a:gd name="T2" fmla="*/ 2147483647 w 21600"/>
              <a:gd name="T3" fmla="*/ 2147483647 h 42513"/>
              <a:gd name="T4" fmla="*/ 0 w 21600"/>
              <a:gd name="T5" fmla="*/ 2147483647 h 42513"/>
              <a:gd name="T6" fmla="*/ 0 60000 65536"/>
              <a:gd name="T7" fmla="*/ 0 60000 65536"/>
              <a:gd name="T8" fmla="*/ 0 60000 65536"/>
              <a:gd name="T9" fmla="*/ 0 w 21600"/>
              <a:gd name="T10" fmla="*/ 0 h 42513"/>
              <a:gd name="T11" fmla="*/ 21600 w 21600"/>
              <a:gd name="T12" fmla="*/ 42513 h 425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2513" fill="none" extrusionOk="0">
                <a:moveTo>
                  <a:pt x="5275" y="0"/>
                </a:moveTo>
                <a:cubicBezTo>
                  <a:pt x="14873" y="2417"/>
                  <a:pt x="21600" y="11048"/>
                  <a:pt x="21600" y="20946"/>
                </a:cubicBezTo>
                <a:cubicBezTo>
                  <a:pt x="21600" y="32411"/>
                  <a:pt x="12641" y="41879"/>
                  <a:pt x="1193" y="42513"/>
                </a:cubicBezTo>
              </a:path>
              <a:path w="21600" h="42513" stroke="0" extrusionOk="0">
                <a:moveTo>
                  <a:pt x="5275" y="0"/>
                </a:moveTo>
                <a:cubicBezTo>
                  <a:pt x="14873" y="2417"/>
                  <a:pt x="21600" y="11048"/>
                  <a:pt x="21600" y="20946"/>
                </a:cubicBezTo>
                <a:cubicBezTo>
                  <a:pt x="21600" y="32411"/>
                  <a:pt x="12641" y="41879"/>
                  <a:pt x="1193" y="42513"/>
                </a:cubicBezTo>
                <a:lnTo>
                  <a:pt x="0" y="2094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7" name="Group 92"/>
          <p:cNvGrpSpPr>
            <a:grpSpLocks/>
          </p:cNvGrpSpPr>
          <p:nvPr/>
        </p:nvGrpSpPr>
        <p:grpSpPr bwMode="auto">
          <a:xfrm>
            <a:off x="3275856" y="3933056"/>
            <a:ext cx="552450" cy="953770"/>
            <a:chOff x="1854" y="2738"/>
            <a:chExt cx="113" cy="539"/>
          </a:xfrm>
        </p:grpSpPr>
        <p:sp>
          <p:nvSpPr>
            <p:cNvPr id="8" name="Freeform 93"/>
            <p:cNvSpPr>
              <a:spLocks/>
            </p:cNvSpPr>
            <p:nvPr/>
          </p:nvSpPr>
          <p:spPr bwMode="auto">
            <a:xfrm>
              <a:off x="1900" y="2843"/>
              <a:ext cx="21" cy="46"/>
            </a:xfrm>
            <a:custGeom>
              <a:avLst/>
              <a:gdLst>
                <a:gd name="T0" fmla="*/ 4 w 21"/>
                <a:gd name="T1" fmla="*/ 10 h 46"/>
                <a:gd name="T2" fmla="*/ 11 w 21"/>
                <a:gd name="T3" fmla="*/ 0 h 46"/>
                <a:gd name="T4" fmla="*/ 19 w 21"/>
                <a:gd name="T5" fmla="*/ 10 h 46"/>
                <a:gd name="T6" fmla="*/ 21 w 21"/>
                <a:gd name="T7" fmla="*/ 37 h 46"/>
                <a:gd name="T8" fmla="*/ 11 w 21"/>
                <a:gd name="T9" fmla="*/ 46 h 46"/>
                <a:gd name="T10" fmla="*/ 0 w 21"/>
                <a:gd name="T11" fmla="*/ 37 h 46"/>
                <a:gd name="T12" fmla="*/ 4 w 21"/>
                <a:gd name="T13" fmla="*/ 1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46"/>
                <a:gd name="T23" fmla="*/ 21 w 2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46">
                  <a:moveTo>
                    <a:pt x="4" y="10"/>
                  </a:moveTo>
                  <a:lnTo>
                    <a:pt x="11" y="0"/>
                  </a:lnTo>
                  <a:lnTo>
                    <a:pt x="19" y="10"/>
                  </a:lnTo>
                  <a:lnTo>
                    <a:pt x="21" y="37"/>
                  </a:lnTo>
                  <a:lnTo>
                    <a:pt x="11" y="46"/>
                  </a:lnTo>
                  <a:lnTo>
                    <a:pt x="0" y="37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94"/>
            <p:cNvSpPr>
              <a:spLocks/>
            </p:cNvSpPr>
            <p:nvPr/>
          </p:nvSpPr>
          <p:spPr bwMode="auto">
            <a:xfrm>
              <a:off x="1854" y="3202"/>
              <a:ext cx="113" cy="36"/>
            </a:xfrm>
            <a:custGeom>
              <a:avLst/>
              <a:gdLst>
                <a:gd name="T0" fmla="*/ 0 w 113"/>
                <a:gd name="T1" fmla="*/ 36 h 36"/>
                <a:gd name="T2" fmla="*/ 57 w 113"/>
                <a:gd name="T3" fmla="*/ 0 h 36"/>
                <a:gd name="T4" fmla="*/ 113 w 113"/>
                <a:gd name="T5" fmla="*/ 36 h 36"/>
                <a:gd name="T6" fmla="*/ 0 60000 65536"/>
                <a:gd name="T7" fmla="*/ 0 60000 65536"/>
                <a:gd name="T8" fmla="*/ 0 60000 65536"/>
                <a:gd name="T9" fmla="*/ 0 w 113"/>
                <a:gd name="T10" fmla="*/ 0 h 36"/>
                <a:gd name="T11" fmla="*/ 113 w 113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36">
                  <a:moveTo>
                    <a:pt x="0" y="36"/>
                  </a:moveTo>
                  <a:lnTo>
                    <a:pt x="57" y="0"/>
                  </a:lnTo>
                  <a:lnTo>
                    <a:pt x="113" y="36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95"/>
            <p:cNvSpPr>
              <a:spLocks/>
            </p:cNvSpPr>
            <p:nvPr/>
          </p:nvSpPr>
          <p:spPr bwMode="auto">
            <a:xfrm>
              <a:off x="1854" y="2824"/>
              <a:ext cx="113" cy="453"/>
            </a:xfrm>
            <a:custGeom>
              <a:avLst/>
              <a:gdLst>
                <a:gd name="T0" fmla="*/ 57 w 113"/>
                <a:gd name="T1" fmla="*/ 0 h 453"/>
                <a:gd name="T2" fmla="*/ 57 w 113"/>
                <a:gd name="T3" fmla="*/ 453 h 453"/>
                <a:gd name="T4" fmla="*/ 0 w 113"/>
                <a:gd name="T5" fmla="*/ 414 h 453"/>
                <a:gd name="T6" fmla="*/ 57 w 113"/>
                <a:gd name="T7" fmla="*/ 0 h 453"/>
                <a:gd name="T8" fmla="*/ 113 w 113"/>
                <a:gd name="T9" fmla="*/ 414 h 453"/>
                <a:gd name="T10" fmla="*/ 57 w 113"/>
                <a:gd name="T11" fmla="*/ 453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3"/>
                <a:gd name="T19" fmla="*/ 0 h 453"/>
                <a:gd name="T20" fmla="*/ 113 w 113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3" h="453">
                  <a:moveTo>
                    <a:pt x="57" y="0"/>
                  </a:moveTo>
                  <a:lnTo>
                    <a:pt x="57" y="453"/>
                  </a:lnTo>
                  <a:lnTo>
                    <a:pt x="0" y="414"/>
                  </a:lnTo>
                  <a:lnTo>
                    <a:pt x="57" y="0"/>
                  </a:lnTo>
                  <a:lnTo>
                    <a:pt x="113" y="414"/>
                  </a:lnTo>
                  <a:lnTo>
                    <a:pt x="57" y="45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96"/>
            <p:cNvSpPr>
              <a:spLocks/>
            </p:cNvSpPr>
            <p:nvPr/>
          </p:nvSpPr>
          <p:spPr bwMode="auto">
            <a:xfrm>
              <a:off x="1898" y="2928"/>
              <a:ext cx="27" cy="9"/>
            </a:xfrm>
            <a:custGeom>
              <a:avLst/>
              <a:gdLst>
                <a:gd name="T0" fmla="*/ 0 w 27"/>
                <a:gd name="T1" fmla="*/ 0 h 9"/>
                <a:gd name="T2" fmla="*/ 13 w 27"/>
                <a:gd name="T3" fmla="*/ 9 h 9"/>
                <a:gd name="T4" fmla="*/ 27 w 27"/>
                <a:gd name="T5" fmla="*/ 0 h 9"/>
                <a:gd name="T6" fmla="*/ 0 60000 65536"/>
                <a:gd name="T7" fmla="*/ 0 60000 65536"/>
                <a:gd name="T8" fmla="*/ 0 60000 65536"/>
                <a:gd name="T9" fmla="*/ 0 w 27"/>
                <a:gd name="T10" fmla="*/ 0 h 9"/>
                <a:gd name="T11" fmla="*/ 27 w 27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9">
                  <a:moveTo>
                    <a:pt x="0" y="0"/>
                  </a:moveTo>
                  <a:lnTo>
                    <a:pt x="13" y="9"/>
                  </a:lnTo>
                  <a:lnTo>
                    <a:pt x="2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97"/>
            <p:cNvSpPr>
              <a:spLocks/>
            </p:cNvSpPr>
            <p:nvPr/>
          </p:nvSpPr>
          <p:spPr bwMode="auto">
            <a:xfrm>
              <a:off x="1892" y="2962"/>
              <a:ext cx="39" cy="14"/>
            </a:xfrm>
            <a:custGeom>
              <a:avLst/>
              <a:gdLst>
                <a:gd name="T0" fmla="*/ 0 w 39"/>
                <a:gd name="T1" fmla="*/ 0 h 14"/>
                <a:gd name="T2" fmla="*/ 19 w 39"/>
                <a:gd name="T3" fmla="*/ 14 h 14"/>
                <a:gd name="T4" fmla="*/ 39 w 39"/>
                <a:gd name="T5" fmla="*/ 0 h 14"/>
                <a:gd name="T6" fmla="*/ 0 60000 65536"/>
                <a:gd name="T7" fmla="*/ 0 60000 65536"/>
                <a:gd name="T8" fmla="*/ 0 60000 65536"/>
                <a:gd name="T9" fmla="*/ 0 w 39"/>
                <a:gd name="T10" fmla="*/ 0 h 14"/>
                <a:gd name="T11" fmla="*/ 39 w 39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14">
                  <a:moveTo>
                    <a:pt x="0" y="0"/>
                  </a:moveTo>
                  <a:lnTo>
                    <a:pt x="19" y="14"/>
                  </a:lnTo>
                  <a:lnTo>
                    <a:pt x="39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auto">
            <a:xfrm>
              <a:off x="1888" y="2997"/>
              <a:ext cx="47" cy="15"/>
            </a:xfrm>
            <a:custGeom>
              <a:avLst/>
              <a:gdLst>
                <a:gd name="T0" fmla="*/ 0 w 47"/>
                <a:gd name="T1" fmla="*/ 0 h 15"/>
                <a:gd name="T2" fmla="*/ 23 w 47"/>
                <a:gd name="T3" fmla="*/ 15 h 15"/>
                <a:gd name="T4" fmla="*/ 47 w 47"/>
                <a:gd name="T5" fmla="*/ 0 h 15"/>
                <a:gd name="T6" fmla="*/ 0 60000 65536"/>
                <a:gd name="T7" fmla="*/ 0 60000 65536"/>
                <a:gd name="T8" fmla="*/ 0 60000 65536"/>
                <a:gd name="T9" fmla="*/ 0 w 47"/>
                <a:gd name="T10" fmla="*/ 0 h 15"/>
                <a:gd name="T11" fmla="*/ 47 w 4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15">
                  <a:moveTo>
                    <a:pt x="0" y="0"/>
                  </a:moveTo>
                  <a:lnTo>
                    <a:pt x="23" y="15"/>
                  </a:lnTo>
                  <a:lnTo>
                    <a:pt x="4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auto">
            <a:xfrm>
              <a:off x="1883" y="3031"/>
              <a:ext cx="57" cy="19"/>
            </a:xfrm>
            <a:custGeom>
              <a:avLst/>
              <a:gdLst>
                <a:gd name="T0" fmla="*/ 0 w 57"/>
                <a:gd name="T1" fmla="*/ 0 h 19"/>
                <a:gd name="T2" fmla="*/ 28 w 57"/>
                <a:gd name="T3" fmla="*/ 19 h 19"/>
                <a:gd name="T4" fmla="*/ 57 w 57"/>
                <a:gd name="T5" fmla="*/ 0 h 19"/>
                <a:gd name="T6" fmla="*/ 0 60000 65536"/>
                <a:gd name="T7" fmla="*/ 0 60000 65536"/>
                <a:gd name="T8" fmla="*/ 0 60000 65536"/>
                <a:gd name="T9" fmla="*/ 0 w 57"/>
                <a:gd name="T10" fmla="*/ 0 h 19"/>
                <a:gd name="T11" fmla="*/ 57 w 57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19">
                  <a:moveTo>
                    <a:pt x="0" y="0"/>
                  </a:moveTo>
                  <a:lnTo>
                    <a:pt x="28" y="19"/>
                  </a:lnTo>
                  <a:lnTo>
                    <a:pt x="5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00"/>
            <p:cNvSpPr>
              <a:spLocks/>
            </p:cNvSpPr>
            <p:nvPr/>
          </p:nvSpPr>
          <p:spPr bwMode="auto">
            <a:xfrm>
              <a:off x="1879" y="3066"/>
              <a:ext cx="65" cy="23"/>
            </a:xfrm>
            <a:custGeom>
              <a:avLst/>
              <a:gdLst>
                <a:gd name="T0" fmla="*/ 0 w 65"/>
                <a:gd name="T1" fmla="*/ 0 h 23"/>
                <a:gd name="T2" fmla="*/ 32 w 65"/>
                <a:gd name="T3" fmla="*/ 23 h 23"/>
                <a:gd name="T4" fmla="*/ 65 w 65"/>
                <a:gd name="T5" fmla="*/ 0 h 23"/>
                <a:gd name="T6" fmla="*/ 0 60000 65536"/>
                <a:gd name="T7" fmla="*/ 0 60000 65536"/>
                <a:gd name="T8" fmla="*/ 0 60000 65536"/>
                <a:gd name="T9" fmla="*/ 0 w 65"/>
                <a:gd name="T10" fmla="*/ 0 h 23"/>
                <a:gd name="T11" fmla="*/ 65 w 65"/>
                <a:gd name="T12" fmla="*/ 23 h 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5" h="23">
                  <a:moveTo>
                    <a:pt x="0" y="0"/>
                  </a:moveTo>
                  <a:lnTo>
                    <a:pt x="32" y="23"/>
                  </a:lnTo>
                  <a:lnTo>
                    <a:pt x="6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01"/>
            <p:cNvSpPr>
              <a:spLocks/>
            </p:cNvSpPr>
            <p:nvPr/>
          </p:nvSpPr>
          <p:spPr bwMode="auto">
            <a:xfrm>
              <a:off x="1873" y="3100"/>
              <a:ext cx="75" cy="25"/>
            </a:xfrm>
            <a:custGeom>
              <a:avLst/>
              <a:gdLst>
                <a:gd name="T0" fmla="*/ 0 w 75"/>
                <a:gd name="T1" fmla="*/ 0 h 25"/>
                <a:gd name="T2" fmla="*/ 38 w 75"/>
                <a:gd name="T3" fmla="*/ 25 h 25"/>
                <a:gd name="T4" fmla="*/ 75 w 75"/>
                <a:gd name="T5" fmla="*/ 0 h 25"/>
                <a:gd name="T6" fmla="*/ 0 60000 65536"/>
                <a:gd name="T7" fmla="*/ 0 60000 65536"/>
                <a:gd name="T8" fmla="*/ 0 60000 65536"/>
                <a:gd name="T9" fmla="*/ 0 w 75"/>
                <a:gd name="T10" fmla="*/ 0 h 25"/>
                <a:gd name="T11" fmla="*/ 75 w 75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5" h="25">
                  <a:moveTo>
                    <a:pt x="0" y="0"/>
                  </a:moveTo>
                  <a:lnTo>
                    <a:pt x="38" y="25"/>
                  </a:lnTo>
                  <a:lnTo>
                    <a:pt x="7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02"/>
            <p:cNvSpPr>
              <a:spLocks/>
            </p:cNvSpPr>
            <p:nvPr/>
          </p:nvSpPr>
          <p:spPr bwMode="auto">
            <a:xfrm>
              <a:off x="1869" y="3135"/>
              <a:ext cx="85" cy="29"/>
            </a:xfrm>
            <a:custGeom>
              <a:avLst/>
              <a:gdLst>
                <a:gd name="T0" fmla="*/ 0 w 85"/>
                <a:gd name="T1" fmla="*/ 0 h 29"/>
                <a:gd name="T2" fmla="*/ 42 w 85"/>
                <a:gd name="T3" fmla="*/ 29 h 29"/>
                <a:gd name="T4" fmla="*/ 85 w 85"/>
                <a:gd name="T5" fmla="*/ 0 h 29"/>
                <a:gd name="T6" fmla="*/ 0 60000 65536"/>
                <a:gd name="T7" fmla="*/ 0 60000 65536"/>
                <a:gd name="T8" fmla="*/ 0 60000 65536"/>
                <a:gd name="T9" fmla="*/ 0 w 85"/>
                <a:gd name="T10" fmla="*/ 0 h 29"/>
                <a:gd name="T11" fmla="*/ 85 w 85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29">
                  <a:moveTo>
                    <a:pt x="0" y="0"/>
                  </a:moveTo>
                  <a:lnTo>
                    <a:pt x="42" y="29"/>
                  </a:lnTo>
                  <a:lnTo>
                    <a:pt x="8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03"/>
            <p:cNvSpPr>
              <a:spLocks/>
            </p:cNvSpPr>
            <p:nvPr/>
          </p:nvSpPr>
          <p:spPr bwMode="auto">
            <a:xfrm>
              <a:off x="1863" y="3169"/>
              <a:ext cx="97" cy="33"/>
            </a:xfrm>
            <a:custGeom>
              <a:avLst/>
              <a:gdLst>
                <a:gd name="T0" fmla="*/ 0 w 97"/>
                <a:gd name="T1" fmla="*/ 0 h 33"/>
                <a:gd name="T2" fmla="*/ 48 w 97"/>
                <a:gd name="T3" fmla="*/ 33 h 33"/>
                <a:gd name="T4" fmla="*/ 97 w 97"/>
                <a:gd name="T5" fmla="*/ 0 h 33"/>
                <a:gd name="T6" fmla="*/ 0 60000 65536"/>
                <a:gd name="T7" fmla="*/ 0 60000 65536"/>
                <a:gd name="T8" fmla="*/ 0 60000 65536"/>
                <a:gd name="T9" fmla="*/ 0 w 97"/>
                <a:gd name="T10" fmla="*/ 0 h 33"/>
                <a:gd name="T11" fmla="*/ 97 w 97"/>
                <a:gd name="T12" fmla="*/ 33 h 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33">
                  <a:moveTo>
                    <a:pt x="0" y="0"/>
                  </a:moveTo>
                  <a:lnTo>
                    <a:pt x="48" y="33"/>
                  </a:lnTo>
                  <a:lnTo>
                    <a:pt x="9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04"/>
            <p:cNvSpPr>
              <a:spLocks/>
            </p:cNvSpPr>
            <p:nvPr/>
          </p:nvSpPr>
          <p:spPr bwMode="auto">
            <a:xfrm>
              <a:off x="1859" y="3204"/>
              <a:ext cx="104" cy="34"/>
            </a:xfrm>
            <a:custGeom>
              <a:avLst/>
              <a:gdLst>
                <a:gd name="T0" fmla="*/ 0 w 104"/>
                <a:gd name="T1" fmla="*/ 0 h 34"/>
                <a:gd name="T2" fmla="*/ 52 w 104"/>
                <a:gd name="T3" fmla="*/ 34 h 34"/>
                <a:gd name="T4" fmla="*/ 104 w 104"/>
                <a:gd name="T5" fmla="*/ 0 h 34"/>
                <a:gd name="T6" fmla="*/ 0 60000 65536"/>
                <a:gd name="T7" fmla="*/ 0 60000 65536"/>
                <a:gd name="T8" fmla="*/ 0 60000 65536"/>
                <a:gd name="T9" fmla="*/ 0 w 104"/>
                <a:gd name="T10" fmla="*/ 0 h 34"/>
                <a:gd name="T11" fmla="*/ 104 w 104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" h="34">
                  <a:moveTo>
                    <a:pt x="0" y="0"/>
                  </a:moveTo>
                  <a:lnTo>
                    <a:pt x="52" y="34"/>
                  </a:lnTo>
                  <a:lnTo>
                    <a:pt x="104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05"/>
            <p:cNvSpPr>
              <a:spLocks/>
            </p:cNvSpPr>
            <p:nvPr/>
          </p:nvSpPr>
          <p:spPr bwMode="auto">
            <a:xfrm>
              <a:off x="1900" y="2843"/>
              <a:ext cx="21" cy="46"/>
            </a:xfrm>
            <a:custGeom>
              <a:avLst/>
              <a:gdLst>
                <a:gd name="T0" fmla="*/ 4 w 21"/>
                <a:gd name="T1" fmla="*/ 10 h 46"/>
                <a:gd name="T2" fmla="*/ 11 w 21"/>
                <a:gd name="T3" fmla="*/ 0 h 46"/>
                <a:gd name="T4" fmla="*/ 19 w 21"/>
                <a:gd name="T5" fmla="*/ 10 h 46"/>
                <a:gd name="T6" fmla="*/ 21 w 21"/>
                <a:gd name="T7" fmla="*/ 37 h 46"/>
                <a:gd name="T8" fmla="*/ 11 w 21"/>
                <a:gd name="T9" fmla="*/ 46 h 46"/>
                <a:gd name="T10" fmla="*/ 0 w 21"/>
                <a:gd name="T11" fmla="*/ 37 h 46"/>
                <a:gd name="T12" fmla="*/ 4 w 21"/>
                <a:gd name="T13" fmla="*/ 1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46"/>
                <a:gd name="T23" fmla="*/ 21 w 2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46">
                  <a:moveTo>
                    <a:pt x="4" y="10"/>
                  </a:moveTo>
                  <a:lnTo>
                    <a:pt x="11" y="0"/>
                  </a:lnTo>
                  <a:lnTo>
                    <a:pt x="19" y="10"/>
                  </a:lnTo>
                  <a:lnTo>
                    <a:pt x="21" y="37"/>
                  </a:lnTo>
                  <a:lnTo>
                    <a:pt x="11" y="46"/>
                  </a:lnTo>
                  <a:lnTo>
                    <a:pt x="0" y="37"/>
                  </a:lnTo>
                  <a:lnTo>
                    <a:pt x="4" y="1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06"/>
            <p:cNvSpPr>
              <a:spLocks/>
            </p:cNvSpPr>
            <p:nvPr/>
          </p:nvSpPr>
          <p:spPr bwMode="auto">
            <a:xfrm>
              <a:off x="1854" y="2805"/>
              <a:ext cx="44" cy="19"/>
            </a:xfrm>
            <a:custGeom>
              <a:avLst/>
              <a:gdLst>
                <a:gd name="T0" fmla="*/ 44 w 44"/>
                <a:gd name="T1" fmla="*/ 19 h 19"/>
                <a:gd name="T2" fmla="*/ 15 w 44"/>
                <a:gd name="T3" fmla="*/ 15 h 19"/>
                <a:gd name="T4" fmla="*/ 29 w 44"/>
                <a:gd name="T5" fmla="*/ 2 h 19"/>
                <a:gd name="T6" fmla="*/ 0 w 44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19"/>
                <a:gd name="T14" fmla="*/ 44 w 44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19">
                  <a:moveTo>
                    <a:pt x="44" y="19"/>
                  </a:moveTo>
                  <a:lnTo>
                    <a:pt x="15" y="15"/>
                  </a:lnTo>
                  <a:lnTo>
                    <a:pt x="29" y="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07"/>
            <p:cNvSpPr>
              <a:spLocks/>
            </p:cNvSpPr>
            <p:nvPr/>
          </p:nvSpPr>
          <p:spPr bwMode="auto">
            <a:xfrm>
              <a:off x="1919" y="2803"/>
              <a:ext cx="48" cy="23"/>
            </a:xfrm>
            <a:custGeom>
              <a:avLst/>
              <a:gdLst>
                <a:gd name="T0" fmla="*/ 48 w 48"/>
                <a:gd name="T1" fmla="*/ 2 h 23"/>
                <a:gd name="T2" fmla="*/ 19 w 48"/>
                <a:gd name="T3" fmla="*/ 23 h 23"/>
                <a:gd name="T4" fmla="*/ 29 w 48"/>
                <a:gd name="T5" fmla="*/ 0 h 23"/>
                <a:gd name="T6" fmla="*/ 0 w 48"/>
                <a:gd name="T7" fmla="*/ 2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23"/>
                <a:gd name="T14" fmla="*/ 48 w 48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23">
                  <a:moveTo>
                    <a:pt x="48" y="2"/>
                  </a:moveTo>
                  <a:lnTo>
                    <a:pt x="19" y="23"/>
                  </a:lnTo>
                  <a:lnTo>
                    <a:pt x="29" y="0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08"/>
            <p:cNvSpPr>
              <a:spLocks/>
            </p:cNvSpPr>
            <p:nvPr/>
          </p:nvSpPr>
          <p:spPr bwMode="auto">
            <a:xfrm>
              <a:off x="1904" y="2738"/>
              <a:ext cx="15" cy="76"/>
            </a:xfrm>
            <a:custGeom>
              <a:avLst/>
              <a:gdLst>
                <a:gd name="T0" fmla="*/ 7 w 15"/>
                <a:gd name="T1" fmla="*/ 76 h 76"/>
                <a:gd name="T2" fmla="*/ 0 w 15"/>
                <a:gd name="T3" fmla="*/ 28 h 76"/>
                <a:gd name="T4" fmla="*/ 15 w 15"/>
                <a:gd name="T5" fmla="*/ 48 h 76"/>
                <a:gd name="T6" fmla="*/ 7 w 15"/>
                <a:gd name="T7" fmla="*/ 0 h 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76"/>
                <a:gd name="T14" fmla="*/ 15 w 15"/>
                <a:gd name="T15" fmla="*/ 76 h 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76">
                  <a:moveTo>
                    <a:pt x="7" y="76"/>
                  </a:moveTo>
                  <a:lnTo>
                    <a:pt x="0" y="28"/>
                  </a:lnTo>
                  <a:lnTo>
                    <a:pt x="15" y="48"/>
                  </a:lnTo>
                  <a:lnTo>
                    <a:pt x="7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" name="円/楕円 24"/>
          <p:cNvSpPr/>
          <p:nvPr/>
        </p:nvSpPr>
        <p:spPr>
          <a:xfrm>
            <a:off x="4041929" y="6112464"/>
            <a:ext cx="632872" cy="150912"/>
          </a:xfrm>
          <a:prstGeom prst="ellipse">
            <a:avLst/>
          </a:prstGeom>
          <a:solidFill>
            <a:srgbClr val="FFCCFF"/>
          </a:solidFill>
          <a:ln w="952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6" name="円/楕円 25"/>
          <p:cNvSpPr/>
          <p:nvPr/>
        </p:nvSpPr>
        <p:spPr>
          <a:xfrm>
            <a:off x="4703196" y="5977409"/>
            <a:ext cx="632872" cy="150912"/>
          </a:xfrm>
          <a:prstGeom prst="ellipse">
            <a:avLst/>
          </a:prstGeom>
          <a:solidFill>
            <a:srgbClr val="FFCCFF"/>
          </a:solidFill>
          <a:ln w="952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7" name="AutoShape 473"/>
          <p:cNvSpPr>
            <a:spLocks noChangeArrowheads="1"/>
          </p:cNvSpPr>
          <p:nvPr/>
        </p:nvSpPr>
        <p:spPr bwMode="auto">
          <a:xfrm>
            <a:off x="4083898" y="6035157"/>
            <a:ext cx="161790" cy="177170"/>
          </a:xfrm>
          <a:prstGeom prst="cube">
            <a:avLst>
              <a:gd name="adj" fmla="val 25000"/>
            </a:avLst>
          </a:prstGeom>
          <a:solidFill>
            <a:srgbClr val="FF00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32" name="グループ化 157"/>
          <p:cNvGrpSpPr/>
          <p:nvPr/>
        </p:nvGrpSpPr>
        <p:grpSpPr>
          <a:xfrm>
            <a:off x="4717739" y="5801730"/>
            <a:ext cx="161790" cy="266890"/>
            <a:chOff x="8082390" y="4743163"/>
            <a:chExt cx="146050" cy="240926"/>
          </a:xfrm>
        </p:grpSpPr>
        <p:sp>
          <p:nvSpPr>
            <p:cNvPr id="33" name="AutoShape 473"/>
            <p:cNvSpPr>
              <a:spLocks noChangeArrowheads="1"/>
            </p:cNvSpPr>
            <p:nvPr/>
          </p:nvSpPr>
          <p:spPr bwMode="auto">
            <a:xfrm>
              <a:off x="8082390" y="4824155"/>
              <a:ext cx="146050" cy="159934"/>
            </a:xfrm>
            <a:prstGeom prst="cube">
              <a:avLst>
                <a:gd name="adj" fmla="val 25000"/>
              </a:avLst>
            </a:pr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Line 475"/>
            <p:cNvSpPr>
              <a:spLocks noChangeShapeType="1"/>
            </p:cNvSpPr>
            <p:nvPr/>
          </p:nvSpPr>
          <p:spPr bwMode="auto">
            <a:xfrm>
              <a:off x="8153272" y="4743163"/>
              <a:ext cx="0" cy="1004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5" name="Picture 45" descr="MC900429005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7973" y="5931274"/>
            <a:ext cx="2270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5" descr="MC900429005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6065" y="5767210"/>
            <a:ext cx="2270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Line 475"/>
          <p:cNvSpPr>
            <a:spLocks noChangeShapeType="1"/>
          </p:cNvSpPr>
          <p:nvPr/>
        </p:nvSpPr>
        <p:spPr bwMode="auto">
          <a:xfrm>
            <a:off x="4165285" y="5941566"/>
            <a:ext cx="0" cy="11129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66" name="グループ化 65"/>
          <p:cNvGrpSpPr/>
          <p:nvPr/>
        </p:nvGrpSpPr>
        <p:grpSpPr>
          <a:xfrm>
            <a:off x="4073459" y="5860789"/>
            <a:ext cx="162638" cy="151592"/>
            <a:chOff x="7291267" y="4907543"/>
            <a:chExt cx="162638" cy="151592"/>
          </a:xfrm>
        </p:grpSpPr>
        <p:sp>
          <p:nvSpPr>
            <p:cNvPr id="67" name="直方体 66"/>
            <p:cNvSpPr/>
            <p:nvPr/>
          </p:nvSpPr>
          <p:spPr>
            <a:xfrm rot="16200000">
              <a:off x="7296790" y="4902020"/>
              <a:ext cx="151592" cy="162638"/>
            </a:xfrm>
            <a:prstGeom prst="cube">
              <a:avLst>
                <a:gd name="adj" fmla="val 7562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68" name="グループ化 67"/>
            <p:cNvGrpSpPr/>
            <p:nvPr/>
          </p:nvGrpSpPr>
          <p:grpSpPr>
            <a:xfrm>
              <a:off x="7324573" y="4941429"/>
              <a:ext cx="18288" cy="98896"/>
              <a:chOff x="7269823" y="4670852"/>
              <a:chExt cx="18288" cy="98896"/>
            </a:xfrm>
          </p:grpSpPr>
          <p:sp>
            <p:nvSpPr>
              <p:cNvPr id="84" name="円/楕円 83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5" name="円/楕円 84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6" name="円/楕円 85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7" name="円/楕円 86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69" name="グループ化 68"/>
            <p:cNvGrpSpPr/>
            <p:nvPr/>
          </p:nvGrpSpPr>
          <p:grpSpPr>
            <a:xfrm>
              <a:off x="7354535" y="4941429"/>
              <a:ext cx="18288" cy="98896"/>
              <a:chOff x="7269823" y="4670852"/>
              <a:chExt cx="18288" cy="98896"/>
            </a:xfrm>
          </p:grpSpPr>
          <p:sp>
            <p:nvSpPr>
              <p:cNvPr id="80" name="円/楕円 79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1" name="円/楕円 80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2" name="円/楕円 81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3" name="円/楕円 82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0" name="グループ化 69"/>
            <p:cNvGrpSpPr/>
            <p:nvPr/>
          </p:nvGrpSpPr>
          <p:grpSpPr>
            <a:xfrm>
              <a:off x="7414459" y="4941429"/>
              <a:ext cx="18288" cy="98896"/>
              <a:chOff x="7269823" y="4670852"/>
              <a:chExt cx="18288" cy="98896"/>
            </a:xfrm>
          </p:grpSpPr>
          <p:sp>
            <p:nvSpPr>
              <p:cNvPr id="76" name="円/楕円 75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7" name="円/楕円 76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8" name="円/楕円 77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9" name="円/楕円 78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1" name="グループ化 70"/>
            <p:cNvGrpSpPr/>
            <p:nvPr/>
          </p:nvGrpSpPr>
          <p:grpSpPr>
            <a:xfrm>
              <a:off x="7384497" y="4941429"/>
              <a:ext cx="18288" cy="98896"/>
              <a:chOff x="7269823" y="4670852"/>
              <a:chExt cx="18288" cy="98896"/>
            </a:xfrm>
          </p:grpSpPr>
          <p:sp>
            <p:nvSpPr>
              <p:cNvPr id="72" name="円/楕円 71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3" name="円/楕円 72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4" name="円/楕円 73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5" name="円/楕円 74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88" name="グループ化 87"/>
          <p:cNvGrpSpPr/>
          <p:nvPr/>
        </p:nvGrpSpPr>
        <p:grpSpPr>
          <a:xfrm>
            <a:off x="4709714" y="5715106"/>
            <a:ext cx="162638" cy="151592"/>
            <a:chOff x="7291267" y="4907543"/>
            <a:chExt cx="162638" cy="151592"/>
          </a:xfrm>
        </p:grpSpPr>
        <p:sp>
          <p:nvSpPr>
            <p:cNvPr id="89" name="直方体 88"/>
            <p:cNvSpPr/>
            <p:nvPr/>
          </p:nvSpPr>
          <p:spPr>
            <a:xfrm rot="16200000">
              <a:off x="7296790" y="4902020"/>
              <a:ext cx="151592" cy="162638"/>
            </a:xfrm>
            <a:prstGeom prst="cube">
              <a:avLst>
                <a:gd name="adj" fmla="val 7562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90" name="グループ化 89"/>
            <p:cNvGrpSpPr/>
            <p:nvPr/>
          </p:nvGrpSpPr>
          <p:grpSpPr>
            <a:xfrm>
              <a:off x="7324573" y="4941429"/>
              <a:ext cx="18288" cy="98896"/>
              <a:chOff x="7269823" y="4670852"/>
              <a:chExt cx="18288" cy="98896"/>
            </a:xfrm>
          </p:grpSpPr>
          <p:sp>
            <p:nvSpPr>
              <p:cNvPr id="106" name="円/楕円 105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7" name="円/楕円 106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8" name="円/楕円 107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9" name="円/楕円 108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91" name="グループ化 90"/>
            <p:cNvGrpSpPr/>
            <p:nvPr/>
          </p:nvGrpSpPr>
          <p:grpSpPr>
            <a:xfrm>
              <a:off x="7354535" y="4941429"/>
              <a:ext cx="18288" cy="98896"/>
              <a:chOff x="7269823" y="4670852"/>
              <a:chExt cx="18288" cy="98896"/>
            </a:xfrm>
          </p:grpSpPr>
          <p:sp>
            <p:nvSpPr>
              <p:cNvPr id="102" name="円/楕円 101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3" name="円/楕円 102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4" name="円/楕円 103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5" name="円/楕円 104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92" name="グループ化 91"/>
            <p:cNvGrpSpPr/>
            <p:nvPr/>
          </p:nvGrpSpPr>
          <p:grpSpPr>
            <a:xfrm>
              <a:off x="7414459" y="4941429"/>
              <a:ext cx="18288" cy="98896"/>
              <a:chOff x="7269823" y="4670852"/>
              <a:chExt cx="18288" cy="98896"/>
            </a:xfrm>
          </p:grpSpPr>
          <p:sp>
            <p:nvSpPr>
              <p:cNvPr id="98" name="円/楕円 97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9" name="円/楕円 98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0" name="円/楕円 99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1" name="円/楕円 100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93" name="グループ化 92"/>
            <p:cNvGrpSpPr/>
            <p:nvPr/>
          </p:nvGrpSpPr>
          <p:grpSpPr>
            <a:xfrm>
              <a:off x="7384497" y="4941429"/>
              <a:ext cx="18288" cy="98896"/>
              <a:chOff x="7269823" y="4670852"/>
              <a:chExt cx="18288" cy="98896"/>
            </a:xfrm>
          </p:grpSpPr>
          <p:sp>
            <p:nvSpPr>
              <p:cNvPr id="94" name="円/楕円 93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5" name="円/楕円 94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6" name="円/楕円 95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7" name="円/楕円 96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36" name="円/楕円 135"/>
          <p:cNvSpPr/>
          <p:nvPr/>
        </p:nvSpPr>
        <p:spPr>
          <a:xfrm rot="3042782">
            <a:off x="4192067" y="5982991"/>
            <a:ext cx="215900" cy="2413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37" name="円/楕円 136"/>
          <p:cNvSpPr/>
          <p:nvPr/>
        </p:nvSpPr>
        <p:spPr>
          <a:xfrm rot="1163896">
            <a:off x="4225722" y="5932826"/>
            <a:ext cx="163830" cy="24130"/>
          </a:xfrm>
          <a:prstGeom prst="ellipse">
            <a:avLst/>
          </a:prstGeom>
          <a:solidFill>
            <a:srgbClr val="FFC000"/>
          </a:solidFill>
          <a:ln w="19050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38" name="円/楕円 137"/>
          <p:cNvSpPr/>
          <p:nvPr/>
        </p:nvSpPr>
        <p:spPr>
          <a:xfrm rot="3042782">
            <a:off x="4812041" y="5847936"/>
            <a:ext cx="215900" cy="2413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39" name="円/楕円 138"/>
          <p:cNvSpPr/>
          <p:nvPr/>
        </p:nvSpPr>
        <p:spPr>
          <a:xfrm rot="1163896">
            <a:off x="4845696" y="5797771"/>
            <a:ext cx="163830" cy="24130"/>
          </a:xfrm>
          <a:prstGeom prst="ellipse">
            <a:avLst/>
          </a:prstGeom>
          <a:solidFill>
            <a:srgbClr val="FFC000"/>
          </a:solidFill>
          <a:ln w="19050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45" name="フリーフォーム 144"/>
          <p:cNvSpPr/>
          <p:nvPr/>
        </p:nvSpPr>
        <p:spPr>
          <a:xfrm>
            <a:off x="3562875" y="4910507"/>
            <a:ext cx="419100" cy="1311686"/>
          </a:xfrm>
          <a:custGeom>
            <a:avLst/>
            <a:gdLst>
              <a:gd name="connsiteX0" fmla="*/ 0 w 419100"/>
              <a:gd name="connsiteY0" fmla="*/ 0 h 1076325"/>
              <a:gd name="connsiteX1" fmla="*/ 95250 w 419100"/>
              <a:gd name="connsiteY1" fmla="*/ 742950 h 1076325"/>
              <a:gd name="connsiteX2" fmla="*/ 419100 w 419100"/>
              <a:gd name="connsiteY2" fmla="*/ 1076325 h 107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076325">
                <a:moveTo>
                  <a:pt x="0" y="0"/>
                </a:moveTo>
                <a:cubicBezTo>
                  <a:pt x="12700" y="281781"/>
                  <a:pt x="25400" y="563563"/>
                  <a:pt x="95250" y="742950"/>
                </a:cubicBezTo>
                <a:cubicBezTo>
                  <a:pt x="165100" y="922337"/>
                  <a:pt x="292100" y="999331"/>
                  <a:pt x="419100" y="1076325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Picture 45" descr="MC900429005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37627" y="5973558"/>
            <a:ext cx="2270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円/楕円 23"/>
          <p:cNvSpPr/>
          <p:nvPr/>
        </p:nvSpPr>
        <p:spPr>
          <a:xfrm>
            <a:off x="4701988" y="6328303"/>
            <a:ext cx="632872" cy="150912"/>
          </a:xfrm>
          <a:prstGeom prst="ellipse">
            <a:avLst/>
          </a:prstGeom>
          <a:solidFill>
            <a:srgbClr val="FFCCFF"/>
          </a:solidFill>
          <a:ln w="952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grpSp>
        <p:nvGrpSpPr>
          <p:cNvPr id="29" name="グループ化 153"/>
          <p:cNvGrpSpPr/>
          <p:nvPr/>
        </p:nvGrpSpPr>
        <p:grpSpPr>
          <a:xfrm>
            <a:off x="5126018" y="6166544"/>
            <a:ext cx="161790" cy="266891"/>
            <a:chOff x="8082390" y="4743163"/>
            <a:chExt cx="146050" cy="240926"/>
          </a:xfrm>
        </p:grpSpPr>
        <p:sp>
          <p:nvSpPr>
            <p:cNvPr id="30" name="AutoShape 473"/>
            <p:cNvSpPr>
              <a:spLocks noChangeArrowheads="1"/>
            </p:cNvSpPr>
            <p:nvPr/>
          </p:nvSpPr>
          <p:spPr bwMode="auto">
            <a:xfrm>
              <a:off x="8082390" y="4824155"/>
              <a:ext cx="146050" cy="159934"/>
            </a:xfrm>
            <a:prstGeom prst="cube">
              <a:avLst>
                <a:gd name="adj" fmla="val 25000"/>
              </a:avLst>
            </a:prstGeom>
            <a:solidFill>
              <a:srgbClr val="FF00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Line 475"/>
            <p:cNvSpPr>
              <a:spLocks noChangeShapeType="1"/>
            </p:cNvSpPr>
            <p:nvPr/>
          </p:nvSpPr>
          <p:spPr bwMode="auto">
            <a:xfrm>
              <a:off x="8153272" y="4743163"/>
              <a:ext cx="0" cy="1004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6" name="Picture 45" descr="MC900429005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8538" y="6186382"/>
            <a:ext cx="2270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0" name="グループ化 109"/>
          <p:cNvGrpSpPr/>
          <p:nvPr/>
        </p:nvGrpSpPr>
        <p:grpSpPr>
          <a:xfrm>
            <a:off x="5119017" y="6082715"/>
            <a:ext cx="162638" cy="151592"/>
            <a:chOff x="7291267" y="4907543"/>
            <a:chExt cx="162638" cy="151592"/>
          </a:xfrm>
        </p:grpSpPr>
        <p:sp>
          <p:nvSpPr>
            <p:cNvPr id="111" name="直方体 110"/>
            <p:cNvSpPr/>
            <p:nvPr/>
          </p:nvSpPr>
          <p:spPr>
            <a:xfrm rot="16200000">
              <a:off x="7296790" y="4902020"/>
              <a:ext cx="151592" cy="162638"/>
            </a:xfrm>
            <a:prstGeom prst="cube">
              <a:avLst>
                <a:gd name="adj" fmla="val 7562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12" name="グループ化 111"/>
            <p:cNvGrpSpPr/>
            <p:nvPr/>
          </p:nvGrpSpPr>
          <p:grpSpPr>
            <a:xfrm>
              <a:off x="7324573" y="4941429"/>
              <a:ext cx="18288" cy="98896"/>
              <a:chOff x="7269823" y="4670852"/>
              <a:chExt cx="18288" cy="98896"/>
            </a:xfrm>
          </p:grpSpPr>
          <p:sp>
            <p:nvSpPr>
              <p:cNvPr id="128" name="円/楕円 127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9" name="円/楕円 128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0" name="円/楕円 129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1" name="円/楕円 130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13" name="グループ化 112"/>
            <p:cNvGrpSpPr/>
            <p:nvPr/>
          </p:nvGrpSpPr>
          <p:grpSpPr>
            <a:xfrm>
              <a:off x="7354535" y="4941429"/>
              <a:ext cx="18288" cy="98896"/>
              <a:chOff x="7269823" y="4670852"/>
              <a:chExt cx="18288" cy="98896"/>
            </a:xfrm>
          </p:grpSpPr>
          <p:sp>
            <p:nvSpPr>
              <p:cNvPr id="124" name="円/楕円 123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円/楕円 124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円/楕円 125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円/楕円 126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14" name="グループ化 113"/>
            <p:cNvGrpSpPr/>
            <p:nvPr/>
          </p:nvGrpSpPr>
          <p:grpSpPr>
            <a:xfrm>
              <a:off x="7414459" y="4941429"/>
              <a:ext cx="18288" cy="98896"/>
              <a:chOff x="7269823" y="4670852"/>
              <a:chExt cx="18288" cy="98896"/>
            </a:xfrm>
          </p:grpSpPr>
          <p:sp>
            <p:nvSpPr>
              <p:cNvPr id="120" name="円/楕円 119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1" name="円/楕円 120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2" name="円/楕円 121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3" name="円/楕円 122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15" name="グループ化 114"/>
            <p:cNvGrpSpPr/>
            <p:nvPr/>
          </p:nvGrpSpPr>
          <p:grpSpPr>
            <a:xfrm>
              <a:off x="7384497" y="4941429"/>
              <a:ext cx="18288" cy="98896"/>
              <a:chOff x="7269823" y="4670852"/>
              <a:chExt cx="18288" cy="98896"/>
            </a:xfrm>
          </p:grpSpPr>
          <p:sp>
            <p:nvSpPr>
              <p:cNvPr id="116" name="円/楕円 115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7" name="円/楕円 116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8" name="円/楕円 117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9" name="円/楕円 118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32" name="円/楕円 131"/>
          <p:cNvSpPr/>
          <p:nvPr/>
        </p:nvSpPr>
        <p:spPr>
          <a:xfrm rot="18557218" flipH="1">
            <a:off x="4978575" y="6197653"/>
            <a:ext cx="215900" cy="2413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33" name="円/楕円 132"/>
          <p:cNvSpPr/>
          <p:nvPr/>
        </p:nvSpPr>
        <p:spPr>
          <a:xfrm rot="20436104" flipH="1">
            <a:off x="5013501" y="6147487"/>
            <a:ext cx="162560" cy="24130"/>
          </a:xfrm>
          <a:prstGeom prst="ellipse">
            <a:avLst/>
          </a:prstGeom>
          <a:solidFill>
            <a:srgbClr val="FFC000"/>
          </a:solidFill>
          <a:ln w="19050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47" name="Line 475"/>
          <p:cNvSpPr>
            <a:spLocks noChangeShapeType="1"/>
          </p:cNvSpPr>
          <p:nvPr/>
        </p:nvSpPr>
        <p:spPr bwMode="auto">
          <a:xfrm>
            <a:off x="5836631" y="6131475"/>
            <a:ext cx="0" cy="11129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8" name="円/楕円 147"/>
          <p:cNvSpPr/>
          <p:nvPr/>
        </p:nvSpPr>
        <p:spPr>
          <a:xfrm>
            <a:off x="5337492" y="6136977"/>
            <a:ext cx="632872" cy="150912"/>
          </a:xfrm>
          <a:prstGeom prst="ellipse">
            <a:avLst/>
          </a:prstGeom>
          <a:solidFill>
            <a:srgbClr val="FFCCFF"/>
          </a:solidFill>
          <a:ln w="952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49" name="AutoShape 473"/>
          <p:cNvSpPr>
            <a:spLocks noChangeArrowheads="1"/>
          </p:cNvSpPr>
          <p:nvPr/>
        </p:nvSpPr>
        <p:spPr bwMode="auto">
          <a:xfrm>
            <a:off x="5782747" y="6064939"/>
            <a:ext cx="161790" cy="177170"/>
          </a:xfrm>
          <a:prstGeom prst="cube">
            <a:avLst>
              <a:gd name="adj" fmla="val 25000"/>
            </a:avLst>
          </a:prstGeom>
          <a:solidFill>
            <a:srgbClr val="FF00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0" name="Line 475"/>
          <p:cNvSpPr>
            <a:spLocks noChangeShapeType="1"/>
          </p:cNvSpPr>
          <p:nvPr/>
        </p:nvSpPr>
        <p:spPr bwMode="auto">
          <a:xfrm>
            <a:off x="5861268" y="5975218"/>
            <a:ext cx="0" cy="11129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151" name="Picture 45" descr="MC900429005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45267" y="5995056"/>
            <a:ext cx="22701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2" name="グループ化 151"/>
          <p:cNvGrpSpPr/>
          <p:nvPr/>
        </p:nvGrpSpPr>
        <p:grpSpPr>
          <a:xfrm>
            <a:off x="5778635" y="5884916"/>
            <a:ext cx="162638" cy="151592"/>
            <a:chOff x="7291267" y="4907543"/>
            <a:chExt cx="162638" cy="151592"/>
          </a:xfrm>
        </p:grpSpPr>
        <p:sp>
          <p:nvSpPr>
            <p:cNvPr id="153" name="直方体 152"/>
            <p:cNvSpPr/>
            <p:nvPr/>
          </p:nvSpPr>
          <p:spPr>
            <a:xfrm rot="16200000">
              <a:off x="7296790" y="4902020"/>
              <a:ext cx="151592" cy="162638"/>
            </a:xfrm>
            <a:prstGeom prst="cube">
              <a:avLst>
                <a:gd name="adj" fmla="val 7562"/>
              </a:avLst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54" name="グループ化 153"/>
            <p:cNvGrpSpPr/>
            <p:nvPr/>
          </p:nvGrpSpPr>
          <p:grpSpPr>
            <a:xfrm>
              <a:off x="7324573" y="4941429"/>
              <a:ext cx="18288" cy="98896"/>
              <a:chOff x="7269823" y="4670852"/>
              <a:chExt cx="18288" cy="98896"/>
            </a:xfrm>
          </p:grpSpPr>
          <p:sp>
            <p:nvSpPr>
              <p:cNvPr id="170" name="円/楕円 169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1" name="円/楕円 170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2" name="円/楕円 171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3" name="円/楕円 172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5" name="グループ化 154"/>
            <p:cNvGrpSpPr/>
            <p:nvPr/>
          </p:nvGrpSpPr>
          <p:grpSpPr>
            <a:xfrm>
              <a:off x="7354535" y="4941429"/>
              <a:ext cx="18288" cy="98896"/>
              <a:chOff x="7269823" y="4670852"/>
              <a:chExt cx="18288" cy="98896"/>
            </a:xfrm>
          </p:grpSpPr>
          <p:sp>
            <p:nvSpPr>
              <p:cNvPr id="166" name="円/楕円 165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7" name="円/楕円 166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8" name="円/楕円 167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9" name="円/楕円 168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6" name="グループ化 155"/>
            <p:cNvGrpSpPr/>
            <p:nvPr/>
          </p:nvGrpSpPr>
          <p:grpSpPr>
            <a:xfrm>
              <a:off x="7414459" y="4941429"/>
              <a:ext cx="18288" cy="98896"/>
              <a:chOff x="7269823" y="4670852"/>
              <a:chExt cx="18288" cy="98896"/>
            </a:xfrm>
          </p:grpSpPr>
          <p:sp>
            <p:nvSpPr>
              <p:cNvPr id="162" name="円/楕円 161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3" name="円/楕円 162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4" name="円/楕円 163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5" name="円/楕円 164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7" name="グループ化 156"/>
            <p:cNvGrpSpPr/>
            <p:nvPr/>
          </p:nvGrpSpPr>
          <p:grpSpPr>
            <a:xfrm>
              <a:off x="7384497" y="4941429"/>
              <a:ext cx="18288" cy="98896"/>
              <a:chOff x="7269823" y="4670852"/>
              <a:chExt cx="18288" cy="98896"/>
            </a:xfrm>
          </p:grpSpPr>
          <p:sp>
            <p:nvSpPr>
              <p:cNvPr id="158" name="円/楕円 157"/>
              <p:cNvSpPr/>
              <p:nvPr/>
            </p:nvSpPr>
            <p:spPr>
              <a:xfrm>
                <a:off x="7269823" y="4670852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9" name="円/楕円 158"/>
              <p:cNvSpPr/>
              <p:nvPr/>
            </p:nvSpPr>
            <p:spPr>
              <a:xfrm>
                <a:off x="7269823" y="4697721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0" name="円/楕円 159"/>
              <p:cNvSpPr/>
              <p:nvPr/>
            </p:nvSpPr>
            <p:spPr>
              <a:xfrm>
                <a:off x="7269823" y="472459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1" name="円/楕円 160"/>
              <p:cNvSpPr/>
              <p:nvPr/>
            </p:nvSpPr>
            <p:spPr>
              <a:xfrm>
                <a:off x="7269823" y="4751460"/>
                <a:ext cx="18288" cy="182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74" name="円/楕円 173"/>
          <p:cNvSpPr/>
          <p:nvPr/>
        </p:nvSpPr>
        <p:spPr>
          <a:xfrm rot="18557218" flipH="1">
            <a:off x="5635304" y="6006327"/>
            <a:ext cx="215900" cy="2413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75" name="円/楕円 174"/>
          <p:cNvSpPr/>
          <p:nvPr/>
        </p:nvSpPr>
        <p:spPr>
          <a:xfrm rot="20436104" flipH="1">
            <a:off x="5670230" y="5956161"/>
            <a:ext cx="162560" cy="24130"/>
          </a:xfrm>
          <a:prstGeom prst="ellipse">
            <a:avLst/>
          </a:prstGeom>
          <a:solidFill>
            <a:srgbClr val="FFC000"/>
          </a:solidFill>
          <a:ln w="19050" cap="flat" cmpd="sng" algn="ctr">
            <a:solidFill>
              <a:srgbClr val="80808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77" name="テキスト ボックス 176"/>
          <p:cNvSpPr txBox="1"/>
          <p:nvPr/>
        </p:nvSpPr>
        <p:spPr>
          <a:xfrm>
            <a:off x="6373004" y="4628452"/>
            <a:ext cx="383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F1</a:t>
            </a:r>
            <a:endParaRPr kumimoji="1" lang="ja-JP" altLang="en-US" sz="1600" dirty="0"/>
          </a:p>
        </p:txBody>
      </p:sp>
      <p:sp>
        <p:nvSpPr>
          <p:cNvPr id="179" name="TextBox 59"/>
          <p:cNvSpPr txBox="1">
            <a:spLocks noChangeArrowheads="1"/>
          </p:cNvSpPr>
          <p:nvPr/>
        </p:nvSpPr>
        <p:spPr bwMode="auto">
          <a:xfrm>
            <a:off x="6373004" y="5744053"/>
            <a:ext cx="20882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 smtClean="0">
                <a:cs typeface="Times New Roman" pitchFamily="18" charset="0"/>
              </a:rPr>
              <a:t>F2</a:t>
            </a:r>
          </a:p>
          <a:p>
            <a:r>
              <a:rPr lang="en-US" altLang="ja-JP" sz="1600" dirty="0" smtClean="0">
                <a:cs typeface="Times New Roman" pitchFamily="18" charset="0"/>
              </a:rPr>
              <a:t>(F2</a:t>
            </a:r>
            <a:r>
              <a:rPr lang="ja-JP" altLang="en-US" sz="1600" dirty="0">
                <a:cs typeface="Times New Roman" pitchFamily="18" charset="0"/>
              </a:rPr>
              <a:t>≠</a:t>
            </a:r>
            <a:r>
              <a:rPr lang="en-US" altLang="ja-JP" sz="1600" dirty="0" smtClean="0">
                <a:cs typeface="Times New Roman" pitchFamily="18" charset="0"/>
              </a:rPr>
              <a:t>F1 as mandatory, F2=F1 as optional)</a:t>
            </a:r>
            <a:endParaRPr lang="en-US" altLang="ja-JP" sz="1600" dirty="0">
              <a:cs typeface="Times New Roman" pitchFamily="18" charset="0"/>
            </a:endParaRPr>
          </a:p>
        </p:txBody>
      </p:sp>
      <p:sp>
        <p:nvSpPr>
          <p:cNvPr id="180" name="テキスト ボックス 44"/>
          <p:cNvSpPr txBox="1"/>
          <p:nvPr/>
        </p:nvSpPr>
        <p:spPr>
          <a:xfrm>
            <a:off x="1267220" y="5494930"/>
            <a:ext cx="2271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Ideal/Non-ideal backhaul</a:t>
            </a:r>
            <a:endParaRPr kumimoji="1" lang="ja-JP" altLang="en-US" sz="1600" dirty="0"/>
          </a:p>
        </p:txBody>
      </p:sp>
      <p:sp>
        <p:nvSpPr>
          <p:cNvPr id="181" name="円/楕円 180"/>
          <p:cNvSpPr/>
          <p:nvPr/>
        </p:nvSpPr>
        <p:spPr>
          <a:xfrm>
            <a:off x="4260695" y="4519002"/>
            <a:ext cx="1608253" cy="471872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Small cell cluster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83" name="直線コネクタ 182"/>
          <p:cNvCxnSpPr>
            <a:stCxn id="181" idx="2"/>
            <a:endCxn id="146" idx="2"/>
          </p:cNvCxnSpPr>
          <p:nvPr/>
        </p:nvCxnSpPr>
        <p:spPr>
          <a:xfrm flipH="1">
            <a:off x="3969920" y="4754938"/>
            <a:ext cx="290775" cy="1469841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線コネクタ 183"/>
          <p:cNvCxnSpPr>
            <a:stCxn id="181" idx="6"/>
            <a:endCxn id="146" idx="6"/>
          </p:cNvCxnSpPr>
          <p:nvPr/>
        </p:nvCxnSpPr>
        <p:spPr>
          <a:xfrm>
            <a:off x="5868948" y="4754938"/>
            <a:ext cx="189205" cy="1469841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Box 66"/>
          <p:cNvSpPr txBox="1">
            <a:spLocks noChangeArrowheads="1"/>
          </p:cNvSpPr>
          <p:nvPr/>
        </p:nvSpPr>
        <p:spPr bwMode="auto">
          <a:xfrm>
            <a:off x="848415" y="4149080"/>
            <a:ext cx="25714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cs typeface="Times New Roman" pitchFamily="18" charset="0"/>
              </a:rPr>
              <a:t>Macro </a:t>
            </a:r>
            <a:r>
              <a:rPr lang="en-US" altLang="ja-JP" sz="1600" dirty="0" smtClean="0">
                <a:cs typeface="Times New Roman" pitchFamily="18" charset="0"/>
              </a:rPr>
              <a:t>cell</a:t>
            </a:r>
          </a:p>
          <a:p>
            <a:r>
              <a:rPr lang="en-US" altLang="ja-JP" sz="1600" dirty="0" smtClean="0">
                <a:cs typeface="Times New Roman" pitchFamily="18" charset="0"/>
              </a:rPr>
              <a:t>(neither EBF nor </a:t>
            </a:r>
            <a:r>
              <a:rPr lang="en-US" altLang="ja-JP" sz="1600" dirty="0">
                <a:cs typeface="Times New Roman" pitchFamily="18" charset="0"/>
              </a:rPr>
              <a:t>FD-MIMO</a:t>
            </a:r>
            <a:r>
              <a:rPr lang="en-US" altLang="ja-JP" sz="1600" dirty="0" smtClean="0">
                <a:cs typeface="Times New Roman" pitchFamily="18" charset="0"/>
              </a:rPr>
              <a:t>)</a:t>
            </a:r>
            <a:endParaRPr lang="en-US" altLang="ja-JP" sz="1600" dirty="0">
              <a:cs typeface="Times New Roman" pitchFamily="18" charset="0"/>
            </a:endParaRPr>
          </a:p>
        </p:txBody>
      </p:sp>
      <p:sp>
        <p:nvSpPr>
          <p:cNvPr id="188" name="TextBox 66"/>
          <p:cNvSpPr txBox="1">
            <a:spLocks noChangeArrowheads="1"/>
          </p:cNvSpPr>
          <p:nvPr/>
        </p:nvSpPr>
        <p:spPr bwMode="auto">
          <a:xfrm>
            <a:off x="2362948" y="6084585"/>
            <a:ext cx="18490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 smtClean="0">
                <a:cs typeface="Times New Roman" pitchFamily="18" charset="0"/>
              </a:rPr>
              <a:t>Small cell</a:t>
            </a:r>
          </a:p>
          <a:p>
            <a:r>
              <a:rPr lang="en-US" altLang="ja-JP" sz="1600" dirty="0" smtClean="0">
                <a:cs typeface="Times New Roman" pitchFamily="18" charset="0"/>
              </a:rPr>
              <a:t>(</a:t>
            </a:r>
            <a:r>
              <a:rPr lang="en-US" altLang="ja-JP" sz="1600" dirty="0">
                <a:cs typeface="Times New Roman" pitchFamily="18" charset="0"/>
              </a:rPr>
              <a:t>EBF </a:t>
            </a:r>
            <a:r>
              <a:rPr lang="en-US" altLang="ja-JP" sz="1600" dirty="0" smtClean="0">
                <a:cs typeface="Times New Roman" pitchFamily="18" charset="0"/>
              </a:rPr>
              <a:t>or </a:t>
            </a:r>
            <a:r>
              <a:rPr lang="en-US" altLang="ja-JP" sz="1600" dirty="0">
                <a:cs typeface="Times New Roman" pitchFamily="18" charset="0"/>
              </a:rPr>
              <a:t>FD-MIMO</a:t>
            </a:r>
            <a:r>
              <a:rPr lang="en-US" altLang="ja-JP" sz="1600" dirty="0" smtClean="0">
                <a:cs typeface="Times New Roman" pitchFamily="18" charset="0"/>
              </a:rPr>
              <a:t>)</a:t>
            </a:r>
            <a:endParaRPr lang="en-US" altLang="ja-JP" sz="1600" dirty="0">
              <a:cs typeface="Times New Roman" pitchFamily="18" charset="0"/>
            </a:endParaRPr>
          </a:p>
        </p:txBody>
      </p:sp>
      <p:cxnSp>
        <p:nvCxnSpPr>
          <p:cNvPr id="189" name="直線コネクタ 188"/>
          <p:cNvCxnSpPr/>
          <p:nvPr/>
        </p:nvCxnSpPr>
        <p:spPr>
          <a:xfrm flipH="1">
            <a:off x="3059832" y="5324976"/>
            <a:ext cx="492249" cy="164882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55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3129</TotalTime>
  <Words>165</Words>
  <Application>Microsoft Office PowerPoint</Application>
  <PresentationFormat>全屏显示(4:3)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WF on Elevation BF and FD-MIMO Scenarios</vt:lpstr>
      <vt:lpstr>Proposal (1)</vt:lpstr>
      <vt:lpstr>Proposal (2)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Chongning Na</cp:lastModifiedBy>
  <cp:revision>38</cp:revision>
  <dcterms:created xsi:type="dcterms:W3CDTF">2014-09-26T23:14:47Z</dcterms:created>
  <dcterms:modified xsi:type="dcterms:W3CDTF">2014-10-08T08:47:22Z</dcterms:modified>
</cp:coreProperties>
</file>