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67" r:id="rId3"/>
    <p:sldId id="262" r:id="rId4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75" d="100"/>
          <a:sy n="75" d="100"/>
        </p:scale>
        <p:origin x="-1236" y="-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2014/10/8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2014/10/8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2014/10/8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2014/10/8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2014/10/8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2014/10/8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2014/10/8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2014/10/8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2014/10/8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2014/10/8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2014/10/8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2014/10/8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kumimoji="1" lang="en-US" altLang="ja-JP" sz="3600" dirty="0" smtClean="0"/>
              <a:t>WF on Evaluation Assumptions on Elevation BF and FD-MIMO in </a:t>
            </a:r>
            <a:r>
              <a:rPr lang="en-US" altLang="ja-JP" sz="3600" dirty="0" smtClean="0"/>
              <a:t>Heterogeneous </a:t>
            </a:r>
            <a:r>
              <a:rPr kumimoji="1" lang="en-US" altLang="ja-JP" sz="3600" dirty="0" smtClean="0"/>
              <a:t>Scenarios</a:t>
            </a:r>
            <a:endParaRPr kumimoji="1" lang="ja-JP" altLang="en-US" sz="3600" dirty="0"/>
          </a:p>
        </p:txBody>
      </p:sp>
      <p:sp>
        <p:nvSpPr>
          <p:cNvPr id="5" name="サブタイトル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kumimoji="1" lang="en-US" altLang="ja-JP" dirty="0" smtClean="0"/>
              <a:t>NTT DOCOMO, </a:t>
            </a:r>
            <a:r>
              <a:rPr lang="en-US" altLang="zh-CN" smtClean="0"/>
              <a:t>Fujitsu, </a:t>
            </a:r>
            <a:r>
              <a:rPr kumimoji="1" lang="en-US" altLang="ja-JP" smtClean="0"/>
              <a:t>NEC</a:t>
            </a:r>
            <a:endParaRPr kumimoji="1" lang="ja-JP" altLang="en-US" dirty="0"/>
          </a:p>
        </p:txBody>
      </p:sp>
      <p:sp>
        <p:nvSpPr>
          <p:cNvPr id="6" name="テキスト ボックス 6"/>
          <p:cNvSpPr txBox="1">
            <a:spLocks noChangeArrowheads="1"/>
          </p:cNvSpPr>
          <p:nvPr/>
        </p:nvSpPr>
        <p:spPr bwMode="auto">
          <a:xfrm>
            <a:off x="179512" y="188640"/>
            <a:ext cx="5536131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/>
            <a:r>
              <a:rPr lang="en-US" altLang="ja-JP" sz="2400" dirty="0">
                <a:latin typeface="Calibri" pitchFamily="34" charset="0"/>
              </a:rPr>
              <a:t>3GPP TSG RAN WG1 #</a:t>
            </a:r>
            <a:r>
              <a:rPr lang="en-US" altLang="ja-JP" sz="2400" dirty="0" smtClean="0">
                <a:latin typeface="Calibri" pitchFamily="34" charset="0"/>
              </a:rPr>
              <a:t>78bis</a:t>
            </a:r>
            <a:endParaRPr lang="en-US" altLang="ja-JP" sz="2400" dirty="0">
              <a:latin typeface="Calibri" pitchFamily="34" charset="0"/>
            </a:endParaRPr>
          </a:p>
          <a:p>
            <a:r>
              <a:rPr lang="en-US" altLang="ja-JP" sz="2400" dirty="0">
                <a:latin typeface="Calibri" pitchFamily="34" charset="0"/>
              </a:rPr>
              <a:t>Ljubljana, </a:t>
            </a:r>
            <a:r>
              <a:rPr lang="en-US" altLang="ja-JP" sz="2400" dirty="0" smtClean="0">
                <a:latin typeface="Calibri" pitchFamily="34" charset="0"/>
              </a:rPr>
              <a:t>Slovenia, </a:t>
            </a:r>
            <a:r>
              <a:rPr lang="en-US" altLang="ja-JP" sz="2400" dirty="0">
                <a:latin typeface="Calibri" pitchFamily="34" charset="0"/>
              </a:rPr>
              <a:t>6</a:t>
            </a:r>
            <a:r>
              <a:rPr lang="en-US" altLang="ja-JP" sz="2400" baseline="30000" dirty="0" smtClean="0">
                <a:latin typeface="Calibri" pitchFamily="34" charset="0"/>
              </a:rPr>
              <a:t>th</a:t>
            </a:r>
            <a:r>
              <a:rPr lang="en-US" altLang="ja-JP" sz="2400" dirty="0" smtClean="0">
                <a:latin typeface="Calibri" pitchFamily="34" charset="0"/>
              </a:rPr>
              <a:t> </a:t>
            </a:r>
            <a:r>
              <a:rPr lang="en-US" altLang="ja-JP" sz="2400" dirty="0">
                <a:latin typeface="Calibri" pitchFamily="34" charset="0"/>
              </a:rPr>
              <a:t>– </a:t>
            </a:r>
            <a:r>
              <a:rPr lang="en-US" altLang="ja-JP" sz="2400" dirty="0" smtClean="0">
                <a:latin typeface="Calibri" pitchFamily="34" charset="0"/>
              </a:rPr>
              <a:t>10</a:t>
            </a:r>
            <a:r>
              <a:rPr lang="en-US" altLang="ja-JP" sz="2400" baseline="30000" dirty="0" smtClean="0">
                <a:latin typeface="Calibri" pitchFamily="34" charset="0"/>
              </a:rPr>
              <a:t>th</a:t>
            </a:r>
            <a:r>
              <a:rPr lang="en-US" altLang="ja-JP" sz="2400" dirty="0" smtClean="0">
                <a:latin typeface="Calibri" pitchFamily="34" charset="0"/>
              </a:rPr>
              <a:t> October 2014</a:t>
            </a:r>
            <a:endParaRPr lang="en-US" altLang="ja-JP" sz="2400" dirty="0">
              <a:latin typeface="Calibri" pitchFamily="34" charset="0"/>
            </a:endParaRPr>
          </a:p>
          <a:p>
            <a:pPr eaLnBrk="1" hangingPunct="1"/>
            <a:r>
              <a:rPr lang="en-US" altLang="ja-JP" sz="2400" dirty="0">
                <a:latin typeface="Calibri" pitchFamily="34" charset="0"/>
              </a:rPr>
              <a:t>Agenda </a:t>
            </a:r>
            <a:r>
              <a:rPr lang="en-US" altLang="ja-JP" sz="2400" dirty="0" smtClean="0">
                <a:latin typeface="Calibri" pitchFamily="34" charset="0"/>
              </a:rPr>
              <a:t>item 7.3.3.2</a:t>
            </a:r>
            <a:endParaRPr lang="ja-JP" altLang="en-US" sz="2400" dirty="0">
              <a:latin typeface="Calibri" pitchFamily="34" charset="0"/>
            </a:endParaRPr>
          </a:p>
        </p:txBody>
      </p:sp>
      <p:sp>
        <p:nvSpPr>
          <p:cNvPr id="7" name="テキスト ボックス 5"/>
          <p:cNvSpPr txBox="1">
            <a:spLocks noChangeArrowheads="1"/>
          </p:cNvSpPr>
          <p:nvPr/>
        </p:nvSpPr>
        <p:spPr bwMode="auto">
          <a:xfrm>
            <a:off x="7380312" y="188640"/>
            <a:ext cx="15343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/>
            <a:r>
              <a:rPr lang="en-US" altLang="ja-JP" sz="2400" dirty="0" smtClean="0">
                <a:latin typeface="Calibri" pitchFamily="34" charset="0"/>
              </a:rPr>
              <a:t>R1-144438</a:t>
            </a:r>
            <a:endParaRPr lang="ja-JP" altLang="en-US" sz="2400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8416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Proposal</a:t>
            </a:r>
            <a:endParaRPr kumimoji="1" lang="ja-JP" altLang="en-US" dirty="0"/>
          </a:p>
        </p:txBody>
      </p:sp>
      <p:graphicFrame>
        <p:nvGraphicFramePr>
          <p:cNvPr id="5" name="表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0677814"/>
              </p:ext>
            </p:extLst>
          </p:nvPr>
        </p:nvGraphicFramePr>
        <p:xfrm>
          <a:off x="206515" y="1815048"/>
          <a:ext cx="8730969" cy="3840480"/>
        </p:xfrm>
        <a:graphic>
          <a:graphicData uri="http://schemas.openxmlformats.org/drawingml/2006/table">
            <a:tbl>
              <a:tblPr firstRow="1" firstCol="1" bandRow="1"/>
              <a:tblGrid>
                <a:gridCol w="2331707"/>
                <a:gridCol w="3199631"/>
                <a:gridCol w="3199631"/>
              </a:tblGrid>
              <a:tr h="33297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SimSun"/>
                          <a:cs typeface="Times New Roman"/>
                        </a:rPr>
                        <a:t>Parameter</a:t>
                      </a:r>
                      <a:endParaRPr lang="ja-JP" sz="1200" b="1" dirty="0">
                        <a:solidFill>
                          <a:schemeClr val="tx1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3621" marR="13621" marT="0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SimSun"/>
                          <a:cs typeface="Times New Roman"/>
                        </a:rPr>
                        <a:t>Values</a:t>
                      </a:r>
                      <a:endParaRPr lang="ja-JP" sz="1200" b="1" dirty="0">
                        <a:solidFill>
                          <a:schemeClr val="tx1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3621" marR="136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33297">
                <a:tc v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ja-JP" sz="1000" dirty="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3621" marR="136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altLang="ja-JP" sz="1200" b="1" dirty="0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SimSun"/>
                          <a:cs typeface="Times New Roman"/>
                        </a:rPr>
                        <a:t>Macro cell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altLang="ja-JP" sz="1200" b="1" dirty="0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SimSun"/>
                          <a:cs typeface="Times New Roman"/>
                        </a:rPr>
                        <a:t>(only for cell association)</a:t>
                      </a:r>
                      <a:endParaRPr lang="ja-JP" sz="1200" b="1" dirty="0">
                        <a:solidFill>
                          <a:schemeClr val="tx1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3621" marR="136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altLang="ja-JP" sz="1200" b="1" dirty="0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SimSun"/>
                          <a:cs typeface="Times New Roman"/>
                        </a:rPr>
                        <a:t>Small cell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altLang="ja-JP" sz="1200" b="1" dirty="0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SimSun"/>
                          <a:cs typeface="Times New Roman"/>
                        </a:rPr>
                        <a:t>(for performance evaluation)</a:t>
                      </a:r>
                      <a:endParaRPr lang="ja-JP" sz="1200" b="1" dirty="0">
                        <a:solidFill>
                          <a:schemeClr val="tx1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3621" marR="136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</a:tr>
              <a:tr h="3329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SimSun"/>
                          <a:cs typeface="Times New Roman"/>
                        </a:rPr>
                        <a:t>BS antenna configurations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3621" marR="136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altLang="ja-JP" sz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ＭＳ 明朝"/>
                          <a:cs typeface="Times New Roman"/>
                        </a:rPr>
                        <a:t>(M, N, K) = (</a:t>
                      </a: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ＭＳ 明朝"/>
                          <a:cs typeface="Times New Roman"/>
                        </a:rPr>
                        <a:t>8</a:t>
                      </a:r>
                      <a:r>
                        <a:rPr lang="en-GB" altLang="ja-JP" sz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ＭＳ 明朝"/>
                          <a:cs typeface="Times New Roman"/>
                        </a:rPr>
                        <a:t>, 1 or 2,</a:t>
                      </a:r>
                      <a:r>
                        <a:rPr lang="en-GB" altLang="ja-JP" sz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ＭＳ 明朝"/>
                          <a:cs typeface="Times New Roman"/>
                        </a:rPr>
                        <a:t> mo</a:t>
                      </a:r>
                      <a:r>
                        <a:rPr lang="en-GB" altLang="ja-JP" sz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ＭＳ 明朝"/>
                          <a:cs typeface="Times New Roman"/>
                        </a:rPr>
                        <a:t>re</a:t>
                      </a:r>
                      <a:r>
                        <a:rPr lang="en-GB" altLang="ja-JP" sz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ＭＳ 明朝"/>
                          <a:cs typeface="Times New Roman"/>
                        </a:rPr>
                        <a:t> than </a:t>
                      </a:r>
                      <a:r>
                        <a:rPr lang="en-GB" altLang="ja-JP" sz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ＭＳ 明朝"/>
                          <a:cs typeface="Times New Roman"/>
                        </a:rPr>
                        <a:t>2), X-pol (+/-45), (</a:t>
                      </a:r>
                      <a:r>
                        <a:rPr lang="en-GB" altLang="ja-JP" sz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ＭＳ 明朝"/>
                          <a:cs typeface="Times New Roman"/>
                        </a:rPr>
                        <a:t>d</a:t>
                      </a:r>
                      <a:r>
                        <a:rPr lang="en-GB" altLang="ja-JP" sz="1200" baseline="-250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ＭＳ 明朝"/>
                          <a:cs typeface="Times New Roman"/>
                        </a:rPr>
                        <a:t>H</a:t>
                      </a:r>
                      <a:r>
                        <a:rPr lang="en-GB" altLang="ja-JP" sz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ＭＳ 明朝"/>
                          <a:cs typeface="Times New Roman"/>
                        </a:rPr>
                        <a:t>, </a:t>
                      </a:r>
                      <a:r>
                        <a:rPr lang="en-GB" altLang="ja-JP" sz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ＭＳ 明朝"/>
                          <a:cs typeface="Times New Roman"/>
                        </a:rPr>
                        <a:t>d</a:t>
                      </a:r>
                      <a:r>
                        <a:rPr lang="en-GB" altLang="ja-JP" sz="1200" baseline="-250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ＭＳ 明朝"/>
                          <a:cs typeface="Times New Roman"/>
                        </a:rPr>
                        <a:t>V</a:t>
                      </a:r>
                      <a:r>
                        <a:rPr lang="en-GB" altLang="ja-JP" sz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ＭＳ 明朝"/>
                          <a:cs typeface="Times New Roman"/>
                        </a:rPr>
                        <a:t>) = (0.5λ, 0.7λ), </a:t>
                      </a:r>
                      <a:r>
                        <a:rPr lang="en-GB" altLang="ja-JP" sz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ＭＳ 明朝"/>
                          <a:cs typeface="Times New Roman"/>
                        </a:rPr>
                        <a:t>θ</a:t>
                      </a:r>
                      <a:r>
                        <a:rPr lang="en-GB" altLang="ja-JP" sz="1200" baseline="-250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ＭＳ 明朝"/>
                          <a:cs typeface="Times New Roman"/>
                        </a:rPr>
                        <a:t>etilt</a:t>
                      </a:r>
                      <a:r>
                        <a:rPr lang="en-GB" altLang="ja-JP" sz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ＭＳ 明朝"/>
                          <a:cs typeface="Times New Roman"/>
                        </a:rPr>
                        <a:t> = 102 </a:t>
                      </a:r>
                      <a:r>
                        <a:rPr lang="en-GB" altLang="ja-JP" sz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ＭＳ 明朝"/>
                          <a:cs typeface="Times New Roman"/>
                        </a:rPr>
                        <a:t>degs</a:t>
                      </a:r>
                      <a:r>
                        <a:rPr lang="en-GB" altLang="ja-JP" sz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ＭＳ 明朝"/>
                          <a:cs typeface="Times New Roman"/>
                        </a:rPr>
                        <a:t>.</a:t>
                      </a:r>
                      <a:endParaRPr lang="ja-JP" altLang="ja-JP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SimSun"/>
                        <a:cs typeface="Times New Roman"/>
                      </a:endParaRPr>
                    </a:p>
                  </a:txBody>
                  <a:tcPr marL="13621" marR="136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SimSun"/>
                          <a:cs typeface="Times New Roman"/>
                        </a:rPr>
                        <a:t>(M, N, K) = (4, 4, 1 or 2), </a:t>
                      </a:r>
                      <a:r>
                        <a:rPr lang="en-GB" altLang="ja-JP" sz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ＭＳ 明朝"/>
                          <a:cs typeface="Times New Roman"/>
                        </a:rPr>
                        <a:t>X-pol (+/-45),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altLang="ja-JP" sz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ＭＳ 明朝"/>
                          <a:cs typeface="Times New Roman"/>
                        </a:rPr>
                        <a:t>(</a:t>
                      </a:r>
                      <a:r>
                        <a:rPr lang="en-GB" altLang="ja-JP" sz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ＭＳ 明朝"/>
                          <a:cs typeface="Times New Roman"/>
                        </a:rPr>
                        <a:t>d</a:t>
                      </a:r>
                      <a:r>
                        <a:rPr lang="en-GB" altLang="ja-JP" sz="1200" baseline="-250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ＭＳ 明朝"/>
                          <a:cs typeface="Times New Roman"/>
                        </a:rPr>
                        <a:t>H</a:t>
                      </a:r>
                      <a:r>
                        <a:rPr lang="en-GB" altLang="ja-JP" sz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ＭＳ 明朝"/>
                          <a:cs typeface="Times New Roman"/>
                        </a:rPr>
                        <a:t>, </a:t>
                      </a:r>
                      <a:r>
                        <a:rPr lang="en-GB" altLang="ja-JP" sz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ＭＳ 明朝"/>
                          <a:cs typeface="Times New Roman"/>
                        </a:rPr>
                        <a:t>d</a:t>
                      </a:r>
                      <a:r>
                        <a:rPr lang="en-GB" altLang="ja-JP" sz="1200" baseline="-250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ＭＳ 明朝"/>
                          <a:cs typeface="Times New Roman"/>
                        </a:rPr>
                        <a:t>V</a:t>
                      </a:r>
                      <a:r>
                        <a:rPr lang="en-GB" altLang="ja-JP" sz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ＭＳ 明朝"/>
                          <a:cs typeface="Times New Roman"/>
                        </a:rPr>
                        <a:t>) = (0.5λ, 0.5λ), </a:t>
                      </a:r>
                      <a:r>
                        <a:rPr lang="en-GB" altLang="ja-JP" sz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ＭＳ 明朝"/>
                          <a:cs typeface="Times New Roman"/>
                        </a:rPr>
                        <a:t>θ</a:t>
                      </a:r>
                      <a:r>
                        <a:rPr lang="en-GB" altLang="ja-JP" sz="1200" baseline="-250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ＭＳ 明朝"/>
                          <a:cs typeface="Times New Roman"/>
                        </a:rPr>
                        <a:t>etilt</a:t>
                      </a:r>
                      <a:r>
                        <a:rPr lang="en-GB" altLang="ja-JP" sz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ＭＳ 明朝"/>
                          <a:cs typeface="Times New Roman"/>
                        </a:rPr>
                        <a:t> = 102 </a:t>
                      </a:r>
                      <a:r>
                        <a:rPr lang="en-GB" altLang="ja-JP" sz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ＭＳ 明朝"/>
                          <a:cs typeface="Times New Roman"/>
                        </a:rPr>
                        <a:t>degs</a:t>
                      </a:r>
                      <a:r>
                        <a:rPr lang="en-GB" altLang="ja-JP" sz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ＭＳ 明朝"/>
                          <a:cs typeface="Times New Roman"/>
                        </a:rPr>
                        <a:t>.</a:t>
                      </a:r>
                      <a:endParaRPr lang="ja-JP" altLang="ja-JP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SimSun"/>
                        <a:cs typeface="Times New Roman"/>
                      </a:endParaRPr>
                    </a:p>
                  </a:txBody>
                  <a:tcPr marL="13621" marR="136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29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SimSun"/>
                          <a:cs typeface="Times New Roman"/>
                        </a:rPr>
                        <a:t>UE </a:t>
                      </a: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SimSun"/>
                          <a:cs typeface="Times New Roman"/>
                        </a:rPr>
                        <a:t>antenna configurations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3621" marR="136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ＭＳ 明朝"/>
                          <a:cs typeface="Times New Roman"/>
                        </a:rPr>
                        <a:t>2, 4-Rx X-pol (0/+90) </a:t>
                      </a:r>
                      <a:r>
                        <a:rPr lang="en-GB" altLang="zh-CN" sz="1200" dirty="0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ＭＳ 明朝"/>
                          <a:cs typeface="Times New Roman"/>
                        </a:rPr>
                        <a:t>with </a:t>
                      </a:r>
                      <a:r>
                        <a:rPr lang="en-GB" altLang="zh-CN" sz="1200" dirty="0" smtClean="0">
                          <a:solidFill>
                            <a:schemeClr val="tx1"/>
                          </a:solidFill>
                          <a:effectLst/>
                          <a:latin typeface="Arial Unicode MS" panose="020B0604020202020204" pitchFamily="34" charset="-122"/>
                          <a:ea typeface="Arial Unicode MS" panose="020B0604020202020204" pitchFamily="34" charset="-122"/>
                          <a:cs typeface="Arial Unicode MS" panose="020B0604020202020204" pitchFamily="34" charset="-122"/>
                        </a:rPr>
                        <a:t>0.5</a:t>
                      </a:r>
                      <a:r>
                        <a:rPr lang="en-GB" altLang="ja-JP" sz="1200" dirty="0" smtClean="0">
                          <a:solidFill>
                            <a:schemeClr val="tx1"/>
                          </a:solidFill>
                          <a:effectLst/>
                          <a:latin typeface="Arial Unicode MS" panose="020B0604020202020204" pitchFamily="34" charset="-122"/>
                          <a:ea typeface="Arial Unicode MS" panose="020B0604020202020204" pitchFamily="34" charset="-122"/>
                          <a:cs typeface="Arial Unicode MS" panose="020B0604020202020204" pitchFamily="34" charset="-122"/>
                        </a:rPr>
                        <a:t>λ spacing in 4-RX case</a:t>
                      </a:r>
                      <a:endParaRPr lang="ja-JP" altLang="zh-CN" sz="1200" dirty="0" smtClean="0">
                        <a:solidFill>
                          <a:schemeClr val="tx1"/>
                        </a:solidFill>
                        <a:effectLst/>
                        <a:latin typeface="Arial Unicode MS" panose="020B0604020202020204" pitchFamily="34" charset="-122"/>
                        <a:ea typeface="Arial Unicode MS" panose="020B0604020202020204" pitchFamily="34" charset="-122"/>
                        <a:cs typeface="Arial Unicode MS" panose="020B0604020202020204" pitchFamily="34" charset="-122"/>
                      </a:endParaRPr>
                    </a:p>
                  </a:txBody>
                  <a:tcPr marL="13621" marR="136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ja-JP" sz="1000" dirty="0">
                        <a:solidFill>
                          <a:srgbClr val="009900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3621" marR="136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29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SimSun"/>
                          <a:cs typeface="Arial"/>
                        </a:rPr>
                        <a:t>System bandwidth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3621" marR="136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SimSun"/>
                          <a:cs typeface="Arial"/>
                        </a:rPr>
                        <a:t>10MHz (50RBs) 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3621" marR="136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SimSun"/>
                          <a:cs typeface="Arial"/>
                        </a:rPr>
                        <a:t>10MHz (50RBs) 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3621" marR="136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29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SimSun"/>
                          <a:cs typeface="Arial"/>
                        </a:rPr>
                        <a:t>Carrier </a:t>
                      </a:r>
                      <a:r>
                        <a:rPr lang="en-GB" sz="1200" kern="1200" dirty="0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SimSun"/>
                          <a:cs typeface="Arial"/>
                        </a:rPr>
                        <a:t>frequency 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3621" marR="136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kern="1200" dirty="0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SimSun"/>
                          <a:cs typeface="Arial"/>
                        </a:rPr>
                        <a:t>2</a:t>
                      </a:r>
                      <a:r>
                        <a:rPr lang="ja-JP" altLang="en-US" sz="1200" kern="1200" baseline="0" dirty="0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SimSun"/>
                          <a:cs typeface="Arial"/>
                        </a:rPr>
                        <a:t> </a:t>
                      </a:r>
                      <a:r>
                        <a:rPr lang="en-GB" sz="1200" kern="1200" dirty="0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SimSun"/>
                          <a:cs typeface="Arial"/>
                        </a:rPr>
                        <a:t>GHz 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3621" marR="136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altLang="ja-JP" sz="1200" kern="1200" baseline="0" dirty="0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SimSun"/>
                          <a:cs typeface="Arial"/>
                        </a:rPr>
                        <a:t>3.5</a:t>
                      </a:r>
                      <a:r>
                        <a:rPr lang="ja-JP" altLang="en-US" sz="1200" kern="1200" baseline="0" dirty="0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SimSun"/>
                          <a:cs typeface="Arial"/>
                        </a:rPr>
                        <a:t> </a:t>
                      </a:r>
                      <a:r>
                        <a:rPr lang="en-GB" sz="1200" kern="1200" dirty="0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SimSun"/>
                          <a:cs typeface="Arial"/>
                        </a:rPr>
                        <a:t>GHz 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3621" marR="136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29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SimSun"/>
                          <a:cs typeface="Times New Roman"/>
                        </a:rPr>
                        <a:t>Channel</a:t>
                      </a:r>
                      <a:r>
                        <a:rPr lang="en-US" altLang="ja-JP" sz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SimSun"/>
                          <a:cs typeface="Times New Roman"/>
                        </a:rPr>
                        <a:t> Model</a:t>
                      </a:r>
                      <a:endParaRPr lang="ja-JP" altLang="ja-JP" sz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SimSun"/>
                        <a:cs typeface="Times New Roman"/>
                      </a:endParaRPr>
                    </a:p>
                  </a:txBody>
                  <a:tcPr marL="13621" marR="136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SimSun"/>
                          <a:cs typeface="Times New Roman"/>
                        </a:rPr>
                        <a:t>3D-UMa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3621" marR="136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SimSun"/>
                          <a:cs typeface="Times New Roman"/>
                        </a:rPr>
                        <a:t>3D-Umi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3621" marR="136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29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SimSun"/>
                          <a:cs typeface="Times New Roman"/>
                        </a:rPr>
                        <a:t>Total BS </a:t>
                      </a:r>
                      <a:r>
                        <a:rPr lang="en-US" altLang="ja-JP" sz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SimSun"/>
                          <a:cs typeface="Times New Roman"/>
                        </a:rPr>
                        <a:t>Tx</a:t>
                      </a:r>
                      <a:r>
                        <a:rPr lang="en-US" altLang="ja-JP" sz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SimSun"/>
                          <a:cs typeface="Times New Roman"/>
                        </a:rPr>
                        <a:t> power</a:t>
                      </a:r>
                      <a:endParaRPr lang="ja-JP" altLang="ja-JP" sz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SimSun"/>
                        <a:cs typeface="Times New Roman"/>
                      </a:endParaRPr>
                    </a:p>
                  </a:txBody>
                  <a:tcPr marL="13621" marR="136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SimSun"/>
                          <a:cs typeface="Times New Roman"/>
                        </a:rPr>
                        <a:t>46 </a:t>
                      </a:r>
                      <a:r>
                        <a:rPr lang="en-US" altLang="ja-JP" sz="1200" dirty="0" err="1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SimSun"/>
                          <a:cs typeface="Times New Roman"/>
                        </a:rPr>
                        <a:t>dBm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3621" marR="136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SimSun"/>
                          <a:cs typeface="Times New Roman"/>
                        </a:rPr>
                        <a:t>30 </a:t>
                      </a:r>
                      <a:r>
                        <a:rPr lang="en-US" altLang="ja-JP" sz="1200" dirty="0" err="1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SimSun"/>
                          <a:cs typeface="Times New Roman"/>
                        </a:rPr>
                        <a:t>dBm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3621" marR="136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3329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SimSun"/>
                          <a:cs typeface="Times New Roman"/>
                        </a:rPr>
                        <a:t>BS</a:t>
                      </a:r>
                      <a:r>
                        <a:rPr lang="en-US" altLang="ja-JP" sz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SimSun"/>
                          <a:cs typeface="Times New Roman"/>
                        </a:rPr>
                        <a:t> antenna height</a:t>
                      </a:r>
                      <a:endParaRPr lang="ja-JP" altLang="ja-JP" sz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SimSun"/>
                        <a:cs typeface="Times New Roman"/>
                      </a:endParaRPr>
                    </a:p>
                  </a:txBody>
                  <a:tcPr marL="13621" marR="136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SimSun"/>
                          <a:cs typeface="Times New Roman"/>
                        </a:rPr>
                        <a:t>25 m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3621" marR="136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SimSun"/>
                          <a:cs typeface="Times New Roman"/>
                        </a:rPr>
                        <a:t>10 m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3621" marR="136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33297">
                <a:tc>
                  <a:txBody>
                    <a:bodyPr/>
                    <a:lstStyle/>
                    <a:p>
                      <a:pPr algn="l" hangingPunct="0">
                        <a:spcAft>
                          <a:spcPts val="0"/>
                        </a:spcAft>
                      </a:pPr>
                      <a:r>
                        <a:rPr kumimoji="1" lang="en-GB" sz="12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SimSun"/>
                          <a:cs typeface="Times New Roman"/>
                        </a:rPr>
                        <a:t>Number of </a:t>
                      </a:r>
                      <a:r>
                        <a:rPr kumimoji="1" lang="en-GB" sz="1200" kern="1200" dirty="0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SimSun"/>
                          <a:cs typeface="Times New Roman"/>
                        </a:rPr>
                        <a:t>clusters </a:t>
                      </a:r>
                      <a:r>
                        <a:rPr kumimoji="1" lang="en-GB" sz="12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SimSun"/>
                          <a:cs typeface="Times New Roman"/>
                        </a:rPr>
                        <a:t>per macro cell geographical area</a:t>
                      </a:r>
                      <a:endParaRPr kumimoji="1" lang="ja-JP" sz="12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kumimoji="1" lang="en-GB" sz="1200" kern="1200" dirty="0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SimSun"/>
                          <a:cs typeface="Times New Roman"/>
                        </a:rPr>
                        <a:t>1</a:t>
                      </a:r>
                      <a:endParaRPr kumimoji="1" lang="ja-JP" sz="12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hangingPunct="0">
                        <a:spcAft>
                          <a:spcPts val="0"/>
                        </a:spcAft>
                      </a:pPr>
                      <a:endParaRPr kumimoji="1" lang="ja-JP" sz="12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0" marR="0" marT="0" marB="0" anchor="ctr"/>
                </a:tc>
              </a:tr>
              <a:tr h="33297">
                <a:tc>
                  <a:txBody>
                    <a:bodyPr/>
                    <a:lstStyle/>
                    <a:p>
                      <a:pPr algn="l" hangingPunct="0">
                        <a:spcAft>
                          <a:spcPts val="0"/>
                        </a:spcAft>
                      </a:pPr>
                      <a:r>
                        <a:rPr kumimoji="1" lang="en-GB" sz="12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SimSun"/>
                          <a:cs typeface="Times New Roman"/>
                        </a:rPr>
                        <a:t>Number of small cells per cluster</a:t>
                      </a:r>
                      <a:endParaRPr kumimoji="1" lang="ja-JP" sz="12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kumimoji="1" lang="en-GB" sz="1200" kern="1200" dirty="0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SimSun"/>
                          <a:cs typeface="Times New Roman"/>
                        </a:rPr>
                        <a:t>Option-1: 10</a:t>
                      </a: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kumimoji="1" lang="en-GB" altLang="ja-JP" sz="1200" kern="1200" dirty="0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SimSun"/>
                          <a:cs typeface="Times New Roman"/>
                        </a:rPr>
                        <a:t>Option-2: FFS</a:t>
                      </a:r>
                      <a:endParaRPr kumimoji="1" lang="ja-JP" sz="12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hangingPunct="0">
                        <a:spcAft>
                          <a:spcPts val="0"/>
                        </a:spcAft>
                      </a:pPr>
                      <a:endParaRPr kumimoji="1" lang="ja-JP" sz="12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0" marR="0" marT="0" marB="0" anchor="ctr"/>
                </a:tc>
              </a:tr>
              <a:tr h="3329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SimSun"/>
                          <a:cs typeface="Times New Roman"/>
                        </a:rPr>
                        <a:t>Small cell distribution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3621" marR="136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SimSun"/>
                          <a:cs typeface="Times New Roman"/>
                        </a:rPr>
                        <a:t>Alt-1: See</a:t>
                      </a:r>
                      <a:r>
                        <a:rPr lang="en-US" altLang="ja-JP" sz="1200" baseline="0" dirty="0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SimSun"/>
                          <a:cs typeface="Times New Roman"/>
                        </a:rPr>
                        <a:t> appendix (1)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ja-JP" sz="1200" baseline="0" dirty="0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SimSun"/>
                          <a:cs typeface="Times New Roman"/>
                        </a:rPr>
                        <a:t>Alt-2: FFS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3621" marR="136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329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SimSun"/>
                          <a:cs typeface="Times New Roman"/>
                        </a:rPr>
                        <a:t>UE distribution 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3621" marR="136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SimSun"/>
                          <a:cs typeface="Times New Roman"/>
                        </a:rPr>
                        <a:t>Alt-1:</a:t>
                      </a:r>
                      <a:r>
                        <a:rPr lang="en-US" altLang="ja-JP" sz="1200" baseline="0" dirty="0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SimSun"/>
                          <a:cs typeface="Times New Roman"/>
                        </a:rPr>
                        <a:t> </a:t>
                      </a: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SimSun"/>
                          <a:cs typeface="Times New Roman"/>
                        </a:rPr>
                        <a:t>2/3 UEs randomly and uniformly dropped within the clusters, 1/3 UEs randomly and uniformly dropped throughout the macro geographical area. 20% UEs are outdoor and 80% UEs are indoor.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SimSun"/>
                          <a:cs typeface="Times New Roman"/>
                        </a:rPr>
                        <a:t>Alt-2:</a:t>
                      </a:r>
                      <a:r>
                        <a:rPr lang="en-US" altLang="ja-JP" sz="1200" baseline="0" dirty="0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SimSun"/>
                          <a:cs typeface="Times New Roman"/>
                        </a:rPr>
                        <a:t> FFS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3621" marR="136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3621" marR="136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79512" y="1340768"/>
            <a:ext cx="87129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Simulation assumptions for </a:t>
            </a:r>
            <a:r>
              <a:rPr lang="en-US" altLang="zh-CN" dirty="0" err="1" smtClean="0"/>
              <a:t>HetNet</a:t>
            </a:r>
            <a:r>
              <a:rPr lang="en-US" altLang="zh-CN" dirty="0" smtClean="0"/>
              <a:t> scenario with separate frequency bands.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67508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Appendix (1)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/>
              <a:t>P</a:t>
            </a:r>
            <a:r>
              <a:rPr lang="en-US" sz="2400" dirty="0" smtClean="0"/>
              <a:t>lanar antennas in small cell clusters can be deployed based on the following procedure</a:t>
            </a:r>
          </a:p>
          <a:p>
            <a:pPr lvl="1"/>
            <a:r>
              <a:rPr lang="en-US" sz="2000" dirty="0" smtClean="0"/>
              <a:t>Step </a:t>
            </a:r>
            <a:r>
              <a:rPr lang="en-US" sz="2000" dirty="0"/>
              <a:t>1: </a:t>
            </a:r>
            <a:r>
              <a:rPr lang="en-US" sz="2000" dirty="0" smtClean="0"/>
              <a:t>Randomly drop cell </a:t>
            </a:r>
            <a:r>
              <a:rPr lang="en-US" sz="2000" dirty="0"/>
              <a:t>centers considering radius for small cell dropping in a cluster (</a:t>
            </a:r>
            <a:r>
              <a:rPr lang="en-US" sz="2000" dirty="0" err="1"/>
              <a:t>Rc</a:t>
            </a:r>
            <a:r>
              <a:rPr lang="en-US" sz="2000" dirty="0" smtClean="0"/>
              <a:t>) and the </a:t>
            </a:r>
            <a:r>
              <a:rPr lang="en-US" sz="2000" dirty="0"/>
              <a:t>minimum </a:t>
            </a:r>
            <a:r>
              <a:rPr lang="en-US" sz="2000" dirty="0" smtClean="0"/>
              <a:t>distance.</a:t>
            </a:r>
            <a:endParaRPr lang="en-US" sz="2000" dirty="0"/>
          </a:p>
          <a:p>
            <a:pPr lvl="1"/>
            <a:r>
              <a:rPr lang="en-US" sz="2000" dirty="0" smtClean="0"/>
              <a:t>Step </a:t>
            </a:r>
            <a:r>
              <a:rPr lang="en-US" sz="2000" dirty="0"/>
              <a:t>2: Randomly deploy small cell antennas on area circle with the radius of half of the minimum distance between small </a:t>
            </a:r>
            <a:r>
              <a:rPr lang="en-US" sz="2000" dirty="0" smtClean="0"/>
              <a:t>cells.</a:t>
            </a:r>
            <a:endParaRPr lang="en-US" sz="2000" dirty="0"/>
          </a:p>
          <a:p>
            <a:pPr lvl="1"/>
            <a:r>
              <a:rPr lang="en-US" sz="2000" dirty="0" smtClean="0"/>
              <a:t>Step </a:t>
            </a:r>
            <a:r>
              <a:rPr lang="en-US" sz="2000" dirty="0"/>
              <a:t>3: Determine the horizontal angle of the small cells with the planer facing to the small cell center.</a:t>
            </a:r>
          </a:p>
          <a:p>
            <a:pPr lvl="1"/>
            <a:endParaRPr lang="en-US" sz="2000" dirty="0"/>
          </a:p>
        </p:txBody>
      </p:sp>
      <p:sp>
        <p:nvSpPr>
          <p:cNvPr id="22" name="円/楕円 19"/>
          <p:cNvSpPr/>
          <p:nvPr/>
        </p:nvSpPr>
        <p:spPr>
          <a:xfrm>
            <a:off x="6372200" y="4417343"/>
            <a:ext cx="1935215" cy="1935215"/>
          </a:xfrm>
          <a:prstGeom prst="ellipse">
            <a:avLst/>
          </a:prstGeom>
          <a:solidFill>
            <a:srgbClr val="FFCCFF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3" name="円/楕円 20"/>
          <p:cNvSpPr/>
          <p:nvPr/>
        </p:nvSpPr>
        <p:spPr>
          <a:xfrm>
            <a:off x="6945469" y="4520837"/>
            <a:ext cx="394338" cy="394338"/>
          </a:xfrm>
          <a:prstGeom prst="ellipse">
            <a:avLst/>
          </a:prstGeom>
          <a:solidFill>
            <a:srgbClr val="FF5050">
              <a:alpha val="50196"/>
            </a:srgbClr>
          </a:solidFill>
          <a:ln w="12700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4" name="円/楕円 21"/>
          <p:cNvSpPr/>
          <p:nvPr/>
        </p:nvSpPr>
        <p:spPr>
          <a:xfrm>
            <a:off x="7119779" y="4695147"/>
            <a:ext cx="45719" cy="45719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5" name="円/楕円 22"/>
          <p:cNvSpPr/>
          <p:nvPr/>
        </p:nvSpPr>
        <p:spPr>
          <a:xfrm>
            <a:off x="7403120" y="4590420"/>
            <a:ext cx="394338" cy="394338"/>
          </a:xfrm>
          <a:prstGeom prst="ellipse">
            <a:avLst/>
          </a:prstGeom>
          <a:solidFill>
            <a:srgbClr val="FF5050">
              <a:alpha val="50196"/>
            </a:srgbClr>
          </a:solidFill>
          <a:ln w="12700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6" name="円/楕円 23"/>
          <p:cNvSpPr/>
          <p:nvPr/>
        </p:nvSpPr>
        <p:spPr>
          <a:xfrm>
            <a:off x="7577430" y="4764730"/>
            <a:ext cx="45719" cy="45719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7" name="円/楕円 24"/>
          <p:cNvSpPr/>
          <p:nvPr/>
        </p:nvSpPr>
        <p:spPr>
          <a:xfrm>
            <a:off x="7795533" y="5075117"/>
            <a:ext cx="394338" cy="394338"/>
          </a:xfrm>
          <a:prstGeom prst="ellipse">
            <a:avLst/>
          </a:prstGeom>
          <a:solidFill>
            <a:srgbClr val="FF5050">
              <a:alpha val="50196"/>
            </a:srgbClr>
          </a:solidFill>
          <a:ln w="12700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8" name="円/楕円 25"/>
          <p:cNvSpPr/>
          <p:nvPr/>
        </p:nvSpPr>
        <p:spPr>
          <a:xfrm>
            <a:off x="7969843" y="5249427"/>
            <a:ext cx="45719" cy="45719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9" name="円/楕円 26"/>
          <p:cNvSpPr/>
          <p:nvPr/>
        </p:nvSpPr>
        <p:spPr>
          <a:xfrm>
            <a:off x="7894197" y="5613578"/>
            <a:ext cx="394338" cy="394338"/>
          </a:xfrm>
          <a:prstGeom prst="ellipse">
            <a:avLst/>
          </a:prstGeom>
          <a:solidFill>
            <a:srgbClr val="FF5050">
              <a:alpha val="50196"/>
            </a:srgbClr>
          </a:solidFill>
          <a:ln w="12700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0" name="円/楕円 27"/>
          <p:cNvSpPr/>
          <p:nvPr/>
        </p:nvSpPr>
        <p:spPr>
          <a:xfrm>
            <a:off x="8068507" y="5787888"/>
            <a:ext cx="45719" cy="45719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1" name="円/楕円 28"/>
          <p:cNvSpPr/>
          <p:nvPr/>
        </p:nvSpPr>
        <p:spPr>
          <a:xfrm>
            <a:off x="7301906" y="5450668"/>
            <a:ext cx="394338" cy="394338"/>
          </a:xfrm>
          <a:prstGeom prst="ellipse">
            <a:avLst/>
          </a:prstGeom>
          <a:solidFill>
            <a:srgbClr val="FF5050">
              <a:alpha val="50196"/>
            </a:srgbClr>
          </a:solidFill>
          <a:ln w="12700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2" name="円/楕円 29"/>
          <p:cNvSpPr/>
          <p:nvPr/>
        </p:nvSpPr>
        <p:spPr>
          <a:xfrm>
            <a:off x="7476216" y="5624978"/>
            <a:ext cx="45719" cy="45719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3" name="円/楕円 30"/>
          <p:cNvSpPr/>
          <p:nvPr/>
        </p:nvSpPr>
        <p:spPr>
          <a:xfrm>
            <a:off x="7445126" y="5863099"/>
            <a:ext cx="394338" cy="394338"/>
          </a:xfrm>
          <a:prstGeom prst="ellipse">
            <a:avLst/>
          </a:prstGeom>
          <a:solidFill>
            <a:srgbClr val="FF5050">
              <a:alpha val="50196"/>
            </a:srgbClr>
          </a:solidFill>
          <a:ln w="12700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4" name="円/楕円 31"/>
          <p:cNvSpPr/>
          <p:nvPr/>
        </p:nvSpPr>
        <p:spPr>
          <a:xfrm>
            <a:off x="7619436" y="6037409"/>
            <a:ext cx="45719" cy="45719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5" name="円/楕円 32"/>
          <p:cNvSpPr/>
          <p:nvPr/>
        </p:nvSpPr>
        <p:spPr>
          <a:xfrm>
            <a:off x="6578058" y="5411008"/>
            <a:ext cx="394338" cy="394338"/>
          </a:xfrm>
          <a:prstGeom prst="ellipse">
            <a:avLst/>
          </a:prstGeom>
          <a:solidFill>
            <a:srgbClr val="FF5050">
              <a:alpha val="50196"/>
            </a:srgbClr>
          </a:solidFill>
          <a:ln w="12700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6" name="円/楕円 33"/>
          <p:cNvSpPr/>
          <p:nvPr/>
        </p:nvSpPr>
        <p:spPr>
          <a:xfrm>
            <a:off x="6752368" y="5585318"/>
            <a:ext cx="45719" cy="45719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7" name="円/楕円 34"/>
          <p:cNvSpPr/>
          <p:nvPr/>
        </p:nvSpPr>
        <p:spPr>
          <a:xfrm>
            <a:off x="7066972" y="5085485"/>
            <a:ext cx="394338" cy="394338"/>
          </a:xfrm>
          <a:prstGeom prst="ellipse">
            <a:avLst/>
          </a:prstGeom>
          <a:solidFill>
            <a:srgbClr val="FF5050">
              <a:alpha val="50196"/>
            </a:srgbClr>
          </a:solidFill>
          <a:ln w="12700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8" name="円/楕円 35"/>
          <p:cNvSpPr/>
          <p:nvPr/>
        </p:nvSpPr>
        <p:spPr>
          <a:xfrm>
            <a:off x="7241282" y="5259795"/>
            <a:ext cx="45719" cy="45719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9" name="円/楕円 36"/>
          <p:cNvSpPr/>
          <p:nvPr/>
        </p:nvSpPr>
        <p:spPr>
          <a:xfrm>
            <a:off x="6922610" y="5816239"/>
            <a:ext cx="394338" cy="394338"/>
          </a:xfrm>
          <a:prstGeom prst="ellipse">
            <a:avLst/>
          </a:prstGeom>
          <a:solidFill>
            <a:srgbClr val="FF5050">
              <a:alpha val="50196"/>
            </a:srgbClr>
          </a:solidFill>
          <a:ln w="12700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0" name="円/楕円 37"/>
          <p:cNvSpPr/>
          <p:nvPr/>
        </p:nvSpPr>
        <p:spPr>
          <a:xfrm>
            <a:off x="7096920" y="5990549"/>
            <a:ext cx="45719" cy="45719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1" name="円/楕円 38"/>
          <p:cNvSpPr/>
          <p:nvPr/>
        </p:nvSpPr>
        <p:spPr>
          <a:xfrm>
            <a:off x="6600515" y="4915175"/>
            <a:ext cx="394338" cy="394338"/>
          </a:xfrm>
          <a:prstGeom prst="ellipse">
            <a:avLst/>
          </a:prstGeom>
          <a:solidFill>
            <a:srgbClr val="FF5050">
              <a:alpha val="50196"/>
            </a:srgbClr>
          </a:solidFill>
          <a:ln w="12700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2" name="円/楕円 39"/>
          <p:cNvSpPr/>
          <p:nvPr/>
        </p:nvSpPr>
        <p:spPr>
          <a:xfrm>
            <a:off x="6774825" y="5089485"/>
            <a:ext cx="45719" cy="45719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43" name="直線コネクタ 40"/>
          <p:cNvCxnSpPr/>
          <p:nvPr/>
        </p:nvCxnSpPr>
        <p:spPr>
          <a:xfrm>
            <a:off x="7142638" y="4512846"/>
            <a:ext cx="0" cy="225025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片側の 2 つの角を丸めた四角形 41"/>
          <p:cNvSpPr/>
          <p:nvPr/>
        </p:nvSpPr>
        <p:spPr>
          <a:xfrm>
            <a:off x="6993311" y="4486661"/>
            <a:ext cx="298655" cy="45719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7F7F7F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45" name="直線コネクタ 42"/>
          <p:cNvCxnSpPr/>
          <p:nvPr/>
        </p:nvCxnSpPr>
        <p:spPr>
          <a:xfrm rot="10063412">
            <a:off x="7626839" y="4768704"/>
            <a:ext cx="0" cy="225025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片側の 2 つの角を丸めた四角形 43"/>
          <p:cNvSpPr/>
          <p:nvPr/>
        </p:nvSpPr>
        <p:spPr>
          <a:xfrm rot="10063412">
            <a:off x="7502142" y="4971547"/>
            <a:ext cx="298655" cy="45719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7F7F7F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47" name="直線コネクタ 44"/>
          <p:cNvCxnSpPr/>
          <p:nvPr/>
        </p:nvCxnSpPr>
        <p:spPr>
          <a:xfrm rot="2385231">
            <a:off x="8054638" y="5084459"/>
            <a:ext cx="0" cy="225025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片側の 2 つの角を丸めた四角形 45"/>
          <p:cNvSpPr/>
          <p:nvPr/>
        </p:nvSpPr>
        <p:spPr>
          <a:xfrm rot="2385231">
            <a:off x="7979388" y="5085056"/>
            <a:ext cx="298655" cy="45719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7F7F7F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49" name="直線コネクタ 46"/>
          <p:cNvCxnSpPr/>
          <p:nvPr/>
        </p:nvCxnSpPr>
        <p:spPr>
          <a:xfrm rot="4822766">
            <a:off x="8194979" y="5679588"/>
            <a:ext cx="0" cy="225025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片側の 2 つの角を丸めた四角形 47"/>
          <p:cNvSpPr/>
          <p:nvPr/>
        </p:nvSpPr>
        <p:spPr>
          <a:xfrm rot="4822766">
            <a:off x="8159860" y="5749882"/>
            <a:ext cx="298655" cy="45719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7F7F7F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51" name="直線コネクタ 48"/>
          <p:cNvCxnSpPr/>
          <p:nvPr/>
        </p:nvCxnSpPr>
        <p:spPr>
          <a:xfrm rot="8100000">
            <a:off x="6860367" y="5056162"/>
            <a:ext cx="0" cy="225025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片側の 2 つの角を丸めた四角形 49"/>
          <p:cNvSpPr/>
          <p:nvPr/>
        </p:nvSpPr>
        <p:spPr>
          <a:xfrm rot="8100000">
            <a:off x="6792949" y="5227726"/>
            <a:ext cx="298655" cy="45719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7F7F7F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53" name="直線コネクタ 50"/>
          <p:cNvCxnSpPr/>
          <p:nvPr/>
        </p:nvCxnSpPr>
        <p:spPr>
          <a:xfrm rot="17524085">
            <a:off x="7417539" y="5501346"/>
            <a:ext cx="0" cy="225025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片側の 2 つの角を丸めた四角形 51"/>
          <p:cNvSpPr/>
          <p:nvPr/>
        </p:nvSpPr>
        <p:spPr>
          <a:xfrm rot="17524085">
            <a:off x="7160860" y="5547477"/>
            <a:ext cx="298655" cy="45719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7F7F7F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55" name="直線コネクタ 52"/>
          <p:cNvCxnSpPr/>
          <p:nvPr/>
        </p:nvCxnSpPr>
        <p:spPr>
          <a:xfrm rot="3278624">
            <a:off x="7347103" y="5125383"/>
            <a:ext cx="0" cy="225025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片側の 2 つの角を丸めた四角形 53"/>
          <p:cNvSpPr/>
          <p:nvPr/>
        </p:nvSpPr>
        <p:spPr>
          <a:xfrm rot="3278624">
            <a:off x="7292250" y="5148006"/>
            <a:ext cx="298655" cy="45719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7F7F7F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57" name="直線コネクタ 54"/>
          <p:cNvCxnSpPr/>
          <p:nvPr/>
        </p:nvCxnSpPr>
        <p:spPr>
          <a:xfrm rot="11695912">
            <a:off x="7095490" y="5981119"/>
            <a:ext cx="0" cy="225025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片側の 2 つの角を丸めた四角形 55"/>
          <p:cNvSpPr/>
          <p:nvPr/>
        </p:nvSpPr>
        <p:spPr>
          <a:xfrm rot="11695912">
            <a:off x="6916314" y="6182699"/>
            <a:ext cx="298655" cy="45719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7F7F7F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59" name="直線コネクタ 56"/>
          <p:cNvCxnSpPr/>
          <p:nvPr/>
        </p:nvCxnSpPr>
        <p:spPr>
          <a:xfrm rot="18960629">
            <a:off x="7582221" y="5884128"/>
            <a:ext cx="0" cy="225025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片側の 2 つの角を丸めた四角形 57"/>
          <p:cNvSpPr/>
          <p:nvPr/>
        </p:nvSpPr>
        <p:spPr>
          <a:xfrm rot="18960629">
            <a:off x="7352442" y="5890440"/>
            <a:ext cx="298655" cy="45719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7F7F7F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61" name="直線コネクタ 58"/>
          <p:cNvCxnSpPr/>
          <p:nvPr/>
        </p:nvCxnSpPr>
        <p:spPr>
          <a:xfrm rot="7424598">
            <a:off x="6849480" y="5549373"/>
            <a:ext cx="0" cy="225025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片側の 2 つの角を丸めた四角形 59"/>
          <p:cNvSpPr/>
          <p:nvPr/>
        </p:nvSpPr>
        <p:spPr>
          <a:xfrm rot="7424598">
            <a:off x="6796475" y="5703371"/>
            <a:ext cx="298655" cy="45719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7F7F7F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63" name="直線矢印コネクタ 60"/>
          <p:cNvCxnSpPr/>
          <p:nvPr/>
        </p:nvCxnSpPr>
        <p:spPr>
          <a:xfrm>
            <a:off x="7165498" y="4718006"/>
            <a:ext cx="411932" cy="69943"/>
          </a:xfrm>
          <a:prstGeom prst="straightConnector1">
            <a:avLst/>
          </a:prstGeom>
          <a:ln w="12700">
            <a:solidFill>
              <a:srgbClr val="0000CC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直線矢印コネクタ 89"/>
          <p:cNvCxnSpPr>
            <a:endCxn id="34" idx="5"/>
          </p:cNvCxnSpPr>
          <p:nvPr/>
        </p:nvCxnSpPr>
        <p:spPr>
          <a:xfrm flipH="1" flipV="1">
            <a:off x="7658460" y="6076433"/>
            <a:ext cx="137073" cy="276125"/>
          </a:xfrm>
          <a:prstGeom prst="straightConnector1">
            <a:avLst/>
          </a:prstGeom>
          <a:ln w="12700">
            <a:solidFill>
              <a:srgbClr val="0000C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" name="テキスト ボックス 90"/>
          <p:cNvSpPr txBox="1"/>
          <p:nvPr/>
        </p:nvSpPr>
        <p:spPr>
          <a:xfrm>
            <a:off x="7521519" y="6320353"/>
            <a:ext cx="91723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dirty="0" smtClean="0">
                <a:solidFill>
                  <a:srgbClr val="0000CC"/>
                </a:solidFill>
              </a:rPr>
              <a:t>Cell center</a:t>
            </a:r>
            <a:endParaRPr kumimoji="1" lang="ja-JP" altLang="en-US" sz="1200" dirty="0">
              <a:solidFill>
                <a:srgbClr val="0000CC"/>
              </a:solidFill>
            </a:endParaRPr>
          </a:p>
        </p:txBody>
      </p:sp>
      <p:sp>
        <p:nvSpPr>
          <p:cNvPr id="109" name="テキスト ボックス 119"/>
          <p:cNvSpPr txBox="1"/>
          <p:nvPr/>
        </p:nvSpPr>
        <p:spPr>
          <a:xfrm>
            <a:off x="7226922" y="4514358"/>
            <a:ext cx="84991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100" dirty="0" smtClean="0">
                <a:solidFill>
                  <a:srgbClr val="0000CC"/>
                </a:solidFill>
              </a:rPr>
              <a:t>&gt; e.g., 20 m</a:t>
            </a:r>
            <a:endParaRPr kumimoji="1" lang="ja-JP" altLang="en-US" sz="1100" dirty="0">
              <a:solidFill>
                <a:srgbClr val="0000CC"/>
              </a:solidFill>
            </a:endParaRPr>
          </a:p>
        </p:txBody>
      </p:sp>
      <p:sp>
        <p:nvSpPr>
          <p:cNvPr id="110" name="Oval 109"/>
          <p:cNvSpPr/>
          <p:nvPr/>
        </p:nvSpPr>
        <p:spPr>
          <a:xfrm>
            <a:off x="7335460" y="5348946"/>
            <a:ext cx="72008" cy="72008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12" name="Straight Arrow Connector 111"/>
          <p:cNvCxnSpPr/>
          <p:nvPr/>
        </p:nvCxnSpPr>
        <p:spPr>
          <a:xfrm flipH="1">
            <a:off x="7396790" y="4959651"/>
            <a:ext cx="798189" cy="408023"/>
          </a:xfrm>
          <a:prstGeom prst="straightConnector1">
            <a:avLst/>
          </a:prstGeom>
          <a:ln w="12700">
            <a:solidFill>
              <a:srgbClr val="0000FF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4" name="テキスト ボックス 119"/>
          <p:cNvSpPr txBox="1"/>
          <p:nvPr/>
        </p:nvSpPr>
        <p:spPr>
          <a:xfrm>
            <a:off x="7556367" y="4983216"/>
            <a:ext cx="32092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100" dirty="0" err="1" smtClean="0">
                <a:solidFill>
                  <a:srgbClr val="0000CC"/>
                </a:solidFill>
              </a:rPr>
              <a:t>Rc</a:t>
            </a:r>
            <a:endParaRPr kumimoji="1" lang="ja-JP" altLang="en-US" sz="1100" dirty="0">
              <a:solidFill>
                <a:srgbClr val="0000CC"/>
              </a:solidFill>
            </a:endParaRPr>
          </a:p>
        </p:txBody>
      </p:sp>
      <p:cxnSp>
        <p:nvCxnSpPr>
          <p:cNvPr id="64" name="直線矢印コネクタ 60"/>
          <p:cNvCxnSpPr>
            <a:stCxn id="35" idx="3"/>
          </p:cNvCxnSpPr>
          <p:nvPr/>
        </p:nvCxnSpPr>
        <p:spPr>
          <a:xfrm flipV="1">
            <a:off x="6635807" y="5606557"/>
            <a:ext cx="141842" cy="141040"/>
          </a:xfrm>
          <a:prstGeom prst="straightConnector1">
            <a:avLst/>
          </a:prstGeom>
          <a:ln w="12700">
            <a:solidFill>
              <a:srgbClr val="0000CC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テキスト ボックス 119"/>
          <p:cNvSpPr txBox="1"/>
          <p:nvPr/>
        </p:nvSpPr>
        <p:spPr>
          <a:xfrm>
            <a:off x="6542638" y="5445224"/>
            <a:ext cx="26161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100" dirty="0" smtClean="0">
                <a:solidFill>
                  <a:srgbClr val="0000CC"/>
                </a:solidFill>
              </a:rPr>
              <a:t>R</a:t>
            </a:r>
            <a:endParaRPr kumimoji="1" lang="ja-JP" altLang="en-US" sz="1100" dirty="0">
              <a:solidFill>
                <a:srgbClr val="0000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9906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3496</TotalTime>
  <Words>368</Words>
  <Application>Microsoft Office PowerPoint</Application>
  <PresentationFormat>全屏显示(4:3)</PresentationFormat>
  <Paragraphs>55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テーマ</vt:lpstr>
      <vt:lpstr>WF on Evaluation Assumptions on Elevation BF and FD-MIMO in Heterogeneous Scenarios</vt:lpstr>
      <vt:lpstr>Proposal</vt:lpstr>
      <vt:lpstr>Appendix (1)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5139473</dc:creator>
  <cp:lastModifiedBy>Chongning Na</cp:lastModifiedBy>
  <cp:revision>43</cp:revision>
  <dcterms:created xsi:type="dcterms:W3CDTF">2014-09-26T23:14:47Z</dcterms:created>
  <dcterms:modified xsi:type="dcterms:W3CDTF">2014-10-08T09:39:33Z</dcterms:modified>
</cp:coreProperties>
</file>