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0" r:id="rId2"/>
    <p:sldId id="278" r:id="rId3"/>
    <p:sldId id="277" r:id="rId4"/>
    <p:sldId id="268" r:id="rId5"/>
    <p:sldId id="272" r:id="rId6"/>
    <p:sldId id="274" r:id="rId7"/>
    <p:sldId id="276" r:id="rId8"/>
    <p:sldId id="275" r:id="rId9"/>
    <p:sldId id="279" r:id="rId1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640" autoAdjust="0"/>
  </p:normalViewPr>
  <p:slideViewPr>
    <p:cSldViewPr showGuides="1">
      <p:cViewPr varScale="1">
        <p:scale>
          <a:sx n="82" d="100"/>
          <a:sy n="82" d="100"/>
        </p:scale>
        <p:origin x="-160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339A43-2852-4CC9-9800-A34CF709E2A4}" type="datetimeFigureOut">
              <a:rPr lang="en-US" smtClean="0"/>
              <a:pPr/>
              <a:t>10/8/2014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65E860-FDC2-4903-9DD5-1D4BB3A39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159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5E860-FDC2-4903-9DD5-1D4BB3A3955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000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5E860-FDC2-4903-9DD5-1D4BB3A3955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370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5E860-FDC2-4903-9DD5-1D4BB3A3955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91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2BFCD-C5B7-4ADF-A3C6-29E57E056707}" type="datetime1">
              <a:rPr lang="ko-KR" altLang="en-US" smtClean="0"/>
              <a:t>2014-10-08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6225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E7731-F59B-4CE3-9137-171202ED38A0}" type="datetime1">
              <a:rPr lang="ko-KR" altLang="en-US" smtClean="0"/>
              <a:t>2014-10-08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9820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218A8-8F0B-4036-82FA-CD2F9EEB2695}" type="datetime1">
              <a:rPr lang="ko-KR" altLang="en-US" smtClean="0"/>
              <a:t>2014-10-08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0948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F7752-CD67-4C6E-9F80-F00D1D3D6A59}" type="datetime1">
              <a:rPr lang="ko-KR" altLang="en-US" smtClean="0"/>
              <a:t>2014-10-08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9547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0BC20-F8F3-446C-A3A5-52405D359465}" type="datetime1">
              <a:rPr lang="ko-KR" altLang="en-US" smtClean="0"/>
              <a:t>2014-10-08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8818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26685-013E-4E88-B5C0-C835D5D7D70C}" type="datetime1">
              <a:rPr lang="ko-KR" altLang="en-US" smtClean="0"/>
              <a:t>2014-10-08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7026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E490-642F-48AB-A45F-702D55A79CD6}" type="datetime1">
              <a:rPr lang="ko-KR" altLang="en-US" smtClean="0"/>
              <a:t>2014-10-08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526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7C5FA-6457-46A3-915D-A7A9E098FA9C}" type="datetime1">
              <a:rPr lang="ko-KR" altLang="en-US" smtClean="0"/>
              <a:t>2014-10-08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334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E730-649A-4413-9187-0FA43B0F8831}" type="datetime1">
              <a:rPr lang="ko-KR" altLang="en-US" smtClean="0"/>
              <a:t>2014-10-08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1283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9802-3D53-461E-B96A-6BDFF3BD9A11}" type="datetime1">
              <a:rPr lang="ko-KR" altLang="en-US" smtClean="0"/>
              <a:t>2014-10-08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8529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9C65A-71AA-46B9-AB6D-DC41C253A324}" type="datetime1">
              <a:rPr lang="ko-KR" altLang="en-US" smtClean="0"/>
              <a:t>2014-10-08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9015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B2BEF-F47B-4679-A8AA-BD694AFF6B13}" type="datetime1">
              <a:rPr lang="ko-KR" altLang="en-US" smtClean="0"/>
              <a:t>2014-10-08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17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1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WF on </a:t>
            </a:r>
            <a:r>
              <a:rPr lang="en-US" altLang="ko-KR" sz="3200" dirty="0"/>
              <a:t>A</a:t>
            </a:r>
            <a:r>
              <a:rPr lang="en-US" altLang="ko-KR" sz="3200" dirty="0" smtClean="0"/>
              <a:t>ntenna modeling</a:t>
            </a:r>
            <a:endParaRPr lang="ko-KR" altLang="en-US" sz="32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Samsung, Nokia Networks, Nokia Corporation, CMCC, Huawei, </a:t>
            </a:r>
            <a:r>
              <a:rPr lang="en-US" altLang="ko-KR" dirty="0" err="1" smtClean="0"/>
              <a:t>HiSilicon</a:t>
            </a:r>
            <a:r>
              <a:rPr lang="en-US" altLang="ko-KR" dirty="0" smtClean="0"/>
              <a:t>, </a:t>
            </a:r>
            <a:r>
              <a:rPr lang="en-US" altLang="ko-KR" dirty="0" err="1" smtClean="0"/>
              <a:t>Interdigital</a:t>
            </a:r>
            <a:r>
              <a:rPr lang="en-US" altLang="ko-KR" dirty="0" smtClean="0"/>
              <a:t>, LGE, Motorola Mobility, Qualcomm, </a:t>
            </a:r>
            <a:r>
              <a:rPr lang="en-US" altLang="ko-KR" dirty="0" smtClean="0"/>
              <a:t>CHTTL</a:t>
            </a:r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1</a:t>
            </a:fld>
            <a:endParaRPr lang="ko-KR" altLang="en-US"/>
          </a:p>
        </p:txBody>
      </p:sp>
      <p:sp>
        <p:nvSpPr>
          <p:cNvPr id="5" name="Rectangle 4"/>
          <p:cNvSpPr/>
          <p:nvPr/>
        </p:nvSpPr>
        <p:spPr>
          <a:xfrm>
            <a:off x="7740352" y="0"/>
            <a:ext cx="1362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R1-144437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2755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3GPP TSG RAN WG1 Meeting #78bis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394846"/>
            <a:ext cx="4050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Ljubljana, </a:t>
            </a:r>
            <a:r>
              <a:rPr lang="en-US" b="1" dirty="0" smtClean="0"/>
              <a:t>Slovenia, </a:t>
            </a:r>
            <a:r>
              <a:rPr lang="en-US" b="1" dirty="0"/>
              <a:t>6</a:t>
            </a:r>
            <a:r>
              <a:rPr lang="en-US" b="1" baseline="30000" dirty="0"/>
              <a:t>th</a:t>
            </a:r>
            <a:r>
              <a:rPr lang="en-US" b="1" dirty="0"/>
              <a:t> – 10</a:t>
            </a:r>
            <a:r>
              <a:rPr lang="en-US" b="1" baseline="30000" dirty="0"/>
              <a:t>th</a:t>
            </a:r>
            <a:r>
              <a:rPr lang="en-US" b="1" dirty="0"/>
              <a:t>  2014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8029" y="764178"/>
            <a:ext cx="2691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Agenda item:</a:t>
            </a:r>
            <a:r>
              <a:rPr lang="en-US" dirty="0"/>
              <a:t>	7.3.3.2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22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latinLnBrk="0" hangingPunct="0"/>
            <a:r>
              <a:rPr lang="en-US" sz="2000" dirty="0" smtClean="0"/>
              <a:t>This WF gives initial guidelines for antenna modeling in this SI</a:t>
            </a:r>
          </a:p>
          <a:p>
            <a:pPr lvl="1" eaLnBrk="0" latinLnBrk="0" hangingPunct="0"/>
            <a:r>
              <a:rPr lang="en-US" sz="1800" dirty="0" smtClean="0"/>
              <a:t>Other options not explicitly listed in this document are not precluded </a:t>
            </a:r>
          </a:p>
          <a:p>
            <a:pPr eaLnBrk="0" latinLnBrk="0" hangingPunct="0"/>
            <a:endParaRPr lang="en-US" sz="2000" dirty="0" smtClean="0"/>
          </a:p>
          <a:p>
            <a:pPr eaLnBrk="0" latinLnBrk="0" hangingPunct="0"/>
            <a:r>
              <a:rPr lang="en-US" sz="2000" dirty="0" smtClean="0"/>
              <a:t>The guidelines hold for both phase 1 and 2 evaluations unless explicitly indicated otherwise</a:t>
            </a:r>
          </a:p>
          <a:p>
            <a:pPr eaLnBrk="0" latinLnBrk="0" hangingPunct="0"/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394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 for Antenna Array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0" latinLnBrk="0" hangingPunct="0"/>
            <a:r>
              <a:rPr lang="en-US" sz="1600" dirty="0" smtClean="0"/>
              <a:t>A 2D planar uniformly spaced antenna array model is used. </a:t>
            </a:r>
          </a:p>
          <a:p>
            <a:pPr eaLnBrk="0" latinLnBrk="0" hangingPunct="0"/>
            <a:r>
              <a:rPr lang="en-US" sz="1600" dirty="0" smtClean="0"/>
              <a:t>The configuration of a 2D planar uniformly spaced antenna array model is represented by (M,N,P) where M is the number of antenna elements with the same polarization in each column, N is the number of columns and P is the number of polarization dimensions. The antenna element spacing is given by </a:t>
            </a:r>
            <a:r>
              <a:rPr lang="en-US" sz="1600" i="1" dirty="0" err="1" smtClean="0"/>
              <a:t>d</a:t>
            </a:r>
            <a:r>
              <a:rPr lang="en-US" sz="1600" i="1" baseline="-25000" dirty="0" err="1" smtClean="0"/>
              <a:t>H</a:t>
            </a:r>
            <a:r>
              <a:rPr lang="en-US" sz="1600" dirty="0" smtClean="0"/>
              <a:t> in the horizontal direction and by </a:t>
            </a:r>
            <a:r>
              <a:rPr lang="en-US" sz="1600" i="1" dirty="0" err="1" smtClean="0"/>
              <a:t>d</a:t>
            </a:r>
            <a:r>
              <a:rPr lang="en-US" sz="1600" i="1" baseline="-25000" dirty="0" err="1" smtClean="0"/>
              <a:t>V</a:t>
            </a:r>
            <a:r>
              <a:rPr lang="en-US" sz="1600" dirty="0" smtClean="0"/>
              <a:t> in the vertical direction. This model including indices for co-polarized antenna elements is shown in the following figure:</a:t>
            </a:r>
          </a:p>
          <a:p>
            <a:pPr eaLnBrk="0" latinLnBrk="0" hangingPunct="0"/>
            <a:endParaRPr lang="en-US" sz="1600" dirty="0" smtClean="0"/>
          </a:p>
          <a:p>
            <a:pPr eaLnBrk="0" latinLnBrk="0" hangingPunct="0"/>
            <a:endParaRPr lang="en-US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8433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1736046"/>
              </p:ext>
            </p:extLst>
          </p:nvPr>
        </p:nvGraphicFramePr>
        <p:xfrm>
          <a:off x="3563888" y="3640038"/>
          <a:ext cx="2000250" cy="238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8" name="Visio" r:id="rId3" imgW="1995496" imgH="2377609" progId="Visio.Drawing.11">
                  <p:embed/>
                </p:oleObj>
              </mc:Choice>
              <mc:Fallback>
                <p:oleObj name="Visio" r:id="rId3" imgW="1995496" imgH="2377609" progId="Visio.Drawing.11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3640038"/>
                        <a:ext cx="2000250" cy="2381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For antenna modeling, use table below:</a:t>
            </a:r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9851560"/>
              </p:ext>
            </p:extLst>
          </p:nvPr>
        </p:nvGraphicFramePr>
        <p:xfrm>
          <a:off x="400050" y="1728788"/>
          <a:ext cx="8480425" cy="481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Document" r:id="rId4" imgW="6278556" imgH="3558444" progId="Word.Document.12">
                  <p:embed/>
                </p:oleObj>
              </mc:Choice>
              <mc:Fallback>
                <p:oleObj name="Document" r:id="rId4" imgW="6278556" imgH="3558444" progId="Word.Document.12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50" y="1728788"/>
                        <a:ext cx="8480425" cy="481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666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ko-KR" sz="4000" dirty="0" smtClean="0"/>
              <a:t>Proposal for TXRU model</a:t>
            </a:r>
            <a:endParaRPr lang="ko-KR" altLang="en-US" sz="40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256584"/>
          </a:xfrm>
        </p:spPr>
        <p:txBody>
          <a:bodyPr>
            <a:noAutofit/>
          </a:bodyPr>
          <a:lstStyle/>
          <a:p>
            <a:pPr eaLnBrk="0" latinLnBrk="0" hangingPunct="0"/>
            <a:r>
              <a:rPr lang="en-US" altLang="ko-KR" sz="2000" dirty="0" smtClean="0"/>
              <a:t>TXRU model 1</a:t>
            </a:r>
          </a:p>
          <a:p>
            <a:pPr lvl="1" eaLnBrk="0" latinLnBrk="0" hangingPunct="0"/>
            <a:r>
              <a:rPr lang="en-US" altLang="ko-KR" sz="1800" dirty="0" smtClean="0"/>
              <a:t>A TXRU model configuration corresponding to an antenna array model configuration (M,N,P) is represented by (M</a:t>
            </a:r>
            <a:r>
              <a:rPr lang="en-US" altLang="ko-KR" sz="1800" baseline="-25000" dirty="0" smtClean="0"/>
              <a:t>TXRU</a:t>
            </a:r>
            <a:r>
              <a:rPr lang="en-US" altLang="ko-KR" sz="1800" dirty="0" smtClean="0"/>
              <a:t>,N,P)</a:t>
            </a:r>
          </a:p>
          <a:p>
            <a:pPr lvl="1" eaLnBrk="0" latinLnBrk="0" hangingPunct="0"/>
            <a:r>
              <a:rPr lang="en-US" altLang="ko-KR" sz="1800" dirty="0" smtClean="0"/>
              <a:t>M</a:t>
            </a:r>
            <a:r>
              <a:rPr lang="en-US" altLang="ko-KR" sz="1800" baseline="-25000" dirty="0" smtClean="0"/>
              <a:t>TXRU</a:t>
            </a:r>
            <a:r>
              <a:rPr lang="en-US" altLang="ko-KR" sz="1800" dirty="0" smtClean="0"/>
              <a:t> = number of TXRUs per column per polarization dimension:</a:t>
            </a:r>
            <a:endParaRPr lang="en-US" altLang="ko-KR" sz="1800" strike="sngStrike" dirty="0" smtClean="0"/>
          </a:p>
          <a:p>
            <a:pPr lvl="2" eaLnBrk="0" latinLnBrk="0" hangingPunct="0"/>
            <a:r>
              <a:rPr lang="en-US" altLang="ko-KR" sz="1400" dirty="0" smtClean="0"/>
              <a:t>M</a:t>
            </a:r>
            <a:r>
              <a:rPr lang="en-US" altLang="ko-KR" sz="1400" baseline="-25000" dirty="0" smtClean="0"/>
              <a:t>TXRU</a:t>
            </a:r>
            <a:r>
              <a:rPr lang="en-US" altLang="ko-KR" sz="1400" dirty="0" smtClean="0"/>
              <a:t> = 1, 2, 4, 8</a:t>
            </a:r>
          </a:p>
          <a:p>
            <a:pPr lvl="2" eaLnBrk="0" latinLnBrk="0" hangingPunct="0"/>
            <a:r>
              <a:rPr lang="en-US" altLang="ko-KR" sz="1400" dirty="0" smtClean="0"/>
              <a:t>M</a:t>
            </a:r>
            <a:r>
              <a:rPr lang="en-US" altLang="ko-KR" sz="1400" baseline="-25000" dirty="0" smtClean="0"/>
              <a:t>TXRU</a:t>
            </a:r>
            <a:r>
              <a:rPr lang="en-US" altLang="ko-KR" sz="1400" dirty="0" smtClean="0"/>
              <a:t> </a:t>
            </a:r>
            <a:r>
              <a:rPr lang="en-US" altLang="ko-KR" sz="1400" dirty="0" smtClean="0">
                <a:latin typeface="Cambria Math"/>
                <a:ea typeface="Cambria Math"/>
              </a:rPr>
              <a:t>≤</a:t>
            </a:r>
            <a:r>
              <a:rPr lang="en-US" altLang="ko-KR" sz="1400" dirty="0" smtClean="0"/>
              <a:t> M</a:t>
            </a:r>
          </a:p>
          <a:p>
            <a:pPr lvl="1" eaLnBrk="0" latinLnBrk="0" hangingPunct="0"/>
            <a:r>
              <a:rPr lang="en-US" altLang="ko-KR" sz="1800" dirty="0" smtClean="0"/>
              <a:t>A TXRU is associated with antenna elements with the same pol only</a:t>
            </a:r>
          </a:p>
          <a:p>
            <a:pPr lvl="1" eaLnBrk="0" latinLnBrk="0" hangingPunct="0"/>
            <a:endParaRPr lang="en-US" altLang="ko-KR" sz="1800" dirty="0" smtClean="0"/>
          </a:p>
          <a:p>
            <a:pPr lvl="1" eaLnBrk="0" latinLnBrk="0" hangingPunct="0"/>
            <a:r>
              <a:rPr lang="en-US" altLang="ko-KR" sz="1800" dirty="0" smtClean="0"/>
              <a:t>Total number of TXRUs is M</a:t>
            </a:r>
            <a:r>
              <a:rPr lang="en-US" altLang="ko-KR" sz="1800" baseline="-25000" dirty="0" smtClean="0"/>
              <a:t>TXRU </a:t>
            </a:r>
            <a:r>
              <a:rPr lang="en-US" altLang="ko-KR" sz="1800" dirty="0" smtClean="0">
                <a:latin typeface="Cambria Math"/>
                <a:ea typeface="Cambria Math"/>
              </a:rPr>
              <a:t>⨉ </a:t>
            </a:r>
            <a:r>
              <a:rPr lang="en-US" altLang="ko-KR" sz="1800" dirty="0" smtClean="0"/>
              <a:t>N</a:t>
            </a:r>
            <a:r>
              <a:rPr lang="en-US" altLang="ko-KR" sz="1800" dirty="0" smtClean="0">
                <a:latin typeface="Cambria Math"/>
                <a:ea typeface="Cambria Math"/>
              </a:rPr>
              <a:t> </a:t>
            </a:r>
            <a:r>
              <a:rPr lang="en-US" altLang="ko-KR" sz="1800" dirty="0">
                <a:latin typeface="Cambria Math"/>
                <a:ea typeface="Cambria Math"/>
              </a:rPr>
              <a:t>⨉ </a:t>
            </a:r>
            <a:r>
              <a:rPr lang="en-US" altLang="ko-KR" sz="1800" dirty="0" smtClean="0"/>
              <a:t>P</a:t>
            </a:r>
          </a:p>
          <a:p>
            <a:pPr eaLnBrk="0" latinLnBrk="0" hangingPunct="0"/>
            <a:endParaRPr lang="en-US" altLang="ko-KR" sz="2200" dirty="0" smtClean="0"/>
          </a:p>
          <a:p>
            <a:pPr eaLnBrk="0" latinLnBrk="0" hangingPunct="0"/>
            <a:r>
              <a:rPr lang="en-US" altLang="ko-KR" sz="2000" dirty="0" smtClean="0"/>
              <a:t>Other TXRU models FFS</a:t>
            </a:r>
          </a:p>
          <a:p>
            <a:pPr lvl="1" eaLnBrk="0" latinLnBrk="0" hangingPunct="0"/>
            <a:r>
              <a:rPr lang="en-US" altLang="ko-KR" sz="1800" dirty="0" smtClean="0"/>
              <a:t>Remark 1: </a:t>
            </a:r>
            <a:r>
              <a:rPr lang="en-US" altLang="ko-KR" sz="1800" dirty="0"/>
              <a:t>TXU and RXU can be separately modeled in other models</a:t>
            </a:r>
          </a:p>
          <a:p>
            <a:pPr lvl="1" eaLnBrk="0" latinLnBrk="0" hangingPunct="0"/>
            <a:r>
              <a:rPr lang="en-US" altLang="ko-KR" sz="1800" dirty="0" smtClean="0"/>
              <a:t>Remark 2: 2D antenna virtualization </a:t>
            </a:r>
            <a:r>
              <a:rPr lang="en-US" sz="1800" dirty="0"/>
              <a:t>can be </a:t>
            </a:r>
            <a:r>
              <a:rPr lang="en-US" sz="1800" dirty="0" smtClean="0"/>
              <a:t>considered</a:t>
            </a:r>
            <a:endParaRPr lang="en-US" altLang="ko-KR" sz="1800" dirty="0" smtClean="0"/>
          </a:p>
          <a:p>
            <a:pPr lvl="1" eaLnBrk="0" latinLnBrk="0" hangingPunct="0"/>
            <a:r>
              <a:rPr lang="en-US" altLang="ko-KR" sz="1800" dirty="0" smtClean="0"/>
              <a:t>Remark 3: TXRU association with both pols </a:t>
            </a:r>
            <a:r>
              <a:rPr lang="en-US" sz="1800" dirty="0"/>
              <a:t>can be </a:t>
            </a:r>
            <a:r>
              <a:rPr lang="en-US" sz="1800" dirty="0" smtClean="0"/>
              <a:t>considered</a:t>
            </a:r>
            <a:endParaRPr lang="en-US" altLang="ko-KR" sz="1800" dirty="0" smtClean="0"/>
          </a:p>
          <a:p>
            <a:pPr lvl="1" eaLnBrk="0" latinLnBrk="0" hangingPunct="0"/>
            <a:r>
              <a:rPr lang="en-US" altLang="ko-KR" sz="1800" dirty="0" smtClean="0"/>
              <a:t>Proponent companies are encouraged to bring </a:t>
            </a:r>
            <a:r>
              <a:rPr lang="en-US" sz="1800" dirty="0"/>
              <a:t>proposals for these models</a:t>
            </a:r>
            <a:endParaRPr lang="en-US" altLang="ko-KR" sz="18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2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en-US" altLang="ko-KR" sz="3600" dirty="0" smtClean="0"/>
              <a:t>Proposal:</a:t>
            </a:r>
            <a:br>
              <a:rPr lang="en-US" altLang="ko-KR" sz="3600" dirty="0" smtClean="0"/>
            </a:br>
            <a:r>
              <a:rPr lang="en-US" altLang="ko-KR" sz="3600" dirty="0" smtClean="0"/>
              <a:t>TXRU virtualization for TXRU model 1</a:t>
            </a:r>
            <a:endParaRPr lang="ko-KR" altLang="en-US" sz="36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616624"/>
          </a:xfrm>
        </p:spPr>
        <p:txBody>
          <a:bodyPr>
            <a:normAutofit lnSpcReduction="10000"/>
          </a:bodyPr>
          <a:lstStyle/>
          <a:p>
            <a:r>
              <a:rPr lang="en-US" altLang="ko-KR" sz="2000" dirty="0" smtClean="0"/>
              <a:t>TXRU virtualization model defines the relation between the signals at the TXRUs and the signals at the antenna elements. </a:t>
            </a:r>
            <a:endParaRPr lang="en-US" altLang="ko-KR" sz="2000" strike="sngStrike" dirty="0" smtClean="0"/>
          </a:p>
          <a:p>
            <a:pPr lvl="1"/>
            <a:r>
              <a:rPr lang="en-US" altLang="ko-KR" sz="1800" dirty="0" smtClean="0"/>
              <a:t>Notation</a:t>
            </a:r>
          </a:p>
          <a:p>
            <a:pPr lvl="2"/>
            <a:r>
              <a:rPr lang="en-US" altLang="ko-KR" sz="1400" b="1" dirty="0" smtClean="0"/>
              <a:t>q</a:t>
            </a:r>
            <a:r>
              <a:rPr lang="en-US" altLang="ko-KR" sz="1400" dirty="0" smtClean="0"/>
              <a:t> is a Tx signal </a:t>
            </a:r>
            <a:r>
              <a:rPr lang="en-US" altLang="ko-KR" sz="1400" dirty="0"/>
              <a:t>vector </a:t>
            </a:r>
            <a:r>
              <a:rPr lang="en-US" altLang="ko-KR" sz="1400" dirty="0" smtClean="0"/>
              <a:t>at </a:t>
            </a:r>
            <a:r>
              <a:rPr lang="en-US" altLang="ko-KR" sz="1400" dirty="0"/>
              <a:t>the M co-polarized antenna </a:t>
            </a:r>
            <a:r>
              <a:rPr lang="en-US" altLang="ko-KR" sz="1400" dirty="0" smtClean="0"/>
              <a:t>elements </a:t>
            </a:r>
            <a:r>
              <a:rPr lang="en-US" altLang="ko-KR" sz="1400" dirty="0"/>
              <a:t>within a column </a:t>
            </a:r>
            <a:endParaRPr lang="en-US" altLang="ko-KR" sz="1400" dirty="0" smtClean="0"/>
          </a:p>
          <a:p>
            <a:pPr lvl="2"/>
            <a:r>
              <a:rPr lang="en-US" altLang="ko-KR" sz="1400" b="1" dirty="0"/>
              <a:t>w </a:t>
            </a:r>
            <a:r>
              <a:rPr lang="en-US" altLang="ko-KR" sz="1400" dirty="0" smtClean="0"/>
              <a:t>and </a:t>
            </a:r>
            <a:r>
              <a:rPr lang="en-US" altLang="ko-KR" sz="1400" b="1" dirty="0" smtClean="0"/>
              <a:t>W </a:t>
            </a:r>
            <a:r>
              <a:rPr lang="en-US" altLang="ko-KR" sz="1400" dirty="0" smtClean="0"/>
              <a:t>respectively are wideband TXRU </a:t>
            </a:r>
            <a:r>
              <a:rPr lang="en-US" altLang="ko-KR" sz="1400" dirty="0"/>
              <a:t>virtualization weight </a:t>
            </a:r>
            <a:r>
              <a:rPr lang="en-US" altLang="ko-KR" sz="1400" dirty="0" smtClean="0"/>
              <a:t>vector and matrix.</a:t>
            </a:r>
          </a:p>
          <a:p>
            <a:pPr lvl="2"/>
            <a:r>
              <a:rPr lang="en-US" altLang="ko-KR" sz="1400" b="1" dirty="0"/>
              <a:t>x</a:t>
            </a:r>
            <a:r>
              <a:rPr lang="en-US" altLang="ko-KR" sz="1400" dirty="0"/>
              <a:t> is </a:t>
            </a:r>
            <a:r>
              <a:rPr lang="en-US" altLang="ko-KR" sz="1400" dirty="0" smtClean="0"/>
              <a:t>a TXRU signal vector </a:t>
            </a:r>
            <a:r>
              <a:rPr lang="en-US" altLang="ko-KR" sz="1400" dirty="0"/>
              <a:t>at M</a:t>
            </a:r>
            <a:r>
              <a:rPr lang="en-US" altLang="ko-KR" sz="1400" baseline="-25000" dirty="0"/>
              <a:t>TXRU </a:t>
            </a:r>
            <a:r>
              <a:rPr lang="en-US" altLang="ko-KR" sz="1400" dirty="0" smtClean="0"/>
              <a:t>TXRUs</a:t>
            </a:r>
          </a:p>
          <a:p>
            <a:pPr lvl="1"/>
            <a:r>
              <a:rPr lang="en-US" altLang="ko-KR" sz="1800" dirty="0" smtClean="0"/>
              <a:t>Option 1: </a:t>
            </a:r>
            <a:r>
              <a:rPr lang="en-US" altLang="ko-KR" sz="1800" dirty="0" err="1" smtClean="0"/>
              <a:t>Subarray</a:t>
            </a:r>
            <a:r>
              <a:rPr lang="en-US" altLang="ko-KR" sz="1800" dirty="0" smtClean="0"/>
              <a:t> partition model</a:t>
            </a:r>
          </a:p>
          <a:p>
            <a:pPr lvl="2"/>
            <a:r>
              <a:rPr lang="en-US" altLang="ko-KR" sz="1400" b="1" dirty="0" smtClean="0"/>
              <a:t>q</a:t>
            </a:r>
            <a:r>
              <a:rPr lang="en-US" altLang="ko-KR" sz="1400" dirty="0" smtClean="0"/>
              <a:t> = </a:t>
            </a:r>
            <a:r>
              <a:rPr lang="en-US" altLang="ko-KR" sz="1400" b="1" dirty="0" err="1" smtClean="0"/>
              <a:t>x</a:t>
            </a:r>
            <a:r>
              <a:rPr lang="en-US" altLang="ko-KR" sz="1400" b="1" dirty="0" err="1" smtClean="0">
                <a:latin typeface="Cambria Math"/>
                <a:ea typeface="Cambria Math"/>
              </a:rPr>
              <a:t>⊗</a:t>
            </a:r>
            <a:r>
              <a:rPr lang="en-US" altLang="ko-KR" sz="1400" b="1" dirty="0" err="1" smtClean="0"/>
              <a:t>w</a:t>
            </a:r>
            <a:endParaRPr lang="en-US" altLang="ko-KR" sz="1400" b="1" dirty="0"/>
          </a:p>
          <a:p>
            <a:pPr lvl="2"/>
            <a:r>
              <a:rPr lang="en-US" altLang="ko-KR" sz="1400" dirty="0"/>
              <a:t>The same </a:t>
            </a:r>
            <a:r>
              <a:rPr lang="en-US" altLang="ko-KR" sz="1400" dirty="0" smtClean="0"/>
              <a:t>TXRU virtualization weight vector </a:t>
            </a:r>
            <a:r>
              <a:rPr lang="en-US" altLang="ko-KR" sz="1400" dirty="0"/>
              <a:t>is applied for all the columns</a:t>
            </a:r>
          </a:p>
          <a:p>
            <a:pPr lvl="2"/>
            <a:r>
              <a:rPr lang="en-US" altLang="ko-KR" sz="1400" dirty="0" smtClean="0"/>
              <a:t>K = M/M</a:t>
            </a:r>
            <a:r>
              <a:rPr lang="en-US" altLang="ko-KR" sz="1400" baseline="-25000" dirty="0" smtClean="0"/>
              <a:t>TXRU</a:t>
            </a:r>
            <a:r>
              <a:rPr lang="en-US" altLang="ko-KR" sz="1400" dirty="0" smtClean="0"/>
              <a:t> </a:t>
            </a:r>
          </a:p>
          <a:p>
            <a:pPr lvl="2"/>
            <a:r>
              <a:rPr lang="en-US" altLang="ko-KR" sz="1400" dirty="0" smtClean="0"/>
              <a:t>Option A) </a:t>
            </a:r>
            <a:r>
              <a:rPr lang="en-US" altLang="ko-KR" sz="1400" b="1" dirty="0" smtClean="0"/>
              <a:t>w </a:t>
            </a:r>
            <a:r>
              <a:rPr lang="en-US" altLang="ko-KR" sz="1400" dirty="0" smtClean="0"/>
              <a:t>is given by</a:t>
            </a:r>
          </a:p>
          <a:p>
            <a:pPr lvl="2"/>
            <a:endParaRPr lang="en-US" altLang="ko-KR" sz="1400" dirty="0" smtClean="0"/>
          </a:p>
          <a:p>
            <a:pPr lvl="2"/>
            <a:r>
              <a:rPr lang="en-US" altLang="ko-KR" sz="1400" dirty="0" smtClean="0"/>
              <a:t>Other options FFS</a:t>
            </a:r>
          </a:p>
          <a:p>
            <a:pPr lvl="1"/>
            <a:r>
              <a:rPr lang="en-US" altLang="ko-KR" sz="1800" dirty="0" smtClean="0"/>
              <a:t>Option 2: Full connection model</a:t>
            </a:r>
          </a:p>
          <a:p>
            <a:pPr lvl="2"/>
            <a:r>
              <a:rPr lang="en-US" altLang="ko-KR" sz="1400" b="1" dirty="0" smtClean="0"/>
              <a:t>q</a:t>
            </a:r>
            <a:r>
              <a:rPr lang="en-US" altLang="ko-KR" sz="1400" dirty="0" smtClean="0"/>
              <a:t> = </a:t>
            </a:r>
            <a:r>
              <a:rPr lang="en-US" altLang="ko-KR" sz="1400" b="1" dirty="0" err="1" smtClean="0"/>
              <a:t>Wx</a:t>
            </a:r>
            <a:endParaRPr lang="en-US" altLang="ko-KR" sz="1400" b="1" dirty="0" smtClean="0"/>
          </a:p>
          <a:p>
            <a:pPr lvl="2"/>
            <a:r>
              <a:rPr lang="en-US" altLang="ko-KR" sz="1400" dirty="0" smtClean="0"/>
              <a:t>Option A) For </a:t>
            </a:r>
            <a:r>
              <a:rPr lang="en-US" altLang="ko-KR" sz="1400" dirty="0"/>
              <a:t>m = 1, …, M </a:t>
            </a:r>
            <a:r>
              <a:rPr lang="en-US" altLang="ko-KR" sz="1400" dirty="0" smtClean="0"/>
              <a:t>and m' </a:t>
            </a:r>
            <a:r>
              <a:rPr lang="en-US" altLang="ko-KR" sz="1400" dirty="0"/>
              <a:t>= 1,…, M</a:t>
            </a:r>
            <a:r>
              <a:rPr lang="en-US" altLang="ko-KR" sz="1400" baseline="-25000" dirty="0"/>
              <a:t>TXRU</a:t>
            </a:r>
            <a:r>
              <a:rPr lang="en-US" altLang="ko-KR" sz="1400" dirty="0" smtClean="0"/>
              <a:t>: (</a:t>
            </a:r>
            <a:r>
              <a:rPr lang="en-US" altLang="ko-KR" sz="1400" dirty="0" err="1" smtClean="0"/>
              <a:t>m,m</a:t>
            </a:r>
            <a:r>
              <a:rPr lang="en-US" altLang="ko-KR" sz="1400" dirty="0" smtClean="0"/>
              <a:t>') element of </a:t>
            </a:r>
            <a:r>
              <a:rPr lang="en-US" altLang="ko-KR" sz="1400" b="1" dirty="0" smtClean="0"/>
              <a:t>W</a:t>
            </a:r>
            <a:r>
              <a:rPr lang="en-US" altLang="ko-KR" sz="1400" dirty="0"/>
              <a:t>:</a:t>
            </a:r>
          </a:p>
          <a:p>
            <a:pPr lvl="3"/>
            <a:endParaRPr lang="en-US" altLang="ko-KR" sz="1000" dirty="0"/>
          </a:p>
          <a:p>
            <a:pPr lvl="3"/>
            <a:endParaRPr lang="en-US" altLang="ko-KR" sz="1000" dirty="0" smtClean="0"/>
          </a:p>
          <a:p>
            <a:pPr lvl="2"/>
            <a:endParaRPr lang="en-US" altLang="ko-KR" sz="1400" dirty="0" smtClean="0"/>
          </a:p>
          <a:p>
            <a:pPr lvl="2"/>
            <a:r>
              <a:rPr lang="en-US" altLang="ko-KR" sz="1400" dirty="0" smtClean="0"/>
              <a:t>Other options FFS </a:t>
            </a:r>
          </a:p>
          <a:p>
            <a:pPr lvl="1"/>
            <a:r>
              <a:rPr lang="en-US" altLang="ko-KR" sz="1800" dirty="0" smtClean="0"/>
              <a:t>See the next page for illustration</a:t>
            </a:r>
          </a:p>
          <a:p>
            <a:pPr lvl="2"/>
            <a:endParaRPr lang="ko-KR" altLang="en-US" sz="1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3881816"/>
              </p:ext>
            </p:extLst>
          </p:nvPr>
        </p:nvGraphicFramePr>
        <p:xfrm>
          <a:off x="3707904" y="3793604"/>
          <a:ext cx="44323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0" name="Equation" r:id="rId4" imgW="3301920" imgH="431640" progId="Equation.3">
                  <p:embed/>
                </p:oleObj>
              </mc:Choice>
              <mc:Fallback>
                <p:oleObj name="Equation" r:id="rId4" imgW="3301920" imgH="43164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3793604"/>
                        <a:ext cx="44323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개체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2853508"/>
              </p:ext>
            </p:extLst>
          </p:nvPr>
        </p:nvGraphicFramePr>
        <p:xfrm>
          <a:off x="3016412" y="5373208"/>
          <a:ext cx="3715828" cy="576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1" name="Equation" r:id="rId6" imgW="2755800" imgH="431640" progId="Equation.3">
                  <p:embed/>
                </p:oleObj>
              </mc:Choice>
              <mc:Fallback>
                <p:oleObj name="Equation" r:id="rId6" imgW="2755800" imgH="43164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412" y="5373208"/>
                        <a:ext cx="3715828" cy="5760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07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굽은 화살표 105"/>
          <p:cNvSpPr/>
          <p:nvPr/>
        </p:nvSpPr>
        <p:spPr>
          <a:xfrm>
            <a:off x="6529942" y="3045619"/>
            <a:ext cx="544223" cy="570830"/>
          </a:xfrm>
          <a:prstGeom prst="bentArrow">
            <a:avLst>
              <a:gd name="adj1" fmla="val 9927"/>
              <a:gd name="adj2" fmla="val 23064"/>
              <a:gd name="adj3" fmla="val 0"/>
              <a:gd name="adj4" fmla="val 22457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Proposal:</a:t>
            </a:r>
            <a:br>
              <a:rPr lang="en-US" altLang="ko-KR" dirty="0" smtClean="0"/>
            </a:br>
            <a:r>
              <a:rPr lang="en-US" altLang="ko-KR" sz="3600" dirty="0" smtClean="0"/>
              <a:t>Illustration of TXRU model 1</a:t>
            </a:r>
            <a:endParaRPr lang="ko-KR" altLang="en-US" dirty="0"/>
          </a:p>
        </p:txBody>
      </p:sp>
      <p:sp>
        <p:nvSpPr>
          <p:cNvPr id="20" name="굽은 화살표 19"/>
          <p:cNvSpPr/>
          <p:nvPr/>
        </p:nvSpPr>
        <p:spPr>
          <a:xfrm>
            <a:off x="2303072" y="2653133"/>
            <a:ext cx="998183" cy="540750"/>
          </a:xfrm>
          <a:prstGeom prst="bentArrow">
            <a:avLst>
              <a:gd name="adj1" fmla="val 9927"/>
              <a:gd name="adj2" fmla="val 23064"/>
              <a:gd name="adj3" fmla="val 0"/>
              <a:gd name="adj4" fmla="val 22457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1" name="굽은 화살표 20"/>
          <p:cNvSpPr/>
          <p:nvPr/>
        </p:nvSpPr>
        <p:spPr>
          <a:xfrm>
            <a:off x="2303072" y="3047083"/>
            <a:ext cx="998184" cy="265730"/>
          </a:xfrm>
          <a:prstGeom prst="bentArrow">
            <a:avLst>
              <a:gd name="adj1" fmla="val 19026"/>
              <a:gd name="adj2" fmla="val 31129"/>
              <a:gd name="adj3" fmla="val 0"/>
              <a:gd name="adj4" fmla="val 22457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2" name="굽은 화살표 21"/>
          <p:cNvSpPr/>
          <p:nvPr/>
        </p:nvSpPr>
        <p:spPr>
          <a:xfrm flipV="1">
            <a:off x="2303072" y="3074438"/>
            <a:ext cx="1001359" cy="990279"/>
          </a:xfrm>
          <a:prstGeom prst="bentArrow">
            <a:avLst>
              <a:gd name="adj1" fmla="val 5430"/>
              <a:gd name="adj2" fmla="val 23064"/>
              <a:gd name="adj3" fmla="val 0"/>
              <a:gd name="adj4" fmla="val 1348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3" name="굽은 화살표 22"/>
          <p:cNvSpPr/>
          <p:nvPr/>
        </p:nvSpPr>
        <p:spPr>
          <a:xfrm flipV="1">
            <a:off x="2303072" y="3294706"/>
            <a:ext cx="995829" cy="265730"/>
          </a:xfrm>
          <a:prstGeom prst="bentArrow">
            <a:avLst>
              <a:gd name="adj1" fmla="val 19026"/>
              <a:gd name="adj2" fmla="val 31129"/>
              <a:gd name="adj3" fmla="val 0"/>
              <a:gd name="adj4" fmla="val 22457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3298901" y="263691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translucentPowder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3298901" y="298904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translucentPowder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3294503" y="3341172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translucentPowder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3301256" y="3693303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translucentPowder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/>
        </p:nvSpPr>
        <p:spPr>
          <a:xfrm>
            <a:off x="2597658" y="2708920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2597658" y="3066131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/>
        </p:nvSpPr>
        <p:spPr>
          <a:xfrm>
            <a:off x="2597658" y="3413817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/>
        </p:nvSpPr>
        <p:spPr>
          <a:xfrm>
            <a:off x="2597658" y="3761503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뺄셈 기호 29"/>
          <p:cNvSpPr/>
          <p:nvPr/>
        </p:nvSpPr>
        <p:spPr>
          <a:xfrm>
            <a:off x="1573064" y="3148645"/>
            <a:ext cx="892671" cy="288032"/>
          </a:xfrm>
          <a:prstGeom prst="mathMinus">
            <a:avLst>
              <a:gd name="adj1" fmla="val 26455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899592" y="3149699"/>
            <a:ext cx="792088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translucentPowder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solidFill>
                  <a:schemeClr val="tx1"/>
                </a:solidFill>
              </a:rPr>
              <a:t>TXRU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45" name="굽은 화살표 44"/>
          <p:cNvSpPr/>
          <p:nvPr/>
        </p:nvSpPr>
        <p:spPr>
          <a:xfrm>
            <a:off x="2307461" y="4051408"/>
            <a:ext cx="998183" cy="540750"/>
          </a:xfrm>
          <a:prstGeom prst="bentArrow">
            <a:avLst>
              <a:gd name="adj1" fmla="val 9927"/>
              <a:gd name="adj2" fmla="val 23064"/>
              <a:gd name="adj3" fmla="val 0"/>
              <a:gd name="adj4" fmla="val 2245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6" name="굽은 화살표 45"/>
          <p:cNvSpPr/>
          <p:nvPr/>
        </p:nvSpPr>
        <p:spPr>
          <a:xfrm>
            <a:off x="2307461" y="4445358"/>
            <a:ext cx="998184" cy="265730"/>
          </a:xfrm>
          <a:prstGeom prst="bentArrow">
            <a:avLst>
              <a:gd name="adj1" fmla="val 19026"/>
              <a:gd name="adj2" fmla="val 31129"/>
              <a:gd name="adj3" fmla="val 0"/>
              <a:gd name="adj4" fmla="val 2245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7" name="굽은 화살표 46"/>
          <p:cNvSpPr/>
          <p:nvPr/>
        </p:nvSpPr>
        <p:spPr>
          <a:xfrm flipV="1">
            <a:off x="2307461" y="4472713"/>
            <a:ext cx="1001359" cy="990279"/>
          </a:xfrm>
          <a:prstGeom prst="bentArrow">
            <a:avLst>
              <a:gd name="adj1" fmla="val 5430"/>
              <a:gd name="adj2" fmla="val 23064"/>
              <a:gd name="adj3" fmla="val 0"/>
              <a:gd name="adj4" fmla="val 1348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8" name="굽은 화살표 47"/>
          <p:cNvSpPr/>
          <p:nvPr/>
        </p:nvSpPr>
        <p:spPr>
          <a:xfrm flipV="1">
            <a:off x="2307461" y="4692981"/>
            <a:ext cx="995829" cy="265730"/>
          </a:xfrm>
          <a:prstGeom prst="bentArrow">
            <a:avLst>
              <a:gd name="adj1" fmla="val 19026"/>
              <a:gd name="adj2" fmla="val 31129"/>
              <a:gd name="adj3" fmla="val 0"/>
              <a:gd name="adj4" fmla="val 2245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3303290" y="4035187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translucentPowder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직사각형 49"/>
          <p:cNvSpPr/>
          <p:nvPr/>
        </p:nvSpPr>
        <p:spPr>
          <a:xfrm>
            <a:off x="3303290" y="4387317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translucentPowder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3298892" y="4739447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translucentPowder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직사각형 51"/>
          <p:cNvSpPr/>
          <p:nvPr/>
        </p:nvSpPr>
        <p:spPr>
          <a:xfrm>
            <a:off x="3305645" y="5091578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translucentPowder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타원 52"/>
          <p:cNvSpPr/>
          <p:nvPr/>
        </p:nvSpPr>
        <p:spPr>
          <a:xfrm>
            <a:off x="2597658" y="4107195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타원 53"/>
          <p:cNvSpPr/>
          <p:nvPr/>
        </p:nvSpPr>
        <p:spPr>
          <a:xfrm>
            <a:off x="2597658" y="4464406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타원 54"/>
          <p:cNvSpPr/>
          <p:nvPr/>
        </p:nvSpPr>
        <p:spPr>
          <a:xfrm>
            <a:off x="2597658" y="4812092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타원 55"/>
          <p:cNvSpPr/>
          <p:nvPr/>
        </p:nvSpPr>
        <p:spPr>
          <a:xfrm>
            <a:off x="2597658" y="5159778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뺄셈 기호 56"/>
          <p:cNvSpPr/>
          <p:nvPr/>
        </p:nvSpPr>
        <p:spPr>
          <a:xfrm>
            <a:off x="1577453" y="4546920"/>
            <a:ext cx="892671" cy="288032"/>
          </a:xfrm>
          <a:prstGeom prst="mathMinus">
            <a:avLst>
              <a:gd name="adj1" fmla="val 26455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8" name="직사각형 57"/>
          <p:cNvSpPr/>
          <p:nvPr/>
        </p:nvSpPr>
        <p:spPr>
          <a:xfrm>
            <a:off x="903981" y="4547974"/>
            <a:ext cx="792088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translucentPowder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solidFill>
                  <a:schemeClr val="tx1"/>
                </a:solidFill>
              </a:rPr>
              <a:t>TXRU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59" name="오른쪽 중괄호 58"/>
          <p:cNvSpPr/>
          <p:nvPr/>
        </p:nvSpPr>
        <p:spPr>
          <a:xfrm>
            <a:off x="3923928" y="2598812"/>
            <a:ext cx="144016" cy="2826080"/>
          </a:xfrm>
          <a:prstGeom prst="rightBrace">
            <a:avLst/>
          </a:prstGeom>
          <a:ln w="31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오른쪽 중괄호 59"/>
          <p:cNvSpPr/>
          <p:nvPr/>
        </p:nvSpPr>
        <p:spPr>
          <a:xfrm>
            <a:off x="3612654" y="2568295"/>
            <a:ext cx="144016" cy="1443557"/>
          </a:xfrm>
          <a:prstGeom prst="rightBrace">
            <a:avLst/>
          </a:prstGeom>
          <a:ln w="31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4010794" y="3886939"/>
            <a:ext cx="325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M</a:t>
            </a:r>
            <a:endParaRPr lang="ko-KR" altLang="en-US" sz="1200" dirty="0"/>
          </a:p>
        </p:txBody>
      </p:sp>
      <p:sp>
        <p:nvSpPr>
          <p:cNvPr id="62" name="TextBox 61"/>
          <p:cNvSpPr txBox="1"/>
          <p:nvPr/>
        </p:nvSpPr>
        <p:spPr>
          <a:xfrm>
            <a:off x="3689256" y="3142476"/>
            <a:ext cx="2760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K</a:t>
            </a:r>
            <a:endParaRPr lang="ko-KR" altLang="en-US" sz="1200" dirty="0"/>
          </a:p>
        </p:txBody>
      </p:sp>
      <p:sp>
        <p:nvSpPr>
          <p:cNvPr id="63" name="TextBox 62"/>
          <p:cNvSpPr txBox="1"/>
          <p:nvPr/>
        </p:nvSpPr>
        <p:spPr>
          <a:xfrm>
            <a:off x="2536726" y="2445271"/>
            <a:ext cx="338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altLang="ko-KR" sz="1200" i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  <a:p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539162" y="2843411"/>
            <a:ext cx="338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altLang="ko-KR" sz="12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  <a:p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541598" y="3193926"/>
            <a:ext cx="338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altLang="ko-KR" sz="1200" i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  <a:p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544034" y="3544441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altLang="ko-KR" sz="1200" i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644055" y="3054102"/>
            <a:ext cx="5100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m'=1</a:t>
            </a:r>
            <a:endParaRPr lang="ko-KR" altLang="en-US" sz="1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653580" y="4448145"/>
            <a:ext cx="5100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m'=2</a:t>
            </a:r>
            <a:endParaRPr lang="ko-KR" altLang="en-US" sz="1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직사각형 68"/>
          <p:cNvSpPr/>
          <p:nvPr/>
        </p:nvSpPr>
        <p:spPr>
          <a:xfrm>
            <a:off x="7381485" y="2676954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translucentPowder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직사각형 69"/>
          <p:cNvSpPr/>
          <p:nvPr/>
        </p:nvSpPr>
        <p:spPr>
          <a:xfrm>
            <a:off x="7381485" y="3029084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translucentPowder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1" name="직사각형 70"/>
          <p:cNvSpPr/>
          <p:nvPr/>
        </p:nvSpPr>
        <p:spPr>
          <a:xfrm>
            <a:off x="7381485" y="3381214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translucentPowder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직사각형 71"/>
          <p:cNvSpPr/>
          <p:nvPr/>
        </p:nvSpPr>
        <p:spPr>
          <a:xfrm>
            <a:off x="7381485" y="3733345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translucentPowder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직사각형 72"/>
          <p:cNvSpPr/>
          <p:nvPr/>
        </p:nvSpPr>
        <p:spPr>
          <a:xfrm>
            <a:off x="7381485" y="4075229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translucentPowder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4" name="직사각형 73"/>
          <p:cNvSpPr/>
          <p:nvPr/>
        </p:nvSpPr>
        <p:spPr>
          <a:xfrm>
            <a:off x="7381485" y="4427359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translucentPowder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5" name="직사각형 74"/>
          <p:cNvSpPr/>
          <p:nvPr/>
        </p:nvSpPr>
        <p:spPr>
          <a:xfrm>
            <a:off x="7381485" y="4779489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translucentPowder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직사각형 75"/>
          <p:cNvSpPr/>
          <p:nvPr/>
        </p:nvSpPr>
        <p:spPr>
          <a:xfrm>
            <a:off x="7381485" y="5131620"/>
            <a:ext cx="288032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translucentPowder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7" name="오른쪽 중괄호 76"/>
          <p:cNvSpPr/>
          <p:nvPr/>
        </p:nvSpPr>
        <p:spPr>
          <a:xfrm>
            <a:off x="7884368" y="2638854"/>
            <a:ext cx="144016" cy="2826080"/>
          </a:xfrm>
          <a:prstGeom prst="rightBrace">
            <a:avLst/>
          </a:prstGeom>
          <a:ln w="31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7971234" y="3926981"/>
            <a:ext cx="325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M</a:t>
            </a:r>
            <a:endParaRPr lang="ko-KR" altLang="en-US" sz="1200" dirty="0"/>
          </a:p>
        </p:txBody>
      </p:sp>
      <p:sp>
        <p:nvSpPr>
          <p:cNvPr id="93" name="굽은 화살표 92"/>
          <p:cNvSpPr/>
          <p:nvPr/>
        </p:nvSpPr>
        <p:spPr>
          <a:xfrm>
            <a:off x="6529826" y="2688431"/>
            <a:ext cx="544339" cy="577700"/>
          </a:xfrm>
          <a:prstGeom prst="bentArrow">
            <a:avLst>
              <a:gd name="adj1" fmla="val 9927"/>
              <a:gd name="adj2" fmla="val 23064"/>
              <a:gd name="adj3" fmla="val 0"/>
              <a:gd name="adj4" fmla="val 22457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4" name="뺄셈 기호 93"/>
          <p:cNvSpPr/>
          <p:nvPr/>
        </p:nvSpPr>
        <p:spPr>
          <a:xfrm>
            <a:off x="7028916" y="2741801"/>
            <a:ext cx="431829" cy="153132"/>
          </a:xfrm>
          <a:prstGeom prst="mathMinus">
            <a:avLst>
              <a:gd name="adj1" fmla="val 34749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7" name="뺄셈 기호 106"/>
          <p:cNvSpPr/>
          <p:nvPr/>
        </p:nvSpPr>
        <p:spPr>
          <a:xfrm>
            <a:off x="7034213" y="3092119"/>
            <a:ext cx="423852" cy="153132"/>
          </a:xfrm>
          <a:prstGeom prst="mathMinus">
            <a:avLst>
              <a:gd name="adj1" fmla="val 34749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1" name="굽은 화살표 110"/>
          <p:cNvSpPr/>
          <p:nvPr/>
        </p:nvSpPr>
        <p:spPr>
          <a:xfrm>
            <a:off x="6530505" y="3405188"/>
            <a:ext cx="548951" cy="571301"/>
          </a:xfrm>
          <a:prstGeom prst="bentArrow">
            <a:avLst>
              <a:gd name="adj1" fmla="val 9927"/>
              <a:gd name="adj2" fmla="val 23064"/>
              <a:gd name="adj3" fmla="val 0"/>
              <a:gd name="adj4" fmla="val 22457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2" name="뺄셈 기호 111"/>
          <p:cNvSpPr/>
          <p:nvPr/>
        </p:nvSpPr>
        <p:spPr>
          <a:xfrm>
            <a:off x="7031830" y="3452159"/>
            <a:ext cx="426797" cy="153132"/>
          </a:xfrm>
          <a:prstGeom prst="mathMinus">
            <a:avLst>
              <a:gd name="adj1" fmla="val 34749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5" name="굽은 화살표 114"/>
          <p:cNvSpPr/>
          <p:nvPr/>
        </p:nvSpPr>
        <p:spPr>
          <a:xfrm>
            <a:off x="6531068" y="3759994"/>
            <a:ext cx="548388" cy="571772"/>
          </a:xfrm>
          <a:prstGeom prst="bentArrow">
            <a:avLst>
              <a:gd name="adj1" fmla="val 9927"/>
              <a:gd name="adj2" fmla="val 23064"/>
              <a:gd name="adj3" fmla="val 0"/>
              <a:gd name="adj4" fmla="val 22457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6" name="뺄셈 기호 115"/>
          <p:cNvSpPr/>
          <p:nvPr/>
        </p:nvSpPr>
        <p:spPr>
          <a:xfrm>
            <a:off x="7024687" y="3807436"/>
            <a:ext cx="434503" cy="153132"/>
          </a:xfrm>
          <a:prstGeom prst="mathMinus">
            <a:avLst>
              <a:gd name="adj1" fmla="val 34749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9" name="굽은 화살표 118"/>
          <p:cNvSpPr/>
          <p:nvPr/>
        </p:nvSpPr>
        <p:spPr>
          <a:xfrm>
            <a:off x="6531631" y="4114800"/>
            <a:ext cx="547825" cy="572243"/>
          </a:xfrm>
          <a:prstGeom prst="bentArrow">
            <a:avLst>
              <a:gd name="adj1" fmla="val 10012"/>
              <a:gd name="adj2" fmla="val 23064"/>
              <a:gd name="adj3" fmla="val 0"/>
              <a:gd name="adj4" fmla="val 22457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0" name="뺄셈 기호 119"/>
          <p:cNvSpPr/>
          <p:nvPr/>
        </p:nvSpPr>
        <p:spPr>
          <a:xfrm>
            <a:off x="7017544" y="4162713"/>
            <a:ext cx="442210" cy="153132"/>
          </a:xfrm>
          <a:prstGeom prst="mathMinus">
            <a:avLst>
              <a:gd name="adj1" fmla="val 34749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3" name="굽은 화살표 122"/>
          <p:cNvSpPr/>
          <p:nvPr/>
        </p:nvSpPr>
        <p:spPr>
          <a:xfrm>
            <a:off x="6532194" y="4462463"/>
            <a:ext cx="556787" cy="570331"/>
          </a:xfrm>
          <a:prstGeom prst="bentArrow">
            <a:avLst>
              <a:gd name="adj1" fmla="val 9927"/>
              <a:gd name="adj2" fmla="val 23064"/>
              <a:gd name="adj3" fmla="val 0"/>
              <a:gd name="adj4" fmla="val 22457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4" name="뺄셈 기호 123"/>
          <p:cNvSpPr/>
          <p:nvPr/>
        </p:nvSpPr>
        <p:spPr>
          <a:xfrm>
            <a:off x="7034213" y="4508464"/>
            <a:ext cx="426104" cy="153132"/>
          </a:xfrm>
          <a:prstGeom prst="mathMinus">
            <a:avLst>
              <a:gd name="adj1" fmla="val 34749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7" name="굽은 화살표 126"/>
          <p:cNvSpPr/>
          <p:nvPr/>
        </p:nvSpPr>
        <p:spPr>
          <a:xfrm>
            <a:off x="6531963" y="4854743"/>
            <a:ext cx="547493" cy="315442"/>
          </a:xfrm>
          <a:prstGeom prst="bentArrow">
            <a:avLst>
              <a:gd name="adj1" fmla="val 15652"/>
              <a:gd name="adj2" fmla="val 23064"/>
              <a:gd name="adj3" fmla="val 0"/>
              <a:gd name="adj4" fmla="val 22457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8" name="뺄셈 기호 127"/>
          <p:cNvSpPr/>
          <p:nvPr/>
        </p:nvSpPr>
        <p:spPr>
          <a:xfrm>
            <a:off x="7024688" y="4849452"/>
            <a:ext cx="436192" cy="153132"/>
          </a:xfrm>
          <a:prstGeom prst="mathMinus">
            <a:avLst>
              <a:gd name="adj1" fmla="val 34749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2" name="굽은 화살표 141"/>
          <p:cNvSpPr/>
          <p:nvPr/>
        </p:nvSpPr>
        <p:spPr>
          <a:xfrm flipV="1">
            <a:off x="6529826" y="4481296"/>
            <a:ext cx="861185" cy="990279"/>
          </a:xfrm>
          <a:prstGeom prst="bentArrow">
            <a:avLst>
              <a:gd name="adj1" fmla="val 6536"/>
              <a:gd name="adj2" fmla="val 23064"/>
              <a:gd name="adj3" fmla="val 0"/>
              <a:gd name="adj4" fmla="val 1348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3" name="뺄셈 기호 142"/>
          <p:cNvSpPr/>
          <p:nvPr/>
        </p:nvSpPr>
        <p:spPr>
          <a:xfrm>
            <a:off x="7029450" y="5198479"/>
            <a:ext cx="428730" cy="153132"/>
          </a:xfrm>
          <a:prstGeom prst="mathMinus">
            <a:avLst>
              <a:gd name="adj1" fmla="val 34749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7" name="타원 146"/>
          <p:cNvSpPr/>
          <p:nvPr/>
        </p:nvSpPr>
        <p:spPr>
          <a:xfrm>
            <a:off x="6607021" y="2742828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8" name="타원 147"/>
          <p:cNvSpPr/>
          <p:nvPr/>
        </p:nvSpPr>
        <p:spPr>
          <a:xfrm>
            <a:off x="6608291" y="3104483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9" name="타원 148"/>
          <p:cNvSpPr/>
          <p:nvPr/>
        </p:nvSpPr>
        <p:spPr>
          <a:xfrm>
            <a:off x="6609561" y="3459788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0" name="타원 149"/>
          <p:cNvSpPr/>
          <p:nvPr/>
        </p:nvSpPr>
        <p:spPr>
          <a:xfrm>
            <a:off x="6610831" y="3815093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1" name="타원 150"/>
          <p:cNvSpPr/>
          <p:nvPr/>
        </p:nvSpPr>
        <p:spPr>
          <a:xfrm>
            <a:off x="6612101" y="4170398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2" name="타원 151"/>
          <p:cNvSpPr/>
          <p:nvPr/>
        </p:nvSpPr>
        <p:spPr>
          <a:xfrm>
            <a:off x="6613371" y="4525703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3" name="타원 152"/>
          <p:cNvSpPr/>
          <p:nvPr/>
        </p:nvSpPr>
        <p:spPr>
          <a:xfrm>
            <a:off x="6614641" y="4881008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4" name="타원 153"/>
          <p:cNvSpPr/>
          <p:nvPr/>
        </p:nvSpPr>
        <p:spPr>
          <a:xfrm>
            <a:off x="6609561" y="5204563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5" name="굽은 화살표 144"/>
          <p:cNvSpPr/>
          <p:nvPr/>
        </p:nvSpPr>
        <p:spPr>
          <a:xfrm rot="10800000">
            <a:off x="6967395" y="5296579"/>
            <a:ext cx="213541" cy="208880"/>
          </a:xfrm>
          <a:prstGeom prst="bentArrow">
            <a:avLst>
              <a:gd name="adj1" fmla="val 25838"/>
              <a:gd name="adj2" fmla="val 23064"/>
              <a:gd name="adj3" fmla="val 0"/>
              <a:gd name="adj4" fmla="val 2245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2" name="굽은 화살표 101"/>
          <p:cNvSpPr/>
          <p:nvPr/>
        </p:nvSpPr>
        <p:spPr>
          <a:xfrm rot="10800000">
            <a:off x="6973989" y="2836983"/>
            <a:ext cx="213541" cy="208880"/>
          </a:xfrm>
          <a:prstGeom prst="bentArrow">
            <a:avLst>
              <a:gd name="adj1" fmla="val 25838"/>
              <a:gd name="adj2" fmla="val 23824"/>
              <a:gd name="adj3" fmla="val 0"/>
              <a:gd name="adj4" fmla="val 2245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3" name="굽은 화살표 102"/>
          <p:cNvSpPr/>
          <p:nvPr/>
        </p:nvSpPr>
        <p:spPr>
          <a:xfrm>
            <a:off x="6780882" y="2927136"/>
            <a:ext cx="228085" cy="502508"/>
          </a:xfrm>
          <a:prstGeom prst="bentArrow">
            <a:avLst>
              <a:gd name="adj1" fmla="val 22957"/>
              <a:gd name="adj2" fmla="val 29922"/>
              <a:gd name="adj3" fmla="val 0"/>
              <a:gd name="adj4" fmla="val 2245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4" name="타원 103"/>
          <p:cNvSpPr/>
          <p:nvPr/>
        </p:nvSpPr>
        <p:spPr>
          <a:xfrm>
            <a:off x="7080759" y="2751122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 smtClean="0">
                <a:solidFill>
                  <a:schemeClr val="bg1">
                    <a:lumMod val="50000"/>
                  </a:schemeClr>
                </a:solidFill>
              </a:rPr>
              <a:t>+</a:t>
            </a:r>
            <a:endParaRPr lang="ko-KR" altLang="en-US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8" name="굽은 화살표 107"/>
          <p:cNvSpPr/>
          <p:nvPr/>
        </p:nvSpPr>
        <p:spPr>
          <a:xfrm rot="10800000">
            <a:off x="6974103" y="3187300"/>
            <a:ext cx="213541" cy="203599"/>
          </a:xfrm>
          <a:prstGeom prst="bentArrow">
            <a:avLst>
              <a:gd name="adj1" fmla="val 25838"/>
              <a:gd name="adj2" fmla="val 23064"/>
              <a:gd name="adj3" fmla="val 0"/>
              <a:gd name="adj4" fmla="val 2245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9" name="타원 108"/>
          <p:cNvSpPr/>
          <p:nvPr/>
        </p:nvSpPr>
        <p:spPr>
          <a:xfrm>
            <a:off x="7080875" y="3101440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solidFill>
                  <a:schemeClr val="bg1">
                    <a:lumMod val="50000"/>
                  </a:schemeClr>
                </a:solidFill>
              </a:rPr>
              <a:t>+</a:t>
            </a:r>
            <a:endParaRPr lang="ko-KR" altLang="en-US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3" name="굽은 화살표 112"/>
          <p:cNvSpPr/>
          <p:nvPr/>
        </p:nvSpPr>
        <p:spPr>
          <a:xfrm rot="10800000">
            <a:off x="6974667" y="3536228"/>
            <a:ext cx="213541" cy="208880"/>
          </a:xfrm>
          <a:prstGeom prst="bentArrow">
            <a:avLst>
              <a:gd name="adj1" fmla="val 25838"/>
              <a:gd name="adj2" fmla="val 20784"/>
              <a:gd name="adj3" fmla="val 0"/>
              <a:gd name="adj4" fmla="val 2245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4" name="타원 113"/>
          <p:cNvSpPr/>
          <p:nvPr/>
        </p:nvSpPr>
        <p:spPr>
          <a:xfrm>
            <a:off x="7081438" y="3461480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solidFill>
                  <a:schemeClr val="bg1">
                    <a:lumMod val="50000"/>
                  </a:schemeClr>
                </a:solidFill>
              </a:rPr>
              <a:t>+</a:t>
            </a:r>
            <a:endParaRPr lang="ko-KR" altLang="en-US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7" name="굽은 화살표 116"/>
          <p:cNvSpPr/>
          <p:nvPr/>
        </p:nvSpPr>
        <p:spPr>
          <a:xfrm rot="10800000">
            <a:off x="6975231" y="3902101"/>
            <a:ext cx="213541" cy="208880"/>
          </a:xfrm>
          <a:prstGeom prst="bentArrow">
            <a:avLst>
              <a:gd name="adj1" fmla="val 25838"/>
              <a:gd name="adj2" fmla="val 23064"/>
              <a:gd name="adj3" fmla="val 0"/>
              <a:gd name="adj4" fmla="val 2245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8" name="타원 117"/>
          <p:cNvSpPr/>
          <p:nvPr/>
        </p:nvSpPr>
        <p:spPr>
          <a:xfrm>
            <a:off x="7082001" y="3816757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solidFill>
                  <a:schemeClr val="bg1">
                    <a:lumMod val="50000"/>
                  </a:schemeClr>
                </a:solidFill>
              </a:rPr>
              <a:t>+</a:t>
            </a:r>
            <a:endParaRPr lang="ko-KR" altLang="en-US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1" name="굽은 화살표 120"/>
          <p:cNvSpPr/>
          <p:nvPr/>
        </p:nvSpPr>
        <p:spPr>
          <a:xfrm rot="10800000">
            <a:off x="6975794" y="4257895"/>
            <a:ext cx="213541" cy="208880"/>
          </a:xfrm>
          <a:prstGeom prst="bentArrow">
            <a:avLst>
              <a:gd name="adj1" fmla="val 25838"/>
              <a:gd name="adj2" fmla="val 23064"/>
              <a:gd name="adj3" fmla="val 0"/>
              <a:gd name="adj4" fmla="val 2245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2" name="타원 121"/>
          <p:cNvSpPr/>
          <p:nvPr/>
        </p:nvSpPr>
        <p:spPr>
          <a:xfrm>
            <a:off x="7082564" y="4172034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solidFill>
                  <a:schemeClr val="bg1">
                    <a:lumMod val="50000"/>
                  </a:schemeClr>
                </a:solidFill>
              </a:rPr>
              <a:t>+</a:t>
            </a:r>
            <a:endParaRPr lang="ko-KR" altLang="en-US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5" name="굽은 화살표 124"/>
          <p:cNvSpPr/>
          <p:nvPr/>
        </p:nvSpPr>
        <p:spPr>
          <a:xfrm rot="10800000">
            <a:off x="6976357" y="4603646"/>
            <a:ext cx="213541" cy="208880"/>
          </a:xfrm>
          <a:prstGeom prst="bentArrow">
            <a:avLst>
              <a:gd name="adj1" fmla="val 25838"/>
              <a:gd name="adj2" fmla="val 23064"/>
              <a:gd name="adj3" fmla="val 0"/>
              <a:gd name="adj4" fmla="val 2245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6" name="타원 125"/>
          <p:cNvSpPr/>
          <p:nvPr/>
        </p:nvSpPr>
        <p:spPr>
          <a:xfrm>
            <a:off x="7083127" y="4517785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solidFill>
                  <a:schemeClr val="bg1">
                    <a:lumMod val="50000"/>
                  </a:schemeClr>
                </a:solidFill>
              </a:rPr>
              <a:t>+</a:t>
            </a:r>
            <a:endParaRPr lang="ko-KR" altLang="en-US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9" name="굽은 화살표 128"/>
          <p:cNvSpPr/>
          <p:nvPr/>
        </p:nvSpPr>
        <p:spPr>
          <a:xfrm rot="10800000">
            <a:off x="6970570" y="4943047"/>
            <a:ext cx="213541" cy="208880"/>
          </a:xfrm>
          <a:prstGeom prst="bentArrow">
            <a:avLst>
              <a:gd name="adj1" fmla="val 25838"/>
              <a:gd name="adj2" fmla="val 23064"/>
              <a:gd name="adj3" fmla="val 0"/>
              <a:gd name="adj4" fmla="val 2245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0" name="타원 129"/>
          <p:cNvSpPr/>
          <p:nvPr/>
        </p:nvSpPr>
        <p:spPr>
          <a:xfrm>
            <a:off x="7083690" y="4858773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solidFill>
                  <a:schemeClr val="bg1">
                    <a:lumMod val="50000"/>
                  </a:schemeClr>
                </a:solidFill>
              </a:rPr>
              <a:t>+</a:t>
            </a:r>
            <a:endParaRPr lang="ko-KR" altLang="en-US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1" name="굽은 화살표 130"/>
          <p:cNvSpPr/>
          <p:nvPr/>
        </p:nvSpPr>
        <p:spPr>
          <a:xfrm>
            <a:off x="6779865" y="3272815"/>
            <a:ext cx="231491" cy="502508"/>
          </a:xfrm>
          <a:prstGeom prst="bentArrow">
            <a:avLst>
              <a:gd name="adj1" fmla="val 22957"/>
              <a:gd name="adj2" fmla="val 30608"/>
              <a:gd name="adj3" fmla="val 0"/>
              <a:gd name="adj4" fmla="val 2245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3" name="굽은 화살표 132"/>
          <p:cNvSpPr/>
          <p:nvPr/>
        </p:nvSpPr>
        <p:spPr>
          <a:xfrm>
            <a:off x="6779865" y="3637047"/>
            <a:ext cx="231491" cy="502508"/>
          </a:xfrm>
          <a:prstGeom prst="bentArrow">
            <a:avLst>
              <a:gd name="adj1" fmla="val 22956"/>
              <a:gd name="adj2" fmla="val 28550"/>
              <a:gd name="adj3" fmla="val 0"/>
              <a:gd name="adj4" fmla="val 2245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5" name="굽은 화살표 134"/>
          <p:cNvSpPr/>
          <p:nvPr/>
        </p:nvSpPr>
        <p:spPr>
          <a:xfrm>
            <a:off x="6779071" y="3993118"/>
            <a:ext cx="231491" cy="502508"/>
          </a:xfrm>
          <a:prstGeom prst="bentArrow">
            <a:avLst>
              <a:gd name="adj1" fmla="val 22957"/>
              <a:gd name="adj2" fmla="val 29922"/>
              <a:gd name="adj3" fmla="val 0"/>
              <a:gd name="adj4" fmla="val 2245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7" name="굽은 화살표 136"/>
          <p:cNvSpPr/>
          <p:nvPr/>
        </p:nvSpPr>
        <p:spPr>
          <a:xfrm>
            <a:off x="6779071" y="4351570"/>
            <a:ext cx="231491" cy="502508"/>
          </a:xfrm>
          <a:prstGeom prst="bentArrow">
            <a:avLst>
              <a:gd name="adj1" fmla="val 22957"/>
              <a:gd name="adj2" fmla="val 29922"/>
              <a:gd name="adj3" fmla="val 0"/>
              <a:gd name="adj4" fmla="val 2245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9" name="굽은 화살표 138"/>
          <p:cNvSpPr/>
          <p:nvPr/>
        </p:nvSpPr>
        <p:spPr>
          <a:xfrm>
            <a:off x="6779294" y="4696529"/>
            <a:ext cx="231491" cy="502508"/>
          </a:xfrm>
          <a:prstGeom prst="bentArrow">
            <a:avLst>
              <a:gd name="adj1" fmla="val 22957"/>
              <a:gd name="adj2" fmla="val 29922"/>
              <a:gd name="adj3" fmla="val 0"/>
              <a:gd name="adj4" fmla="val 2245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1" name="굽은 화살표 140"/>
          <p:cNvSpPr/>
          <p:nvPr/>
        </p:nvSpPr>
        <p:spPr>
          <a:xfrm>
            <a:off x="6784057" y="5035138"/>
            <a:ext cx="231491" cy="399279"/>
          </a:xfrm>
          <a:prstGeom prst="bentArrow">
            <a:avLst>
              <a:gd name="adj1" fmla="val 22957"/>
              <a:gd name="adj2" fmla="val 29922"/>
              <a:gd name="adj3" fmla="val 0"/>
              <a:gd name="adj4" fmla="val 2245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4" name="타원 143"/>
          <p:cNvSpPr/>
          <p:nvPr/>
        </p:nvSpPr>
        <p:spPr>
          <a:xfrm>
            <a:off x="7080990" y="5207800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>
                <a:solidFill>
                  <a:schemeClr val="bg1">
                    <a:lumMod val="50000"/>
                  </a:schemeClr>
                </a:solidFill>
              </a:rPr>
              <a:t>+</a:t>
            </a:r>
            <a:endParaRPr lang="ko-KR" altLang="en-US" sz="11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6" name="굽은 화살표 145"/>
          <p:cNvSpPr/>
          <p:nvPr/>
        </p:nvSpPr>
        <p:spPr>
          <a:xfrm rot="10800000" flipH="1">
            <a:off x="6780331" y="5296579"/>
            <a:ext cx="213541" cy="208880"/>
          </a:xfrm>
          <a:prstGeom prst="bentArrow">
            <a:avLst>
              <a:gd name="adj1" fmla="val 25838"/>
              <a:gd name="adj2" fmla="val 23064"/>
              <a:gd name="adj3" fmla="val 0"/>
              <a:gd name="adj4" fmla="val 2245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6" name="타원 155"/>
          <p:cNvSpPr/>
          <p:nvPr/>
        </p:nvSpPr>
        <p:spPr>
          <a:xfrm>
            <a:off x="6879501" y="2916742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7" name="타원 156"/>
          <p:cNvSpPr/>
          <p:nvPr/>
        </p:nvSpPr>
        <p:spPr>
          <a:xfrm>
            <a:off x="6882606" y="3269109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8" name="타원 157"/>
          <p:cNvSpPr/>
          <p:nvPr/>
        </p:nvSpPr>
        <p:spPr>
          <a:xfrm>
            <a:off x="6885711" y="3621476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9" name="타원 158"/>
          <p:cNvSpPr/>
          <p:nvPr/>
        </p:nvSpPr>
        <p:spPr>
          <a:xfrm>
            <a:off x="6888816" y="3980193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0" name="타원 159"/>
          <p:cNvSpPr/>
          <p:nvPr/>
        </p:nvSpPr>
        <p:spPr>
          <a:xfrm>
            <a:off x="6885571" y="4338910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1" name="타원 160"/>
          <p:cNvSpPr/>
          <p:nvPr/>
        </p:nvSpPr>
        <p:spPr>
          <a:xfrm>
            <a:off x="6888676" y="4697627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2" name="타원 161"/>
          <p:cNvSpPr/>
          <p:nvPr/>
        </p:nvSpPr>
        <p:spPr>
          <a:xfrm>
            <a:off x="6891781" y="5037294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3" name="타원 162"/>
          <p:cNvSpPr/>
          <p:nvPr/>
        </p:nvSpPr>
        <p:spPr>
          <a:xfrm>
            <a:off x="6888536" y="5376961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6" name="뺄셈 기호 165"/>
          <p:cNvSpPr/>
          <p:nvPr/>
        </p:nvSpPr>
        <p:spPr>
          <a:xfrm>
            <a:off x="5768578" y="3134928"/>
            <a:ext cx="892671" cy="288032"/>
          </a:xfrm>
          <a:prstGeom prst="mathMinus">
            <a:avLst>
              <a:gd name="adj1" fmla="val 26455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7" name="직사각형 166"/>
          <p:cNvSpPr/>
          <p:nvPr/>
        </p:nvSpPr>
        <p:spPr>
          <a:xfrm>
            <a:off x="5085581" y="3135982"/>
            <a:ext cx="792088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translucentPowder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solidFill>
                  <a:schemeClr val="tx1"/>
                </a:solidFill>
              </a:rPr>
              <a:t>TXRU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5830044" y="3040385"/>
            <a:ext cx="5100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m'=1</a:t>
            </a:r>
            <a:endParaRPr lang="ko-KR" altLang="en-US" sz="1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9" name="뺄셈 기호 168"/>
          <p:cNvSpPr/>
          <p:nvPr/>
        </p:nvSpPr>
        <p:spPr>
          <a:xfrm>
            <a:off x="5708252" y="4642104"/>
            <a:ext cx="1289610" cy="288032"/>
          </a:xfrm>
          <a:prstGeom prst="mathMinus">
            <a:avLst>
              <a:gd name="adj1" fmla="val 26455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0" name="직사각형 169"/>
          <p:cNvSpPr/>
          <p:nvPr/>
        </p:nvSpPr>
        <p:spPr>
          <a:xfrm>
            <a:off x="5085580" y="4643158"/>
            <a:ext cx="792088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translucentPowder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solidFill>
                  <a:schemeClr val="tx1"/>
                </a:solidFill>
              </a:rPr>
              <a:t>TXRU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5830043" y="4547561"/>
            <a:ext cx="5100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m'=2</a:t>
            </a:r>
            <a:endParaRPr lang="ko-KR" altLang="en-US" sz="1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6517372" y="2486424"/>
            <a:ext cx="4154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altLang="ko-KR" sz="1200" i="1" baseline="-25000" dirty="0" smtClean="0">
                <a:latin typeface="Times New Roman" pitchFamily="18" charset="0"/>
                <a:cs typeface="Times New Roman" pitchFamily="18" charset="0"/>
              </a:rPr>
              <a:t>1,1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  <a:p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9712" y="5805264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Option 1</a:t>
            </a:r>
            <a:endParaRPr lang="en-US" b="1" dirty="0"/>
          </a:p>
        </p:txBody>
      </p:sp>
      <p:sp>
        <p:nvSpPr>
          <p:cNvPr id="134" name="TextBox 133"/>
          <p:cNvSpPr txBox="1"/>
          <p:nvPr/>
        </p:nvSpPr>
        <p:spPr>
          <a:xfrm>
            <a:off x="5959210" y="5772998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Option 2</a:t>
            </a:r>
            <a:endParaRPr lang="en-US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6" name="Rectangle 5"/>
          <p:cNvSpPr/>
          <p:nvPr/>
        </p:nvSpPr>
        <p:spPr>
          <a:xfrm>
            <a:off x="1744243" y="3717032"/>
            <a:ext cx="309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/>
              <a:t>x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667000" y="3717032"/>
            <a:ext cx="3289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/>
              <a:t>q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2536726" y="2515207"/>
            <a:ext cx="338554" cy="144355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2195736" y="2339588"/>
            <a:ext cx="369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w</a:t>
            </a:r>
            <a:endParaRPr lang="en-US" dirty="0"/>
          </a:p>
        </p:txBody>
      </p:sp>
      <p:sp>
        <p:nvSpPr>
          <p:cNvPr id="140" name="Rectangle 139"/>
          <p:cNvSpPr/>
          <p:nvPr/>
        </p:nvSpPr>
        <p:spPr>
          <a:xfrm>
            <a:off x="6113461" y="3791792"/>
            <a:ext cx="309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/>
              <a:t>x</a:t>
            </a:r>
            <a:endParaRPr lang="en-US" dirty="0"/>
          </a:p>
        </p:txBody>
      </p:sp>
      <p:sp>
        <p:nvSpPr>
          <p:cNvPr id="155" name="Rectangle 154"/>
          <p:cNvSpPr/>
          <p:nvPr/>
        </p:nvSpPr>
        <p:spPr>
          <a:xfrm>
            <a:off x="7650590" y="3765890"/>
            <a:ext cx="3289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/>
              <a:t>q</a:t>
            </a:r>
            <a:endParaRPr lang="en-US" dirty="0"/>
          </a:p>
        </p:txBody>
      </p:sp>
      <p:sp>
        <p:nvSpPr>
          <p:cNvPr id="164" name="Rectangle 163"/>
          <p:cNvSpPr/>
          <p:nvPr/>
        </p:nvSpPr>
        <p:spPr>
          <a:xfrm>
            <a:off x="6732240" y="2276872"/>
            <a:ext cx="417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424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Time </a:t>
            </a:r>
            <a:r>
              <a:rPr lang="en-US" altLang="ko-KR" sz="2000" dirty="0"/>
              <a:t>adaptability of </a:t>
            </a:r>
            <a:r>
              <a:rPr lang="en-US" altLang="ko-KR" sz="2000" dirty="0" smtClean="0"/>
              <a:t>TXRU virtualization weights</a:t>
            </a:r>
            <a:endParaRPr lang="en-US" altLang="ko-KR" sz="2000" strike="sngStrike" dirty="0" smtClean="0"/>
          </a:p>
          <a:p>
            <a:pPr lvl="1"/>
            <a:r>
              <a:rPr lang="en-US" altLang="ko-KR" sz="1800" dirty="0"/>
              <a:t>Option 1: </a:t>
            </a:r>
            <a:r>
              <a:rPr lang="en-US" altLang="ko-KR" sz="1800" dirty="0" smtClean="0"/>
              <a:t>static within the simulation duration</a:t>
            </a:r>
            <a:endParaRPr lang="en-US" altLang="ko-KR" sz="1800" dirty="0"/>
          </a:p>
          <a:p>
            <a:pPr lvl="1"/>
            <a:r>
              <a:rPr lang="en-US" sz="1800" dirty="0"/>
              <a:t>FFS the non-static TXRU to antenna element mapping </a:t>
            </a:r>
            <a:endParaRPr lang="en-US" sz="1800" dirty="0" smtClean="0"/>
          </a:p>
          <a:p>
            <a:pPr lvl="2"/>
            <a:r>
              <a:rPr lang="en-US" altLang="ko-KR" sz="1400" dirty="0" smtClean="0"/>
              <a:t>In </a:t>
            </a:r>
            <a:r>
              <a:rPr lang="en-US" altLang="ko-KR" sz="1400" dirty="0"/>
              <a:t>case a non-static TXRU to antenna element mapping is used in evaluations, the time scale and method has to be described by the proponent</a:t>
            </a:r>
          </a:p>
          <a:p>
            <a:endParaRPr lang="en-US" sz="2000" dirty="0" smtClean="0"/>
          </a:p>
          <a:p>
            <a:pPr lvl="1"/>
            <a:endParaRPr lang="en-US" altLang="ko-KR" sz="1800" dirty="0"/>
          </a:p>
          <a:p>
            <a:pPr lvl="1"/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723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ko-KR" sz="3600" dirty="0" smtClean="0"/>
              <a:t>Proposal</a:t>
            </a:r>
            <a:endParaRPr lang="ko-KR" altLang="en-US" sz="36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A port virtualization model defines the relation between the signals at the antenna ports and the signals at the TXRUs.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49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2331</TotalTime>
  <Words>577</Words>
  <Application>Microsoft Office PowerPoint</Application>
  <PresentationFormat>On-screen Show (4:3)</PresentationFormat>
  <Paragraphs>111</Paragraphs>
  <Slides>9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Office 테마</vt:lpstr>
      <vt:lpstr>Visio</vt:lpstr>
      <vt:lpstr>Document</vt:lpstr>
      <vt:lpstr>Equation</vt:lpstr>
      <vt:lpstr>WF on Antenna modeling</vt:lpstr>
      <vt:lpstr>Purpose</vt:lpstr>
      <vt:lpstr>Proposal for Antenna Array Model</vt:lpstr>
      <vt:lpstr>Proposal</vt:lpstr>
      <vt:lpstr>Proposal for TXRU model</vt:lpstr>
      <vt:lpstr>Proposal: TXRU virtualization for TXRU model 1</vt:lpstr>
      <vt:lpstr>Proposal: Illustration of TXRU model 1</vt:lpstr>
      <vt:lpstr>Proposal</vt:lpstr>
      <vt:lpstr>Proposal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Evaluation Scenarios for EL-BF and FD-MIMO</dc:title>
  <dc:creator>HJ</dc:creator>
  <cp:lastModifiedBy>Young Han Nam</cp:lastModifiedBy>
  <cp:revision>71</cp:revision>
  <dcterms:created xsi:type="dcterms:W3CDTF">2014-09-29T07:37:00Z</dcterms:created>
  <dcterms:modified xsi:type="dcterms:W3CDTF">2014-10-08T09:25:08Z</dcterms:modified>
</cp:coreProperties>
</file>