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5"/>
  </p:handoutMasterIdLst>
  <p:sldIdLst>
    <p:sldId id="256" r:id="rId2"/>
    <p:sldId id="257" r:id="rId3"/>
    <p:sldId id="258"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75" d="100"/>
          <a:sy n="75" d="100"/>
        </p:scale>
        <p:origin x="-1152" y="-282"/>
      </p:cViewPr>
      <p:guideLst>
        <p:guide orient="horz" pos="2160"/>
        <p:guide pos="2880"/>
      </p:guideLst>
    </p:cSldViewPr>
  </p:slideViewPr>
  <p:notesTextViewPr>
    <p:cViewPr>
      <p:scale>
        <a:sx n="1" d="1"/>
        <a:sy n="1" d="1"/>
      </p:scale>
      <p:origin x="0" y="0"/>
    </p:cViewPr>
  </p:notesTextViewPr>
  <p:notesViewPr>
    <p:cSldViewPr>
      <p:cViewPr varScale="1">
        <p:scale>
          <a:sx n="66" d="100"/>
          <a:sy n="66" d="100"/>
        </p:scale>
        <p:origin x="-3300"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7529D84-B3DE-46D9-8471-4D7442AA5596}" type="datetimeFigureOut">
              <a:rPr kumimoji="1" lang="ja-JP" altLang="en-US" smtClean="0"/>
              <a:t>2014/10/9</a:t>
            </a:fld>
            <a:endParaRPr kumimoji="1" lang="ja-JP" altLang="en-US"/>
          </a:p>
        </p:txBody>
      </p:sp>
      <p:sp>
        <p:nvSpPr>
          <p:cNvPr id="4" name="フッター プレースホルダー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222538A-8C3C-4302-B2A3-CB23C2F4564B}" type="slidenum">
              <a:rPr kumimoji="1" lang="ja-JP" altLang="en-US" smtClean="0"/>
              <a:t>‹#›</a:t>
            </a:fld>
            <a:endParaRPr kumimoji="1" lang="ja-JP" altLang="en-US"/>
          </a:p>
        </p:txBody>
      </p:sp>
    </p:spTree>
    <p:extLst>
      <p:ext uri="{BB962C8B-B14F-4D97-AF65-F5344CB8AC3E}">
        <p14:creationId xmlns:p14="http://schemas.microsoft.com/office/powerpoint/2010/main" val="411026646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34978243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2677140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841310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632518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4254867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3986990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2882683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20954870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427695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7580672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CE282AC8-2D49-40F3-8EA7-76331B4B37BC}" type="datetimeFigureOut">
              <a:rPr kumimoji="1" lang="ja-JP" altLang="en-US" smtClean="0"/>
              <a:t>2014/10/9</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1801059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282AC8-2D49-40F3-8EA7-76331B4B37BC}" type="datetimeFigureOut">
              <a:rPr kumimoji="1" lang="ja-JP" altLang="en-US" smtClean="0"/>
              <a:t>2014/10/9</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98520A-5514-4D12-8EEA-CDF5AFC74305}" type="slidenum">
              <a:rPr kumimoji="1" lang="ja-JP" altLang="en-US" smtClean="0"/>
              <a:t>‹#›</a:t>
            </a:fld>
            <a:endParaRPr kumimoji="1" lang="ja-JP" altLang="en-US"/>
          </a:p>
        </p:txBody>
      </p:sp>
    </p:spTree>
    <p:extLst>
      <p:ext uri="{BB962C8B-B14F-4D97-AF65-F5344CB8AC3E}">
        <p14:creationId xmlns:p14="http://schemas.microsoft.com/office/powerpoint/2010/main" val="2846201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539552" y="2130425"/>
            <a:ext cx="8136904" cy="1470025"/>
          </a:xfrm>
        </p:spPr>
        <p:txBody>
          <a:bodyPr>
            <a:normAutofit fontScale="90000"/>
          </a:bodyPr>
          <a:lstStyle/>
          <a:p>
            <a:r>
              <a:rPr lang="en-AU" altLang="ja-JP" dirty="0" smtClean="0"/>
              <a:t>WF on minimising resource repetition collision in Type 1 discovery</a:t>
            </a:r>
            <a:endParaRPr kumimoji="1" lang="en-AU" altLang="ja-JP" dirty="0"/>
          </a:p>
        </p:txBody>
      </p:sp>
      <p:sp>
        <p:nvSpPr>
          <p:cNvPr id="3" name="サブタイトル 2"/>
          <p:cNvSpPr>
            <a:spLocks noGrp="1"/>
          </p:cNvSpPr>
          <p:nvPr>
            <p:ph type="subTitle" idx="1"/>
          </p:nvPr>
        </p:nvSpPr>
        <p:spPr/>
        <p:txBody>
          <a:bodyPr/>
          <a:lstStyle/>
          <a:p>
            <a:r>
              <a:rPr lang="en-US" altLang="ja-JP" dirty="0" smtClean="0"/>
              <a:t>NEC, [Nokia Corporation, Nokia Networks], [Ericsson]</a:t>
            </a:r>
            <a:endParaRPr kumimoji="1" lang="ja-JP" altLang="en-US" dirty="0"/>
          </a:p>
        </p:txBody>
      </p:sp>
      <p:sp>
        <p:nvSpPr>
          <p:cNvPr id="4" name="テキスト ボックス 3"/>
          <p:cNvSpPr txBox="1">
            <a:spLocks noChangeArrowheads="1"/>
          </p:cNvSpPr>
          <p:nvPr/>
        </p:nvSpPr>
        <p:spPr bwMode="auto">
          <a:xfrm>
            <a:off x="7524750" y="188913"/>
            <a:ext cx="15343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charset="0"/>
                <a:ea typeface="ＭＳ Ｐゴシック" charset="-128"/>
              </a:defRPr>
            </a:lvl1pPr>
            <a:lvl2pPr marL="742950" indent="-285750">
              <a:defRPr kumimoji="1">
                <a:solidFill>
                  <a:schemeClr val="tx1"/>
                </a:solidFill>
                <a:latin typeface="Arial" charset="0"/>
                <a:ea typeface="ＭＳ Ｐゴシック" charset="-128"/>
              </a:defRPr>
            </a:lvl2pPr>
            <a:lvl3pPr marL="1143000" indent="-228600">
              <a:defRPr kumimoji="1">
                <a:solidFill>
                  <a:schemeClr val="tx1"/>
                </a:solidFill>
                <a:latin typeface="Arial" charset="0"/>
                <a:ea typeface="ＭＳ Ｐゴシック" charset="-128"/>
              </a:defRPr>
            </a:lvl3pPr>
            <a:lvl4pPr marL="1600200" indent="-228600">
              <a:defRPr kumimoji="1">
                <a:solidFill>
                  <a:schemeClr val="tx1"/>
                </a:solidFill>
                <a:latin typeface="Arial" charset="0"/>
                <a:ea typeface="ＭＳ Ｐゴシック" charset="-128"/>
              </a:defRPr>
            </a:lvl4pPr>
            <a:lvl5pPr marL="2057400" indent="-22860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2400" dirty="0" smtClean="0">
                <a:latin typeface="Calibri" pitchFamily="34" charset="0"/>
              </a:rPr>
              <a:t>R1-144410</a:t>
            </a:r>
            <a:endParaRPr lang="ja-JP" altLang="en-US" sz="2400" dirty="0">
              <a:latin typeface="Calibri" pitchFamily="34" charset="0"/>
            </a:endParaRPr>
          </a:p>
        </p:txBody>
      </p:sp>
      <p:sp>
        <p:nvSpPr>
          <p:cNvPr id="5" name="テキスト ボックス 4"/>
          <p:cNvSpPr txBox="1">
            <a:spLocks noChangeArrowheads="1"/>
          </p:cNvSpPr>
          <p:nvPr/>
        </p:nvSpPr>
        <p:spPr bwMode="auto">
          <a:xfrm>
            <a:off x="179388" y="188913"/>
            <a:ext cx="565629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Arial" charset="0"/>
                <a:ea typeface="ＭＳ Ｐゴシック" charset="-128"/>
              </a:defRPr>
            </a:lvl1pPr>
            <a:lvl2pPr marL="742950" indent="-285750">
              <a:defRPr kumimoji="1">
                <a:solidFill>
                  <a:schemeClr val="tx1"/>
                </a:solidFill>
                <a:latin typeface="Arial" charset="0"/>
                <a:ea typeface="ＭＳ Ｐゴシック" charset="-128"/>
              </a:defRPr>
            </a:lvl2pPr>
            <a:lvl3pPr marL="1143000" indent="-228600">
              <a:defRPr kumimoji="1">
                <a:solidFill>
                  <a:schemeClr val="tx1"/>
                </a:solidFill>
                <a:latin typeface="Arial" charset="0"/>
                <a:ea typeface="ＭＳ Ｐゴシック" charset="-128"/>
              </a:defRPr>
            </a:lvl3pPr>
            <a:lvl4pPr marL="1600200" indent="-228600">
              <a:defRPr kumimoji="1">
                <a:solidFill>
                  <a:schemeClr val="tx1"/>
                </a:solidFill>
                <a:latin typeface="Arial" charset="0"/>
                <a:ea typeface="ＭＳ Ｐゴシック" charset="-128"/>
              </a:defRPr>
            </a:lvl4pPr>
            <a:lvl5pPr marL="2057400" indent="-228600">
              <a:defRPr kumimoji="1">
                <a:solidFill>
                  <a:schemeClr val="tx1"/>
                </a:solidFill>
                <a:latin typeface="Arial" charset="0"/>
                <a:ea typeface="ＭＳ Ｐゴシック" charset="-128"/>
              </a:defRPr>
            </a:lvl5pPr>
            <a:lvl6pPr marL="2514600" indent="-228600" eaLnBrk="0" fontAlgn="base" hangingPunct="0">
              <a:spcBef>
                <a:spcPct val="0"/>
              </a:spcBef>
              <a:spcAft>
                <a:spcPct val="0"/>
              </a:spcAft>
              <a:defRPr kumimoji="1">
                <a:solidFill>
                  <a:schemeClr val="tx1"/>
                </a:solidFill>
                <a:latin typeface="Arial" charset="0"/>
                <a:ea typeface="ＭＳ Ｐゴシック" charset="-128"/>
              </a:defRPr>
            </a:lvl6pPr>
            <a:lvl7pPr marL="2971800" indent="-228600" eaLnBrk="0" fontAlgn="base" hangingPunct="0">
              <a:spcBef>
                <a:spcPct val="0"/>
              </a:spcBef>
              <a:spcAft>
                <a:spcPct val="0"/>
              </a:spcAft>
              <a:defRPr kumimoji="1">
                <a:solidFill>
                  <a:schemeClr val="tx1"/>
                </a:solidFill>
                <a:latin typeface="Arial" charset="0"/>
                <a:ea typeface="ＭＳ Ｐゴシック" charset="-128"/>
              </a:defRPr>
            </a:lvl7pPr>
            <a:lvl8pPr marL="3429000" indent="-228600" eaLnBrk="0" fontAlgn="base" hangingPunct="0">
              <a:spcBef>
                <a:spcPct val="0"/>
              </a:spcBef>
              <a:spcAft>
                <a:spcPct val="0"/>
              </a:spcAft>
              <a:defRPr kumimoji="1">
                <a:solidFill>
                  <a:schemeClr val="tx1"/>
                </a:solidFill>
                <a:latin typeface="Arial" charset="0"/>
                <a:ea typeface="ＭＳ Ｐゴシック" charset="-128"/>
              </a:defRPr>
            </a:lvl8pPr>
            <a:lvl9pPr marL="3886200" indent="-228600" eaLnBrk="0" fontAlgn="base" hangingPunct="0">
              <a:spcBef>
                <a:spcPct val="0"/>
              </a:spcBef>
              <a:spcAft>
                <a:spcPct val="0"/>
              </a:spcAft>
              <a:defRPr kumimoji="1">
                <a:solidFill>
                  <a:schemeClr val="tx1"/>
                </a:solidFill>
                <a:latin typeface="Arial" charset="0"/>
                <a:ea typeface="ＭＳ Ｐゴシック" charset="-128"/>
              </a:defRPr>
            </a:lvl9pPr>
          </a:lstStyle>
          <a:p>
            <a:pPr eaLnBrk="1" hangingPunct="1"/>
            <a:r>
              <a:rPr lang="en-US" altLang="ja-JP" sz="2400" dirty="0">
                <a:latin typeface="Calibri" pitchFamily="34" charset="0"/>
              </a:rPr>
              <a:t>3GPP TSG RAN WG1 #</a:t>
            </a:r>
            <a:r>
              <a:rPr lang="en-US" altLang="ja-JP" sz="2400" dirty="0" smtClean="0">
                <a:latin typeface="Calibri" pitchFamily="34" charset="0"/>
              </a:rPr>
              <a:t>78bis</a:t>
            </a:r>
            <a:endParaRPr lang="en-US" altLang="ja-JP" sz="2400" dirty="0">
              <a:latin typeface="Calibri" pitchFamily="34" charset="0"/>
            </a:endParaRPr>
          </a:p>
          <a:p>
            <a:pPr eaLnBrk="1" hangingPunct="1"/>
            <a:r>
              <a:rPr lang="en-US" altLang="ja-JP" sz="2400" dirty="0" smtClean="0">
                <a:latin typeface="Calibri" pitchFamily="34" charset="0"/>
              </a:rPr>
              <a:t>Dresden, Germany, 06</a:t>
            </a:r>
            <a:r>
              <a:rPr lang="en-US" altLang="ja-JP" sz="2400" baseline="30000" dirty="0" smtClean="0">
                <a:latin typeface="Calibri" pitchFamily="34" charset="0"/>
              </a:rPr>
              <a:t>th</a:t>
            </a:r>
            <a:r>
              <a:rPr lang="en-US" altLang="ja-JP" sz="2400" dirty="0" smtClean="0">
                <a:latin typeface="Calibri" pitchFamily="34" charset="0"/>
              </a:rPr>
              <a:t> </a:t>
            </a:r>
            <a:r>
              <a:rPr lang="en-US" altLang="ja-JP" sz="2400" dirty="0">
                <a:latin typeface="Calibri" pitchFamily="34" charset="0"/>
              </a:rPr>
              <a:t>– </a:t>
            </a:r>
            <a:r>
              <a:rPr lang="en-US" altLang="ja-JP" sz="2400" dirty="0" smtClean="0">
                <a:latin typeface="Calibri" pitchFamily="34" charset="0"/>
              </a:rPr>
              <a:t>10</a:t>
            </a:r>
            <a:r>
              <a:rPr lang="en-US" altLang="ja-JP" sz="2400" baseline="30000" dirty="0" smtClean="0">
                <a:latin typeface="Calibri" pitchFamily="34" charset="0"/>
              </a:rPr>
              <a:t>nd</a:t>
            </a:r>
            <a:r>
              <a:rPr lang="en-US" altLang="ja-JP" sz="2400" dirty="0" smtClean="0">
                <a:latin typeface="Calibri" pitchFamily="34" charset="0"/>
              </a:rPr>
              <a:t> October2014</a:t>
            </a:r>
            <a:endParaRPr lang="en-US" altLang="ja-JP" sz="2400" dirty="0">
              <a:latin typeface="Calibri" pitchFamily="34" charset="0"/>
            </a:endParaRPr>
          </a:p>
          <a:p>
            <a:pPr eaLnBrk="1" hangingPunct="1"/>
            <a:r>
              <a:rPr lang="en-US" altLang="ja-JP" sz="2400" dirty="0">
                <a:latin typeface="Calibri" pitchFamily="34" charset="0"/>
              </a:rPr>
              <a:t>Agenda </a:t>
            </a:r>
            <a:r>
              <a:rPr lang="en-US" altLang="ja-JP" sz="2400" dirty="0" smtClean="0">
                <a:latin typeface="Calibri" pitchFamily="34" charset="0"/>
              </a:rPr>
              <a:t>item 7.2.2.1</a:t>
            </a:r>
            <a:endParaRPr lang="ja-JP" altLang="en-US" sz="2400" dirty="0">
              <a:latin typeface="Calibri" pitchFamily="34" charset="0"/>
            </a:endParaRPr>
          </a:p>
        </p:txBody>
      </p:sp>
    </p:spTree>
    <p:extLst>
      <p:ext uri="{BB962C8B-B14F-4D97-AF65-F5344CB8AC3E}">
        <p14:creationId xmlns:p14="http://schemas.microsoft.com/office/powerpoint/2010/main" val="30739136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620688"/>
          </a:xfrm>
        </p:spPr>
        <p:txBody>
          <a:bodyPr>
            <a:normAutofit fontScale="90000"/>
          </a:bodyPr>
          <a:lstStyle/>
          <a:p>
            <a:r>
              <a:rPr kumimoji="1" lang="en-US" altLang="ja-JP" dirty="0" smtClean="0"/>
              <a:t>Proposal</a:t>
            </a:r>
            <a:endParaRPr kumimoji="1" lang="ja-JP" altLang="en-US" dirty="0"/>
          </a:p>
        </p:txBody>
      </p:sp>
      <p:sp>
        <p:nvSpPr>
          <p:cNvPr id="3" name="コンテンツ プレースホルダー 2"/>
          <p:cNvSpPr>
            <a:spLocks noGrp="1"/>
          </p:cNvSpPr>
          <p:nvPr>
            <p:ph idx="1"/>
          </p:nvPr>
        </p:nvSpPr>
        <p:spPr>
          <a:xfrm>
            <a:off x="467544" y="836712"/>
            <a:ext cx="8507288" cy="5544616"/>
          </a:xfrm>
        </p:spPr>
        <p:txBody>
          <a:bodyPr>
            <a:noAutofit/>
          </a:bodyPr>
          <a:lstStyle/>
          <a:p>
            <a:pPr>
              <a:spcAft>
                <a:spcPts val="600"/>
              </a:spcAft>
            </a:pPr>
            <a:r>
              <a:rPr lang="en-US" altLang="ja-JP" sz="2800" dirty="0" smtClean="0"/>
              <a:t>Network configure or transmitting UE selects </a:t>
            </a:r>
            <a:r>
              <a:rPr lang="en-US" altLang="ja-JP" sz="2800" dirty="0" smtClean="0"/>
              <a:t>total number </a:t>
            </a:r>
            <a:r>
              <a:rPr lang="en-US" altLang="ja-JP" sz="2800" dirty="0" smtClean="0"/>
              <a:t>of transmissions (including repetitions) </a:t>
            </a:r>
            <a:r>
              <a:rPr lang="en-GB" sz="2800" dirty="0"/>
              <a:t>for one discovery MAC PDU within a discovery pool</a:t>
            </a:r>
            <a:r>
              <a:rPr lang="en-GB" sz="2800" dirty="0" smtClean="0"/>
              <a:t>. E.g. {2,3,4}</a:t>
            </a:r>
          </a:p>
          <a:p>
            <a:pPr>
              <a:spcAft>
                <a:spcPts val="600"/>
              </a:spcAft>
            </a:pPr>
            <a:r>
              <a:rPr lang="en-US" sz="2800" dirty="0"/>
              <a:t>The transmitting UE selects the discovery resource with equal probability out of the discovery resources that are allowed for first transmission of the discovery MAC PDU within the discovery period without considering resources which cannot be used.</a:t>
            </a:r>
            <a:endParaRPr lang="en-US" altLang="ja-JP" sz="2800" dirty="0"/>
          </a:p>
          <a:p>
            <a:pPr>
              <a:spcAft>
                <a:spcPts val="600"/>
              </a:spcAft>
            </a:pPr>
            <a:r>
              <a:rPr lang="en-GB" sz="2800" dirty="0" smtClean="0"/>
              <a:t>The transmitting UE </a:t>
            </a:r>
            <a:r>
              <a:rPr lang="en-GB" sz="2800" dirty="0"/>
              <a:t>randomly </a:t>
            </a:r>
            <a:r>
              <a:rPr lang="en-GB" sz="2800" dirty="0" smtClean="0"/>
              <a:t>selects number of  discovery resource in time domain for contiguous repetition/gap (e.g. 1,2,3,4).</a:t>
            </a:r>
          </a:p>
        </p:txBody>
      </p:sp>
    </p:spTree>
    <p:extLst>
      <p:ext uri="{BB962C8B-B14F-4D97-AF65-F5344CB8AC3E}">
        <p14:creationId xmlns:p14="http://schemas.microsoft.com/office/powerpoint/2010/main" val="960858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648072"/>
            <a:ext cx="8229600" cy="620688"/>
          </a:xfrm>
        </p:spPr>
        <p:txBody>
          <a:bodyPr>
            <a:normAutofit fontScale="90000"/>
          </a:bodyPr>
          <a:lstStyle/>
          <a:p>
            <a:r>
              <a:rPr kumimoji="1" lang="en-US" altLang="ja-JP" dirty="0" smtClean="0"/>
              <a:t>Example</a:t>
            </a:r>
            <a:endParaRPr kumimoji="1" lang="ja-JP" altLang="en-US"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092" y="1700808"/>
            <a:ext cx="8641328" cy="3659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5694122"/>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1014</TotalTime>
  <Words>129</Words>
  <Application>Microsoft Office PowerPoint</Application>
  <PresentationFormat>On-screen Show (4:3)</PresentationFormat>
  <Paragraphs>11</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​​テーマ</vt:lpstr>
      <vt:lpstr>WF on minimising resource repetition collision in Type 1 discovery</vt:lpstr>
      <vt:lpstr>Proposal</vt:lpstr>
      <vt:lpstr>Example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handling PRACH in dual connectivity</dc:title>
  <dc:creator>Kevin.Lin@nec.com.au</dc:creator>
  <cp:lastModifiedBy>NEC3</cp:lastModifiedBy>
  <cp:revision>84</cp:revision>
  <dcterms:created xsi:type="dcterms:W3CDTF">2013-10-07T09:46:35Z</dcterms:created>
  <dcterms:modified xsi:type="dcterms:W3CDTF">2014-10-09T10:39:40Z</dcterms:modified>
</cp:coreProperties>
</file>