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7" d="100"/>
          <a:sy n="97" d="100"/>
        </p:scale>
        <p:origin x="-13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LAA deployment scenarios for evaluation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NTT DOCOMO, SoftBank Mobile, Deutsche Telekom, KDDI, Vodafone, Telecom </a:t>
            </a:r>
            <a:r>
              <a:rPr kumimoji="1" lang="en-US" altLang="ja-JP" dirty="0" smtClean="0"/>
              <a:t>Italia, </a:t>
            </a:r>
            <a:r>
              <a:rPr lang="en-US" altLang="ja-JP" dirty="0"/>
              <a:t>T-Mobile USA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R1-144375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78bis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Ljubljana, Slovenia, 6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10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 </a:t>
            </a:r>
            <a:r>
              <a:rPr lang="en-US" altLang="ja-JP" sz="2400" dirty="0"/>
              <a:t>2014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7.3.2.4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74" name="角丸四角形 73"/>
          <p:cNvSpPr/>
          <p:nvPr/>
        </p:nvSpPr>
        <p:spPr>
          <a:xfrm>
            <a:off x="395536" y="1988840"/>
            <a:ext cx="8424936" cy="439911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TextBox 59"/>
          <p:cNvSpPr txBox="1">
            <a:spLocks noChangeArrowheads="1"/>
          </p:cNvSpPr>
          <p:nvPr/>
        </p:nvSpPr>
        <p:spPr bwMode="auto">
          <a:xfrm>
            <a:off x="601553" y="2217509"/>
            <a:ext cx="12816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u="sng" dirty="0" smtClean="0">
                <a:cs typeface="Times New Roman" pitchFamily="18" charset="0"/>
              </a:rPr>
              <a:t>F1: Licensed carrier</a:t>
            </a:r>
            <a:endParaRPr lang="en-US" altLang="ja-JP" sz="1200" u="sng" dirty="0">
              <a:cs typeface="Times New Roman" pitchFamily="18" charset="0"/>
            </a:endParaRPr>
          </a:p>
        </p:txBody>
      </p:sp>
      <p:grpSp>
        <p:nvGrpSpPr>
          <p:cNvPr id="5" name="Group 340"/>
          <p:cNvGrpSpPr>
            <a:grpSpLocks/>
          </p:cNvGrpSpPr>
          <p:nvPr/>
        </p:nvGrpSpPr>
        <p:grpSpPr bwMode="auto">
          <a:xfrm>
            <a:off x="1764147" y="2153612"/>
            <a:ext cx="2268117" cy="627316"/>
            <a:chOff x="3207077" y="3433469"/>
            <a:chExt cx="3191615" cy="923029"/>
          </a:xfrm>
        </p:grpSpPr>
        <p:grpSp>
          <p:nvGrpSpPr>
            <p:cNvPr id="6" name="Group 56"/>
            <p:cNvGrpSpPr>
              <a:grpSpLocks/>
            </p:cNvGrpSpPr>
            <p:nvPr/>
          </p:nvGrpSpPr>
          <p:grpSpPr bwMode="auto">
            <a:xfrm>
              <a:off x="3207077" y="3472431"/>
              <a:ext cx="3151321" cy="884067"/>
              <a:chOff x="822434" y="2154626"/>
              <a:chExt cx="6863255" cy="1292768"/>
            </a:xfrm>
          </p:grpSpPr>
          <p:sp>
            <p:nvSpPr>
              <p:cNvPr id="22" name="Oval 89"/>
              <p:cNvSpPr/>
              <p:nvPr/>
            </p:nvSpPr>
            <p:spPr>
              <a:xfrm>
                <a:off x="829349" y="2229844"/>
                <a:ext cx="6856340" cy="1217550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Oval 90"/>
              <p:cNvSpPr/>
              <p:nvPr/>
            </p:nvSpPr>
            <p:spPr>
              <a:xfrm>
                <a:off x="822434" y="2155631"/>
                <a:ext cx="6856340" cy="121755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" name="Group 57"/>
            <p:cNvGrpSpPr>
              <a:grpSpLocks/>
            </p:cNvGrpSpPr>
            <p:nvPr/>
          </p:nvGrpSpPr>
          <p:grpSpPr bwMode="auto">
            <a:xfrm>
              <a:off x="4582906" y="3433469"/>
              <a:ext cx="397247" cy="583101"/>
              <a:chOff x="3565634" y="4270375"/>
              <a:chExt cx="457200" cy="658019"/>
            </a:xfrm>
          </p:grpSpPr>
          <p:sp>
            <p:nvSpPr>
              <p:cNvPr id="9" name="Cube 76"/>
              <p:cNvSpPr/>
              <p:nvPr/>
            </p:nvSpPr>
            <p:spPr>
              <a:xfrm>
                <a:off x="3566315" y="4470825"/>
                <a:ext cx="456791" cy="458170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0" name="Group 77"/>
              <p:cNvGrpSpPr>
                <a:grpSpLocks/>
              </p:cNvGrpSpPr>
              <p:nvPr/>
            </p:nvGrpSpPr>
            <p:grpSpPr bwMode="auto">
              <a:xfrm>
                <a:off x="3883025" y="42703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9" name="Straight Connector 86"/>
                <p:cNvCxnSpPr/>
                <p:nvPr/>
              </p:nvCxnSpPr>
              <p:spPr>
                <a:xfrm flipH="1" flipV="1">
                  <a:off x="3881727" y="4267200"/>
                  <a:ext cx="0" cy="23803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87"/>
                <p:cNvCxnSpPr/>
                <p:nvPr/>
              </p:nvCxnSpPr>
              <p:spPr>
                <a:xfrm flipV="1">
                  <a:off x="3856147" y="4267200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88"/>
                <p:cNvCxnSpPr/>
                <p:nvPr/>
              </p:nvCxnSpPr>
              <p:spPr>
                <a:xfrm flipV="1">
                  <a:off x="3914616" y="4267200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Group 78"/>
              <p:cNvGrpSpPr>
                <a:grpSpLocks/>
              </p:cNvGrpSpPr>
              <p:nvPr/>
            </p:nvGrpSpPr>
            <p:grpSpPr bwMode="auto">
              <a:xfrm>
                <a:off x="3657600" y="430212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6" name="Straight Connector 83"/>
                <p:cNvCxnSpPr/>
                <p:nvPr/>
              </p:nvCxnSpPr>
              <p:spPr>
                <a:xfrm flipH="1" flipV="1">
                  <a:off x="3882410" y="4267666"/>
                  <a:ext cx="0" cy="23803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84"/>
                <p:cNvCxnSpPr/>
                <p:nvPr/>
              </p:nvCxnSpPr>
              <p:spPr>
                <a:xfrm flipV="1">
                  <a:off x="3851349" y="4267666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85"/>
                <p:cNvCxnSpPr/>
                <p:nvPr/>
              </p:nvCxnSpPr>
              <p:spPr>
                <a:xfrm flipV="1">
                  <a:off x="3915299" y="4267666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Group 79"/>
              <p:cNvGrpSpPr>
                <a:grpSpLocks/>
              </p:cNvGrpSpPr>
              <p:nvPr/>
            </p:nvGrpSpPr>
            <p:grpSpPr bwMode="auto">
              <a:xfrm>
                <a:off x="3794125" y="432752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3" name="Straight Connector 80"/>
                <p:cNvCxnSpPr/>
                <p:nvPr/>
              </p:nvCxnSpPr>
              <p:spPr>
                <a:xfrm flipH="1" flipV="1">
                  <a:off x="3882923" y="4267322"/>
                  <a:ext cx="0" cy="23803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81"/>
                <p:cNvCxnSpPr/>
                <p:nvPr/>
              </p:nvCxnSpPr>
              <p:spPr>
                <a:xfrm flipV="1">
                  <a:off x="3851861" y="4267322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82"/>
                <p:cNvCxnSpPr/>
                <p:nvPr/>
              </p:nvCxnSpPr>
              <p:spPr>
                <a:xfrm flipV="1">
                  <a:off x="3919466" y="4267322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" name="TextBox 66"/>
            <p:cNvSpPr txBox="1">
              <a:spLocks noChangeArrowheads="1"/>
            </p:cNvSpPr>
            <p:nvPr/>
          </p:nvSpPr>
          <p:spPr bwMode="auto">
            <a:xfrm>
              <a:off x="5020447" y="3630186"/>
              <a:ext cx="1378245" cy="407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ja-JP" sz="1200" dirty="0">
                  <a:cs typeface="Times New Roman" pitchFamily="18" charset="0"/>
                </a:rPr>
                <a:t>Macro </a:t>
              </a:r>
              <a:r>
                <a:rPr lang="en-US" altLang="ja-JP" sz="1200" dirty="0" smtClean="0">
                  <a:cs typeface="Times New Roman" pitchFamily="18" charset="0"/>
                </a:rPr>
                <a:t>cell</a:t>
              </a:r>
              <a:endParaRPr lang="en-US" altLang="ja-JP" sz="1200" dirty="0">
                <a:cs typeface="Times New Roman" pitchFamily="18" charset="0"/>
              </a:endParaRPr>
            </a:p>
          </p:txBody>
        </p:sp>
      </p:grpSp>
      <p:sp>
        <p:nvSpPr>
          <p:cNvPr id="42" name="フリーフォーム 41"/>
          <p:cNvSpPr/>
          <p:nvPr/>
        </p:nvSpPr>
        <p:spPr>
          <a:xfrm>
            <a:off x="2434538" y="2568497"/>
            <a:ext cx="364171" cy="670899"/>
          </a:xfrm>
          <a:custGeom>
            <a:avLst/>
            <a:gdLst>
              <a:gd name="connsiteX0" fmla="*/ 611030 w 611030"/>
              <a:gd name="connsiteY0" fmla="*/ 0 h 945931"/>
              <a:gd name="connsiteX1" fmla="*/ 484906 w 611030"/>
              <a:gd name="connsiteY1" fmla="*/ 336331 h 945931"/>
              <a:gd name="connsiteX2" fmla="*/ 75003 w 611030"/>
              <a:gd name="connsiteY2" fmla="*/ 420413 h 945931"/>
              <a:gd name="connsiteX3" fmla="*/ 1430 w 611030"/>
              <a:gd name="connsiteY3" fmla="*/ 945931 h 945931"/>
              <a:gd name="connsiteX0" fmla="*/ 591295 w 591295"/>
              <a:gd name="connsiteY0" fmla="*/ 0 h 1888656"/>
              <a:gd name="connsiteX1" fmla="*/ 465171 w 591295"/>
              <a:gd name="connsiteY1" fmla="*/ 336331 h 1888656"/>
              <a:gd name="connsiteX2" fmla="*/ 55268 w 591295"/>
              <a:gd name="connsiteY2" fmla="*/ 420413 h 1888656"/>
              <a:gd name="connsiteX3" fmla="*/ 8442 w 591295"/>
              <a:gd name="connsiteY3" fmla="*/ 1888656 h 1888656"/>
              <a:gd name="connsiteX0" fmla="*/ 622334 w 622334"/>
              <a:gd name="connsiteY0" fmla="*/ 0 h 1888656"/>
              <a:gd name="connsiteX1" fmla="*/ 496210 w 622334"/>
              <a:gd name="connsiteY1" fmla="*/ 336331 h 1888656"/>
              <a:gd name="connsiteX2" fmla="*/ 35582 w 622334"/>
              <a:gd name="connsiteY2" fmla="*/ 686702 h 1888656"/>
              <a:gd name="connsiteX3" fmla="*/ 39481 w 622334"/>
              <a:gd name="connsiteY3" fmla="*/ 1888656 h 1888656"/>
              <a:gd name="connsiteX0" fmla="*/ 585860 w 585860"/>
              <a:gd name="connsiteY0" fmla="*/ 0 h 1888656"/>
              <a:gd name="connsiteX1" fmla="*/ 459736 w 585860"/>
              <a:gd name="connsiteY1" fmla="*/ 336331 h 1888656"/>
              <a:gd name="connsiteX2" fmla="*/ 66742 w 585860"/>
              <a:gd name="connsiteY2" fmla="*/ 686702 h 1888656"/>
              <a:gd name="connsiteX3" fmla="*/ 3007 w 585860"/>
              <a:gd name="connsiteY3" fmla="*/ 1888656 h 1888656"/>
              <a:gd name="connsiteX0" fmla="*/ 585860 w 585860"/>
              <a:gd name="connsiteY0" fmla="*/ 0 h 1888656"/>
              <a:gd name="connsiteX1" fmla="*/ 476644 w 585860"/>
              <a:gd name="connsiteY1" fmla="*/ 632207 h 1888656"/>
              <a:gd name="connsiteX2" fmla="*/ 66742 w 585860"/>
              <a:gd name="connsiteY2" fmla="*/ 686702 h 1888656"/>
              <a:gd name="connsiteX3" fmla="*/ 3007 w 585860"/>
              <a:gd name="connsiteY3" fmla="*/ 1888656 h 188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5860" h="1888656">
                <a:moveTo>
                  <a:pt x="585860" y="0"/>
                </a:moveTo>
                <a:cubicBezTo>
                  <a:pt x="567467" y="133131"/>
                  <a:pt x="563164" y="517757"/>
                  <a:pt x="476644" y="632207"/>
                </a:cubicBezTo>
                <a:cubicBezTo>
                  <a:pt x="390124" y="746657"/>
                  <a:pt x="147321" y="585102"/>
                  <a:pt x="66742" y="686702"/>
                </a:cubicBezTo>
                <a:cubicBezTo>
                  <a:pt x="-13837" y="788302"/>
                  <a:pt x="-496" y="1676697"/>
                  <a:pt x="3007" y="1888656"/>
                </a:cubicBez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3" name="フリーフォーム 42"/>
          <p:cNvSpPr/>
          <p:nvPr/>
        </p:nvSpPr>
        <p:spPr>
          <a:xfrm flipH="1">
            <a:off x="2940297" y="2568497"/>
            <a:ext cx="381110" cy="645961"/>
          </a:xfrm>
          <a:custGeom>
            <a:avLst/>
            <a:gdLst>
              <a:gd name="connsiteX0" fmla="*/ 611030 w 611030"/>
              <a:gd name="connsiteY0" fmla="*/ 0 h 945931"/>
              <a:gd name="connsiteX1" fmla="*/ 484906 w 611030"/>
              <a:gd name="connsiteY1" fmla="*/ 336331 h 945931"/>
              <a:gd name="connsiteX2" fmla="*/ 75003 w 611030"/>
              <a:gd name="connsiteY2" fmla="*/ 420413 h 945931"/>
              <a:gd name="connsiteX3" fmla="*/ 1430 w 611030"/>
              <a:gd name="connsiteY3" fmla="*/ 945931 h 945931"/>
              <a:gd name="connsiteX0" fmla="*/ 611030 w 611030"/>
              <a:gd name="connsiteY0" fmla="*/ 0 h 945931"/>
              <a:gd name="connsiteX1" fmla="*/ 484906 w 611030"/>
              <a:gd name="connsiteY1" fmla="*/ 441434 h 945931"/>
              <a:gd name="connsiteX2" fmla="*/ 75003 w 611030"/>
              <a:gd name="connsiteY2" fmla="*/ 420413 h 945931"/>
              <a:gd name="connsiteX3" fmla="*/ 1430 w 611030"/>
              <a:gd name="connsiteY3" fmla="*/ 945931 h 945931"/>
              <a:gd name="connsiteX0" fmla="*/ 613112 w 613112"/>
              <a:gd name="connsiteY0" fmla="*/ 0 h 945931"/>
              <a:gd name="connsiteX1" fmla="*/ 486988 w 613112"/>
              <a:gd name="connsiteY1" fmla="*/ 441434 h 945931"/>
              <a:gd name="connsiteX2" fmla="*/ 65069 w 613112"/>
              <a:gd name="connsiteY2" fmla="*/ 515006 h 945931"/>
              <a:gd name="connsiteX3" fmla="*/ 3512 w 613112"/>
              <a:gd name="connsiteY3" fmla="*/ 945931 h 945931"/>
              <a:gd name="connsiteX0" fmla="*/ 613112 w 613112"/>
              <a:gd name="connsiteY0" fmla="*/ 0 h 1851926"/>
              <a:gd name="connsiteX1" fmla="*/ 486988 w 613112"/>
              <a:gd name="connsiteY1" fmla="*/ 441434 h 1851926"/>
              <a:gd name="connsiteX2" fmla="*/ 65069 w 613112"/>
              <a:gd name="connsiteY2" fmla="*/ 515006 h 1851926"/>
              <a:gd name="connsiteX3" fmla="*/ 3512 w 613112"/>
              <a:gd name="connsiteY3" fmla="*/ 1851926 h 1851926"/>
              <a:gd name="connsiteX0" fmla="*/ 613112 w 613112"/>
              <a:gd name="connsiteY0" fmla="*/ 0 h 1851926"/>
              <a:gd name="connsiteX1" fmla="*/ 503895 w 613112"/>
              <a:gd name="connsiteY1" fmla="*/ 833153 h 1851926"/>
              <a:gd name="connsiteX2" fmla="*/ 65069 w 613112"/>
              <a:gd name="connsiteY2" fmla="*/ 515006 h 1851926"/>
              <a:gd name="connsiteX3" fmla="*/ 3512 w 613112"/>
              <a:gd name="connsiteY3" fmla="*/ 1851926 h 1851926"/>
              <a:gd name="connsiteX0" fmla="*/ 613112 w 613112"/>
              <a:gd name="connsiteY0" fmla="*/ 0 h 1851926"/>
              <a:gd name="connsiteX1" fmla="*/ 503895 w 613112"/>
              <a:gd name="connsiteY1" fmla="*/ 833153 h 1851926"/>
              <a:gd name="connsiteX2" fmla="*/ 65069 w 613112"/>
              <a:gd name="connsiteY2" fmla="*/ 816333 h 1851926"/>
              <a:gd name="connsiteX3" fmla="*/ 3512 w 613112"/>
              <a:gd name="connsiteY3" fmla="*/ 1851926 h 1851926"/>
              <a:gd name="connsiteX0" fmla="*/ 613112 w 613112"/>
              <a:gd name="connsiteY0" fmla="*/ 0 h 1851926"/>
              <a:gd name="connsiteX1" fmla="*/ 503895 w 613112"/>
              <a:gd name="connsiteY1" fmla="*/ 833153 h 1851926"/>
              <a:gd name="connsiteX2" fmla="*/ 65069 w 613112"/>
              <a:gd name="connsiteY2" fmla="*/ 966996 h 1851926"/>
              <a:gd name="connsiteX3" fmla="*/ 3512 w 613112"/>
              <a:gd name="connsiteY3" fmla="*/ 1851926 h 1851926"/>
              <a:gd name="connsiteX0" fmla="*/ 613112 w 613112"/>
              <a:gd name="connsiteY0" fmla="*/ 0 h 1851926"/>
              <a:gd name="connsiteX1" fmla="*/ 503895 w 613112"/>
              <a:gd name="connsiteY1" fmla="*/ 833153 h 1851926"/>
              <a:gd name="connsiteX2" fmla="*/ 65069 w 613112"/>
              <a:gd name="connsiteY2" fmla="*/ 936865 h 1851926"/>
              <a:gd name="connsiteX3" fmla="*/ 3512 w 613112"/>
              <a:gd name="connsiteY3" fmla="*/ 1851926 h 1851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112" h="1851926">
                <a:moveTo>
                  <a:pt x="613112" y="0"/>
                </a:moveTo>
                <a:cubicBezTo>
                  <a:pt x="594719" y="133131"/>
                  <a:pt x="595235" y="677009"/>
                  <a:pt x="503895" y="833153"/>
                </a:cubicBezTo>
                <a:cubicBezTo>
                  <a:pt x="412555" y="989297"/>
                  <a:pt x="145648" y="852782"/>
                  <a:pt x="65069" y="936865"/>
                </a:cubicBezTo>
                <a:cubicBezTo>
                  <a:pt x="-15510" y="1020948"/>
                  <a:pt x="9" y="1639967"/>
                  <a:pt x="3512" y="1851926"/>
                </a:cubicBez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grpSp>
        <p:nvGrpSpPr>
          <p:cNvPr id="45" name="Group 418"/>
          <p:cNvGrpSpPr>
            <a:grpSpLocks/>
          </p:cNvGrpSpPr>
          <p:nvPr/>
        </p:nvGrpSpPr>
        <p:grpSpPr bwMode="auto">
          <a:xfrm>
            <a:off x="2135822" y="3237458"/>
            <a:ext cx="549435" cy="204794"/>
            <a:chOff x="3515555" y="3537169"/>
            <a:chExt cx="1008672" cy="386146"/>
          </a:xfrm>
        </p:grpSpPr>
        <p:grpSp>
          <p:nvGrpSpPr>
            <p:cNvPr id="46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51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2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47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48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Oval 90"/>
          <p:cNvSpPr/>
          <p:nvPr/>
        </p:nvSpPr>
        <p:spPr bwMode="auto">
          <a:xfrm>
            <a:off x="1778569" y="3071940"/>
            <a:ext cx="2237227" cy="565877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4" name="Group 418"/>
          <p:cNvGrpSpPr>
            <a:grpSpLocks/>
          </p:cNvGrpSpPr>
          <p:nvPr/>
        </p:nvGrpSpPr>
        <p:grpSpPr bwMode="auto">
          <a:xfrm>
            <a:off x="3043479" y="3237458"/>
            <a:ext cx="549435" cy="204794"/>
            <a:chOff x="3515555" y="3537169"/>
            <a:chExt cx="1008672" cy="386146"/>
          </a:xfrm>
        </p:grpSpPr>
        <p:grpSp>
          <p:nvGrpSpPr>
            <p:cNvPr id="55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60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1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6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57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>
            <a:off x="601553" y="3148905"/>
            <a:ext cx="12816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u="sng" dirty="0" smtClean="0">
                <a:cs typeface="Times New Roman" pitchFamily="18" charset="0"/>
              </a:rPr>
              <a:t>F3: Unlicensed carrier</a:t>
            </a:r>
            <a:endParaRPr lang="en-US" altLang="ja-JP" sz="1200" u="sng" dirty="0">
              <a:cs typeface="Times New Roman" pitchFamily="18" charset="0"/>
            </a:endParaRPr>
          </a:p>
        </p:txBody>
      </p:sp>
      <p:sp>
        <p:nvSpPr>
          <p:cNvPr id="68" name="TextBox 66"/>
          <p:cNvSpPr txBox="1">
            <a:spLocks noChangeArrowheads="1"/>
          </p:cNvSpPr>
          <p:nvPr/>
        </p:nvSpPr>
        <p:spPr bwMode="auto">
          <a:xfrm>
            <a:off x="3664560" y="3247515"/>
            <a:ext cx="979448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 smtClean="0">
                <a:cs typeface="Times New Roman" pitchFamily="18" charset="0"/>
              </a:rPr>
              <a:t>Small cell</a:t>
            </a:r>
            <a:endParaRPr lang="en-US" altLang="ja-JP" sz="1200" dirty="0">
              <a:cs typeface="Times New Roman" pitchFamily="18" charset="0"/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3316528" y="2710081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/>
              <a:t>Ideal backhaul</a:t>
            </a:r>
          </a:p>
          <a:p>
            <a:r>
              <a:rPr lang="en-US" altLang="ja-JP" sz="1100" dirty="0" smtClean="0"/>
              <a:t>(Non-co-located)</a:t>
            </a:r>
            <a:endParaRPr kumimoji="1" lang="ja-JP" altLang="en-US" sz="1100" dirty="0"/>
          </a:p>
        </p:txBody>
      </p:sp>
      <p:sp>
        <p:nvSpPr>
          <p:cNvPr id="76" name="正方形/長方形 75"/>
          <p:cNvSpPr/>
          <p:nvPr/>
        </p:nvSpPr>
        <p:spPr>
          <a:xfrm>
            <a:off x="2561126" y="3564076"/>
            <a:ext cx="668620" cy="1873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>
                <a:solidFill>
                  <a:schemeClr val="tx1"/>
                </a:solidFill>
              </a:rPr>
              <a:t>Cluster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grpSp>
        <p:nvGrpSpPr>
          <p:cNvPr id="100" name="Group 418"/>
          <p:cNvGrpSpPr>
            <a:grpSpLocks/>
          </p:cNvGrpSpPr>
          <p:nvPr/>
        </p:nvGrpSpPr>
        <p:grpSpPr bwMode="auto">
          <a:xfrm>
            <a:off x="6331720" y="2376779"/>
            <a:ext cx="557042" cy="191718"/>
            <a:chOff x="3515555" y="3537169"/>
            <a:chExt cx="1008672" cy="386146"/>
          </a:xfrm>
        </p:grpSpPr>
        <p:grpSp>
          <p:nvGrpSpPr>
            <p:cNvPr id="101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106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7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02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103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8" name="Oval 90"/>
          <p:cNvSpPr/>
          <p:nvPr/>
        </p:nvSpPr>
        <p:spPr bwMode="auto">
          <a:xfrm>
            <a:off x="5969520" y="2221828"/>
            <a:ext cx="2268204" cy="529748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9" name="Group 418"/>
          <p:cNvGrpSpPr>
            <a:grpSpLocks/>
          </p:cNvGrpSpPr>
          <p:nvPr/>
        </p:nvGrpSpPr>
        <p:grpSpPr bwMode="auto">
          <a:xfrm>
            <a:off x="7251944" y="2376779"/>
            <a:ext cx="557042" cy="191718"/>
            <a:chOff x="3515555" y="3537169"/>
            <a:chExt cx="1008672" cy="386146"/>
          </a:xfrm>
        </p:grpSpPr>
        <p:grpSp>
          <p:nvGrpSpPr>
            <p:cNvPr id="110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115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6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11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112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0" name="Group 418"/>
          <p:cNvGrpSpPr>
            <a:grpSpLocks/>
          </p:cNvGrpSpPr>
          <p:nvPr/>
        </p:nvGrpSpPr>
        <p:grpSpPr bwMode="auto">
          <a:xfrm>
            <a:off x="6339837" y="3235862"/>
            <a:ext cx="557042" cy="191718"/>
            <a:chOff x="3515555" y="3537169"/>
            <a:chExt cx="1008672" cy="386146"/>
          </a:xfrm>
        </p:grpSpPr>
        <p:grpSp>
          <p:nvGrpSpPr>
            <p:cNvPr id="121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126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7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2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123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8" name="Oval 90"/>
          <p:cNvSpPr/>
          <p:nvPr/>
        </p:nvSpPr>
        <p:spPr bwMode="auto">
          <a:xfrm>
            <a:off x="5977636" y="3080911"/>
            <a:ext cx="2268204" cy="529748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9" name="Group 418"/>
          <p:cNvGrpSpPr>
            <a:grpSpLocks/>
          </p:cNvGrpSpPr>
          <p:nvPr/>
        </p:nvGrpSpPr>
        <p:grpSpPr bwMode="auto">
          <a:xfrm>
            <a:off x="7260060" y="3235862"/>
            <a:ext cx="557042" cy="191718"/>
            <a:chOff x="3515555" y="3537169"/>
            <a:chExt cx="1008672" cy="386146"/>
          </a:xfrm>
        </p:grpSpPr>
        <p:grpSp>
          <p:nvGrpSpPr>
            <p:cNvPr id="130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135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6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31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132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7" name="Oval 90"/>
          <p:cNvSpPr/>
          <p:nvPr/>
        </p:nvSpPr>
        <p:spPr bwMode="auto">
          <a:xfrm>
            <a:off x="6318548" y="3311311"/>
            <a:ext cx="616556" cy="143744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Oval 90"/>
          <p:cNvSpPr/>
          <p:nvPr/>
        </p:nvSpPr>
        <p:spPr bwMode="auto">
          <a:xfrm>
            <a:off x="7237876" y="3309253"/>
            <a:ext cx="616556" cy="143744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9" name="直線コネクタ 138"/>
          <p:cNvCxnSpPr/>
          <p:nvPr/>
        </p:nvCxnSpPr>
        <p:spPr>
          <a:xfrm>
            <a:off x="6620751" y="2552352"/>
            <a:ext cx="288" cy="66210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線コネクタ 139"/>
          <p:cNvCxnSpPr/>
          <p:nvPr/>
        </p:nvCxnSpPr>
        <p:spPr>
          <a:xfrm>
            <a:off x="7551485" y="2552352"/>
            <a:ext cx="6426" cy="66210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テキスト ボックス 140"/>
          <p:cNvSpPr txBox="1"/>
          <p:nvPr/>
        </p:nvSpPr>
        <p:spPr>
          <a:xfrm>
            <a:off x="7585141" y="2725012"/>
            <a:ext cx="10205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 smtClean="0"/>
              <a:t>Ideal backhaul</a:t>
            </a:r>
          </a:p>
          <a:p>
            <a:r>
              <a:rPr lang="en-US" altLang="ja-JP" sz="1100" dirty="0" smtClean="0"/>
              <a:t>(Co-located)</a:t>
            </a:r>
            <a:endParaRPr kumimoji="1" lang="ja-JP" altLang="en-US" sz="1100" dirty="0"/>
          </a:p>
        </p:txBody>
      </p:sp>
      <p:sp>
        <p:nvSpPr>
          <p:cNvPr id="143" name="正方形/長方形 142"/>
          <p:cNvSpPr/>
          <p:nvPr/>
        </p:nvSpPr>
        <p:spPr>
          <a:xfrm>
            <a:off x="6771029" y="3541626"/>
            <a:ext cx="677877" cy="17540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>
                <a:solidFill>
                  <a:schemeClr val="tx1"/>
                </a:solidFill>
              </a:rPr>
              <a:t>Cluster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760466" y="2677530"/>
            <a:ext cx="677877" cy="17540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>
                <a:solidFill>
                  <a:schemeClr val="tx1"/>
                </a:solidFill>
              </a:rPr>
              <a:t>Cluster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149" name="TextBox 59"/>
          <p:cNvSpPr txBox="1">
            <a:spLocks noChangeArrowheads="1"/>
          </p:cNvSpPr>
          <p:nvPr/>
        </p:nvSpPr>
        <p:spPr bwMode="auto">
          <a:xfrm>
            <a:off x="4788024" y="2247674"/>
            <a:ext cx="11796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u="sng" dirty="0" smtClean="0">
                <a:cs typeface="Times New Roman" pitchFamily="18" charset="0"/>
              </a:rPr>
              <a:t>F2: Licensed carrier</a:t>
            </a:r>
            <a:endParaRPr lang="en-US" altLang="ja-JP" sz="1200" u="sng" dirty="0">
              <a:cs typeface="Times New Roman" pitchFamily="18" charset="0"/>
            </a:endParaRPr>
          </a:p>
        </p:txBody>
      </p:sp>
      <p:sp>
        <p:nvSpPr>
          <p:cNvPr id="150" name="TextBox 59"/>
          <p:cNvSpPr txBox="1">
            <a:spLocks noChangeArrowheads="1"/>
          </p:cNvSpPr>
          <p:nvPr/>
        </p:nvSpPr>
        <p:spPr bwMode="auto">
          <a:xfrm>
            <a:off x="4788024" y="3154160"/>
            <a:ext cx="1381483" cy="44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u="sng" dirty="0" smtClean="0">
                <a:cs typeface="Times New Roman" pitchFamily="18" charset="0"/>
              </a:rPr>
              <a:t>F3: Unlicensed carrier</a:t>
            </a:r>
            <a:endParaRPr lang="en-US" altLang="ja-JP" sz="1200" u="sng" dirty="0">
              <a:cs typeface="Times New Roman" pitchFamily="18" charset="0"/>
            </a:endParaRPr>
          </a:p>
        </p:txBody>
      </p:sp>
      <p:cxnSp>
        <p:nvCxnSpPr>
          <p:cNvPr id="152" name="直線コネクタ 151"/>
          <p:cNvCxnSpPr/>
          <p:nvPr/>
        </p:nvCxnSpPr>
        <p:spPr>
          <a:xfrm>
            <a:off x="395536" y="3933056"/>
            <a:ext cx="842493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線コネクタ 153"/>
          <p:cNvCxnSpPr>
            <a:stCxn id="74" idx="0"/>
            <a:endCxn id="74" idx="2"/>
          </p:cNvCxnSpPr>
          <p:nvPr/>
        </p:nvCxnSpPr>
        <p:spPr>
          <a:xfrm>
            <a:off x="4608004" y="1988840"/>
            <a:ext cx="0" cy="439911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59"/>
          <p:cNvSpPr txBox="1">
            <a:spLocks noChangeArrowheads="1"/>
          </p:cNvSpPr>
          <p:nvPr/>
        </p:nvSpPr>
        <p:spPr bwMode="auto">
          <a:xfrm>
            <a:off x="601553" y="4178565"/>
            <a:ext cx="12816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u="sng" dirty="0" smtClean="0">
                <a:cs typeface="Times New Roman" pitchFamily="18" charset="0"/>
              </a:rPr>
              <a:t>F1: Licensed carrier</a:t>
            </a:r>
            <a:endParaRPr lang="en-US" altLang="ja-JP" sz="1200" u="sng" dirty="0">
              <a:cs typeface="Times New Roman" pitchFamily="18" charset="0"/>
            </a:endParaRPr>
          </a:p>
        </p:txBody>
      </p:sp>
      <p:grpSp>
        <p:nvGrpSpPr>
          <p:cNvPr id="156" name="Group 340"/>
          <p:cNvGrpSpPr>
            <a:grpSpLocks/>
          </p:cNvGrpSpPr>
          <p:nvPr/>
        </p:nvGrpSpPr>
        <p:grpSpPr bwMode="auto">
          <a:xfrm>
            <a:off x="1794731" y="4114668"/>
            <a:ext cx="2268117" cy="627316"/>
            <a:chOff x="3207077" y="3433469"/>
            <a:chExt cx="3191615" cy="923029"/>
          </a:xfrm>
        </p:grpSpPr>
        <p:grpSp>
          <p:nvGrpSpPr>
            <p:cNvPr id="157" name="Group 56"/>
            <p:cNvGrpSpPr>
              <a:grpSpLocks/>
            </p:cNvGrpSpPr>
            <p:nvPr/>
          </p:nvGrpSpPr>
          <p:grpSpPr bwMode="auto">
            <a:xfrm>
              <a:off x="3207077" y="3472431"/>
              <a:ext cx="3151321" cy="884067"/>
              <a:chOff x="822434" y="2154626"/>
              <a:chExt cx="6863255" cy="1292768"/>
            </a:xfrm>
          </p:grpSpPr>
          <p:sp>
            <p:nvSpPr>
              <p:cNvPr id="173" name="Oval 89"/>
              <p:cNvSpPr/>
              <p:nvPr/>
            </p:nvSpPr>
            <p:spPr>
              <a:xfrm>
                <a:off x="829349" y="2229844"/>
                <a:ext cx="6856340" cy="1217550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4" name="Oval 90"/>
              <p:cNvSpPr/>
              <p:nvPr/>
            </p:nvSpPr>
            <p:spPr>
              <a:xfrm>
                <a:off x="822434" y="2155631"/>
                <a:ext cx="6856340" cy="121755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58" name="Group 57"/>
            <p:cNvGrpSpPr>
              <a:grpSpLocks/>
            </p:cNvGrpSpPr>
            <p:nvPr/>
          </p:nvGrpSpPr>
          <p:grpSpPr bwMode="auto">
            <a:xfrm>
              <a:off x="4582906" y="3433469"/>
              <a:ext cx="397247" cy="583101"/>
              <a:chOff x="3565634" y="4270375"/>
              <a:chExt cx="457200" cy="658019"/>
            </a:xfrm>
          </p:grpSpPr>
          <p:sp>
            <p:nvSpPr>
              <p:cNvPr id="160" name="Cube 76"/>
              <p:cNvSpPr/>
              <p:nvPr/>
            </p:nvSpPr>
            <p:spPr>
              <a:xfrm>
                <a:off x="3566315" y="4470825"/>
                <a:ext cx="456791" cy="458170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61" name="Group 77"/>
              <p:cNvGrpSpPr>
                <a:grpSpLocks/>
              </p:cNvGrpSpPr>
              <p:nvPr/>
            </p:nvGrpSpPr>
            <p:grpSpPr bwMode="auto">
              <a:xfrm>
                <a:off x="3883025" y="42703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70" name="Straight Connector 86"/>
                <p:cNvCxnSpPr/>
                <p:nvPr/>
              </p:nvCxnSpPr>
              <p:spPr>
                <a:xfrm flipH="1" flipV="1">
                  <a:off x="3881727" y="4267200"/>
                  <a:ext cx="0" cy="23803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Straight Connector 87"/>
                <p:cNvCxnSpPr/>
                <p:nvPr/>
              </p:nvCxnSpPr>
              <p:spPr>
                <a:xfrm flipV="1">
                  <a:off x="3856147" y="4267200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Straight Connector 88"/>
                <p:cNvCxnSpPr/>
                <p:nvPr/>
              </p:nvCxnSpPr>
              <p:spPr>
                <a:xfrm flipV="1">
                  <a:off x="3914616" y="4267200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2" name="Group 78"/>
              <p:cNvGrpSpPr>
                <a:grpSpLocks/>
              </p:cNvGrpSpPr>
              <p:nvPr/>
            </p:nvGrpSpPr>
            <p:grpSpPr bwMode="auto">
              <a:xfrm>
                <a:off x="3657600" y="430212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67" name="Straight Connector 83"/>
                <p:cNvCxnSpPr/>
                <p:nvPr/>
              </p:nvCxnSpPr>
              <p:spPr>
                <a:xfrm flipH="1" flipV="1">
                  <a:off x="3882410" y="4267666"/>
                  <a:ext cx="0" cy="23803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84"/>
                <p:cNvCxnSpPr/>
                <p:nvPr/>
              </p:nvCxnSpPr>
              <p:spPr>
                <a:xfrm flipV="1">
                  <a:off x="3851349" y="4267666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Straight Connector 85"/>
                <p:cNvCxnSpPr/>
                <p:nvPr/>
              </p:nvCxnSpPr>
              <p:spPr>
                <a:xfrm flipV="1">
                  <a:off x="3915299" y="4267666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3" name="Group 79"/>
              <p:cNvGrpSpPr>
                <a:grpSpLocks/>
              </p:cNvGrpSpPr>
              <p:nvPr/>
            </p:nvGrpSpPr>
            <p:grpSpPr bwMode="auto">
              <a:xfrm>
                <a:off x="3794125" y="432752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64" name="Straight Connector 80"/>
                <p:cNvCxnSpPr/>
                <p:nvPr/>
              </p:nvCxnSpPr>
              <p:spPr>
                <a:xfrm flipH="1" flipV="1">
                  <a:off x="3882923" y="4267322"/>
                  <a:ext cx="0" cy="23803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Straight Connector 81"/>
                <p:cNvCxnSpPr/>
                <p:nvPr/>
              </p:nvCxnSpPr>
              <p:spPr>
                <a:xfrm flipV="1">
                  <a:off x="3851861" y="4267322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Straight Connector 82"/>
                <p:cNvCxnSpPr/>
                <p:nvPr/>
              </p:nvCxnSpPr>
              <p:spPr>
                <a:xfrm flipV="1">
                  <a:off x="3919466" y="4267322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9" name="TextBox 66"/>
            <p:cNvSpPr txBox="1">
              <a:spLocks noChangeArrowheads="1"/>
            </p:cNvSpPr>
            <p:nvPr/>
          </p:nvSpPr>
          <p:spPr bwMode="auto">
            <a:xfrm>
              <a:off x="5020447" y="3630186"/>
              <a:ext cx="1378245" cy="407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ja-JP" sz="1200" dirty="0">
                  <a:cs typeface="Times New Roman" pitchFamily="18" charset="0"/>
                </a:rPr>
                <a:t>Macro </a:t>
              </a:r>
              <a:r>
                <a:rPr lang="en-US" altLang="ja-JP" sz="1200" dirty="0" smtClean="0">
                  <a:cs typeface="Times New Roman" pitchFamily="18" charset="0"/>
                </a:rPr>
                <a:t>cell</a:t>
              </a:r>
              <a:endParaRPr lang="en-US" altLang="ja-JP" sz="1200" dirty="0">
                <a:cs typeface="Times New Roman" pitchFamily="18" charset="0"/>
              </a:endParaRPr>
            </a:p>
          </p:txBody>
        </p:sp>
      </p:grpSp>
      <p:sp>
        <p:nvSpPr>
          <p:cNvPr id="175" name="フリーフォーム 174"/>
          <p:cNvSpPr/>
          <p:nvPr/>
        </p:nvSpPr>
        <p:spPr>
          <a:xfrm>
            <a:off x="2449477" y="4514935"/>
            <a:ext cx="379816" cy="642257"/>
          </a:xfrm>
          <a:custGeom>
            <a:avLst/>
            <a:gdLst>
              <a:gd name="connsiteX0" fmla="*/ 611030 w 611030"/>
              <a:gd name="connsiteY0" fmla="*/ 0 h 945931"/>
              <a:gd name="connsiteX1" fmla="*/ 484906 w 611030"/>
              <a:gd name="connsiteY1" fmla="*/ 336331 h 945931"/>
              <a:gd name="connsiteX2" fmla="*/ 75003 w 611030"/>
              <a:gd name="connsiteY2" fmla="*/ 420413 h 945931"/>
              <a:gd name="connsiteX3" fmla="*/ 1430 w 611030"/>
              <a:gd name="connsiteY3" fmla="*/ 945931 h 94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0" h="945931">
                <a:moveTo>
                  <a:pt x="611030" y="0"/>
                </a:moveTo>
                <a:cubicBezTo>
                  <a:pt x="592637" y="133131"/>
                  <a:pt x="574244" y="266262"/>
                  <a:pt x="484906" y="336331"/>
                </a:cubicBezTo>
                <a:cubicBezTo>
                  <a:pt x="395568" y="406400"/>
                  <a:pt x="155582" y="318813"/>
                  <a:pt x="75003" y="420413"/>
                </a:cubicBezTo>
                <a:cubicBezTo>
                  <a:pt x="-5576" y="522013"/>
                  <a:pt x="-2073" y="733972"/>
                  <a:pt x="1430" y="945931"/>
                </a:cubicBez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76" name="フリーフォーム 175"/>
          <p:cNvSpPr/>
          <p:nvPr/>
        </p:nvSpPr>
        <p:spPr>
          <a:xfrm flipH="1">
            <a:off x="2970881" y="4514935"/>
            <a:ext cx="381110" cy="642257"/>
          </a:xfrm>
          <a:custGeom>
            <a:avLst/>
            <a:gdLst>
              <a:gd name="connsiteX0" fmla="*/ 611030 w 611030"/>
              <a:gd name="connsiteY0" fmla="*/ 0 h 945931"/>
              <a:gd name="connsiteX1" fmla="*/ 484906 w 611030"/>
              <a:gd name="connsiteY1" fmla="*/ 336331 h 945931"/>
              <a:gd name="connsiteX2" fmla="*/ 75003 w 611030"/>
              <a:gd name="connsiteY2" fmla="*/ 420413 h 945931"/>
              <a:gd name="connsiteX3" fmla="*/ 1430 w 611030"/>
              <a:gd name="connsiteY3" fmla="*/ 945931 h 945931"/>
              <a:gd name="connsiteX0" fmla="*/ 611030 w 611030"/>
              <a:gd name="connsiteY0" fmla="*/ 0 h 945931"/>
              <a:gd name="connsiteX1" fmla="*/ 484906 w 611030"/>
              <a:gd name="connsiteY1" fmla="*/ 441434 h 945931"/>
              <a:gd name="connsiteX2" fmla="*/ 75003 w 611030"/>
              <a:gd name="connsiteY2" fmla="*/ 420413 h 945931"/>
              <a:gd name="connsiteX3" fmla="*/ 1430 w 611030"/>
              <a:gd name="connsiteY3" fmla="*/ 945931 h 945931"/>
              <a:gd name="connsiteX0" fmla="*/ 613112 w 613112"/>
              <a:gd name="connsiteY0" fmla="*/ 0 h 945931"/>
              <a:gd name="connsiteX1" fmla="*/ 486988 w 613112"/>
              <a:gd name="connsiteY1" fmla="*/ 441434 h 945931"/>
              <a:gd name="connsiteX2" fmla="*/ 65069 w 613112"/>
              <a:gd name="connsiteY2" fmla="*/ 515006 h 945931"/>
              <a:gd name="connsiteX3" fmla="*/ 3512 w 613112"/>
              <a:gd name="connsiteY3" fmla="*/ 945931 h 94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112" h="945931">
                <a:moveTo>
                  <a:pt x="613112" y="0"/>
                </a:moveTo>
                <a:cubicBezTo>
                  <a:pt x="594719" y="133131"/>
                  <a:pt x="578328" y="355600"/>
                  <a:pt x="486988" y="441434"/>
                </a:cubicBezTo>
                <a:cubicBezTo>
                  <a:pt x="395648" y="527268"/>
                  <a:pt x="145648" y="430923"/>
                  <a:pt x="65069" y="515006"/>
                </a:cubicBezTo>
                <a:cubicBezTo>
                  <a:pt x="-15510" y="599089"/>
                  <a:pt x="9" y="733972"/>
                  <a:pt x="3512" y="945931"/>
                </a:cubicBez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grpSp>
        <p:nvGrpSpPr>
          <p:cNvPr id="177" name="Group 418"/>
          <p:cNvGrpSpPr>
            <a:grpSpLocks/>
          </p:cNvGrpSpPr>
          <p:nvPr/>
        </p:nvGrpSpPr>
        <p:grpSpPr bwMode="auto">
          <a:xfrm>
            <a:off x="2166406" y="5795334"/>
            <a:ext cx="549435" cy="204794"/>
            <a:chOff x="3515555" y="3537169"/>
            <a:chExt cx="1008672" cy="386146"/>
          </a:xfrm>
        </p:grpSpPr>
        <p:grpSp>
          <p:nvGrpSpPr>
            <p:cNvPr id="178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183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4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79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180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5" name="Oval 90"/>
          <p:cNvSpPr/>
          <p:nvPr/>
        </p:nvSpPr>
        <p:spPr bwMode="auto">
          <a:xfrm>
            <a:off x="1809153" y="5629816"/>
            <a:ext cx="2237227" cy="565877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6" name="Group 418"/>
          <p:cNvGrpSpPr>
            <a:grpSpLocks/>
          </p:cNvGrpSpPr>
          <p:nvPr/>
        </p:nvGrpSpPr>
        <p:grpSpPr bwMode="auto">
          <a:xfrm>
            <a:off x="3074063" y="5795334"/>
            <a:ext cx="549435" cy="204794"/>
            <a:chOff x="3515555" y="3537169"/>
            <a:chExt cx="1008672" cy="386146"/>
          </a:xfrm>
        </p:grpSpPr>
        <p:grpSp>
          <p:nvGrpSpPr>
            <p:cNvPr id="187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192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3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88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189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4" name="TextBox 59"/>
          <p:cNvSpPr txBox="1">
            <a:spLocks noChangeArrowheads="1"/>
          </p:cNvSpPr>
          <p:nvPr/>
        </p:nvSpPr>
        <p:spPr bwMode="auto">
          <a:xfrm>
            <a:off x="601553" y="5706781"/>
            <a:ext cx="12816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u="sng" dirty="0" smtClean="0">
                <a:cs typeface="Times New Roman" pitchFamily="18" charset="0"/>
              </a:rPr>
              <a:t>F3: Unlicensed carrier</a:t>
            </a:r>
            <a:endParaRPr lang="en-US" altLang="ja-JP" sz="1200" u="sng" dirty="0">
              <a:cs typeface="Times New Roman" pitchFamily="18" charset="0"/>
            </a:endParaRPr>
          </a:p>
        </p:txBody>
      </p:sp>
      <p:sp>
        <p:nvSpPr>
          <p:cNvPr id="195" name="Oval 90"/>
          <p:cNvSpPr/>
          <p:nvPr/>
        </p:nvSpPr>
        <p:spPr bwMode="auto">
          <a:xfrm>
            <a:off x="2145408" y="5875928"/>
            <a:ext cx="608137" cy="153548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6" name="Oval 90"/>
          <p:cNvSpPr/>
          <p:nvPr/>
        </p:nvSpPr>
        <p:spPr bwMode="auto">
          <a:xfrm>
            <a:off x="3052181" y="5873730"/>
            <a:ext cx="608137" cy="153548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7" name="直線コネクタ 196"/>
          <p:cNvCxnSpPr>
            <a:stCxn id="175" idx="3"/>
          </p:cNvCxnSpPr>
          <p:nvPr/>
        </p:nvCxnSpPr>
        <p:spPr>
          <a:xfrm>
            <a:off x="2450366" y="5157192"/>
            <a:ext cx="5159" cy="772224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線コネクタ 197"/>
          <p:cNvCxnSpPr/>
          <p:nvPr/>
        </p:nvCxnSpPr>
        <p:spPr>
          <a:xfrm>
            <a:off x="3347112" y="5023110"/>
            <a:ext cx="8886" cy="7783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テキスト ボックス 198"/>
          <p:cNvSpPr txBox="1"/>
          <p:nvPr/>
        </p:nvSpPr>
        <p:spPr>
          <a:xfrm>
            <a:off x="3399092" y="4655456"/>
            <a:ext cx="10703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 smtClean="0"/>
              <a:t>Ideal/non-ideal backhaul</a:t>
            </a:r>
          </a:p>
        </p:txBody>
      </p:sp>
      <p:sp>
        <p:nvSpPr>
          <p:cNvPr id="200" name="正方形/長方形 199"/>
          <p:cNvSpPr/>
          <p:nvPr/>
        </p:nvSpPr>
        <p:spPr>
          <a:xfrm>
            <a:off x="2591710" y="6121952"/>
            <a:ext cx="668620" cy="1873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>
                <a:solidFill>
                  <a:schemeClr val="tx1"/>
                </a:solidFill>
              </a:rPr>
              <a:t>Cluster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grpSp>
        <p:nvGrpSpPr>
          <p:cNvPr id="201" name="Group 418"/>
          <p:cNvGrpSpPr>
            <a:grpSpLocks/>
          </p:cNvGrpSpPr>
          <p:nvPr/>
        </p:nvGrpSpPr>
        <p:grpSpPr bwMode="auto">
          <a:xfrm>
            <a:off x="2138699" y="5044183"/>
            <a:ext cx="557532" cy="190467"/>
            <a:chOff x="3515555" y="3537169"/>
            <a:chExt cx="1008672" cy="386146"/>
          </a:xfrm>
        </p:grpSpPr>
        <p:grpSp>
          <p:nvGrpSpPr>
            <p:cNvPr id="202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207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8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03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204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9" name="Oval 90"/>
          <p:cNvSpPr/>
          <p:nvPr/>
        </p:nvSpPr>
        <p:spPr bwMode="auto">
          <a:xfrm>
            <a:off x="1776180" y="4890244"/>
            <a:ext cx="2270200" cy="526290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0" name="Group 418"/>
          <p:cNvGrpSpPr>
            <a:grpSpLocks/>
          </p:cNvGrpSpPr>
          <p:nvPr/>
        </p:nvGrpSpPr>
        <p:grpSpPr bwMode="auto">
          <a:xfrm>
            <a:off x="3059732" y="5044183"/>
            <a:ext cx="557532" cy="190467"/>
            <a:chOff x="3515555" y="3537169"/>
            <a:chExt cx="1008672" cy="386146"/>
          </a:xfrm>
        </p:grpSpPr>
        <p:grpSp>
          <p:nvGrpSpPr>
            <p:cNvPr id="211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216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7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2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213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8" name="正方形/長方形 217"/>
          <p:cNvSpPr/>
          <p:nvPr/>
        </p:nvSpPr>
        <p:spPr>
          <a:xfrm>
            <a:off x="2567822" y="5342971"/>
            <a:ext cx="678474" cy="17426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>
                <a:solidFill>
                  <a:schemeClr val="tx1"/>
                </a:solidFill>
              </a:rPr>
              <a:t>Cluster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219" name="TextBox 59"/>
          <p:cNvSpPr txBox="1">
            <a:spLocks noChangeArrowheads="1"/>
          </p:cNvSpPr>
          <p:nvPr/>
        </p:nvSpPr>
        <p:spPr bwMode="auto">
          <a:xfrm>
            <a:off x="601553" y="4915922"/>
            <a:ext cx="11670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u="sng" dirty="0" smtClean="0">
                <a:cs typeface="Times New Roman" pitchFamily="18" charset="0"/>
              </a:rPr>
              <a:t>F1: Licensed carrier</a:t>
            </a:r>
            <a:endParaRPr lang="en-US" altLang="ja-JP" sz="1200" u="sng" dirty="0">
              <a:cs typeface="Times New Roman" pitchFamily="18" charset="0"/>
            </a:endParaRPr>
          </a:p>
        </p:txBody>
      </p:sp>
      <p:sp>
        <p:nvSpPr>
          <p:cNvPr id="221" name="テキスト ボックス 220"/>
          <p:cNvSpPr txBox="1"/>
          <p:nvPr/>
        </p:nvSpPr>
        <p:spPr>
          <a:xfrm>
            <a:off x="3422250" y="5323054"/>
            <a:ext cx="10070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/>
              <a:t>Ideal backhaul</a:t>
            </a:r>
          </a:p>
          <a:p>
            <a:r>
              <a:rPr lang="en-US" altLang="ja-JP" sz="1100" dirty="0" smtClean="0"/>
              <a:t>(Co-located)</a:t>
            </a:r>
            <a:endParaRPr kumimoji="1" lang="ja-JP" altLang="en-US" sz="1100" dirty="0"/>
          </a:p>
        </p:txBody>
      </p:sp>
      <p:sp>
        <p:nvSpPr>
          <p:cNvPr id="222" name="TextBox 59"/>
          <p:cNvSpPr txBox="1">
            <a:spLocks noChangeArrowheads="1"/>
          </p:cNvSpPr>
          <p:nvPr/>
        </p:nvSpPr>
        <p:spPr bwMode="auto">
          <a:xfrm>
            <a:off x="4788024" y="4178565"/>
            <a:ext cx="12816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u="sng" dirty="0" smtClean="0">
                <a:cs typeface="Times New Roman" pitchFamily="18" charset="0"/>
              </a:rPr>
              <a:t>F1: Licensed carrier</a:t>
            </a:r>
            <a:endParaRPr lang="en-US" altLang="ja-JP" sz="1200" u="sng" dirty="0">
              <a:cs typeface="Times New Roman" pitchFamily="18" charset="0"/>
            </a:endParaRPr>
          </a:p>
        </p:txBody>
      </p:sp>
      <p:grpSp>
        <p:nvGrpSpPr>
          <p:cNvPr id="223" name="Group 340"/>
          <p:cNvGrpSpPr>
            <a:grpSpLocks/>
          </p:cNvGrpSpPr>
          <p:nvPr/>
        </p:nvGrpSpPr>
        <p:grpSpPr bwMode="auto">
          <a:xfrm>
            <a:off x="5971195" y="4114668"/>
            <a:ext cx="2248453" cy="627316"/>
            <a:chOff x="3207077" y="3433469"/>
            <a:chExt cx="3163945" cy="923029"/>
          </a:xfrm>
        </p:grpSpPr>
        <p:grpSp>
          <p:nvGrpSpPr>
            <p:cNvPr id="224" name="Group 56"/>
            <p:cNvGrpSpPr>
              <a:grpSpLocks/>
            </p:cNvGrpSpPr>
            <p:nvPr/>
          </p:nvGrpSpPr>
          <p:grpSpPr bwMode="auto">
            <a:xfrm>
              <a:off x="3207077" y="3472431"/>
              <a:ext cx="3151321" cy="884067"/>
              <a:chOff x="822434" y="2154626"/>
              <a:chExt cx="6863255" cy="1292768"/>
            </a:xfrm>
          </p:grpSpPr>
          <p:sp>
            <p:nvSpPr>
              <p:cNvPr id="240" name="Oval 89"/>
              <p:cNvSpPr/>
              <p:nvPr/>
            </p:nvSpPr>
            <p:spPr>
              <a:xfrm>
                <a:off x="829349" y="2229844"/>
                <a:ext cx="6856340" cy="1217550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1" name="Oval 90"/>
              <p:cNvSpPr/>
              <p:nvPr/>
            </p:nvSpPr>
            <p:spPr>
              <a:xfrm>
                <a:off x="822434" y="2155631"/>
                <a:ext cx="6856340" cy="121755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25" name="Group 57"/>
            <p:cNvGrpSpPr>
              <a:grpSpLocks/>
            </p:cNvGrpSpPr>
            <p:nvPr/>
          </p:nvGrpSpPr>
          <p:grpSpPr bwMode="auto">
            <a:xfrm>
              <a:off x="4582906" y="3433469"/>
              <a:ext cx="397247" cy="583101"/>
              <a:chOff x="3565634" y="4270375"/>
              <a:chExt cx="457200" cy="658019"/>
            </a:xfrm>
          </p:grpSpPr>
          <p:sp>
            <p:nvSpPr>
              <p:cNvPr id="227" name="Cube 76"/>
              <p:cNvSpPr/>
              <p:nvPr/>
            </p:nvSpPr>
            <p:spPr>
              <a:xfrm>
                <a:off x="3566315" y="4470825"/>
                <a:ext cx="456791" cy="458170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28" name="Group 77"/>
              <p:cNvGrpSpPr>
                <a:grpSpLocks/>
              </p:cNvGrpSpPr>
              <p:nvPr/>
            </p:nvGrpSpPr>
            <p:grpSpPr bwMode="auto">
              <a:xfrm>
                <a:off x="3883025" y="42703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237" name="Straight Connector 86"/>
                <p:cNvCxnSpPr/>
                <p:nvPr/>
              </p:nvCxnSpPr>
              <p:spPr>
                <a:xfrm flipH="1" flipV="1">
                  <a:off x="3881727" y="4267200"/>
                  <a:ext cx="0" cy="23803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8" name="Straight Connector 87"/>
                <p:cNvCxnSpPr/>
                <p:nvPr/>
              </p:nvCxnSpPr>
              <p:spPr>
                <a:xfrm flipV="1">
                  <a:off x="3856147" y="4267200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Straight Connector 88"/>
                <p:cNvCxnSpPr/>
                <p:nvPr/>
              </p:nvCxnSpPr>
              <p:spPr>
                <a:xfrm flipV="1">
                  <a:off x="3914616" y="4267200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9" name="Group 78"/>
              <p:cNvGrpSpPr>
                <a:grpSpLocks/>
              </p:cNvGrpSpPr>
              <p:nvPr/>
            </p:nvGrpSpPr>
            <p:grpSpPr bwMode="auto">
              <a:xfrm>
                <a:off x="3657600" y="430212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234" name="Straight Connector 83"/>
                <p:cNvCxnSpPr/>
                <p:nvPr/>
              </p:nvCxnSpPr>
              <p:spPr>
                <a:xfrm flipH="1" flipV="1">
                  <a:off x="3882410" y="4267666"/>
                  <a:ext cx="0" cy="23803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Straight Connector 84"/>
                <p:cNvCxnSpPr/>
                <p:nvPr/>
              </p:nvCxnSpPr>
              <p:spPr>
                <a:xfrm flipV="1">
                  <a:off x="3851349" y="4267666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Straight Connector 85"/>
                <p:cNvCxnSpPr/>
                <p:nvPr/>
              </p:nvCxnSpPr>
              <p:spPr>
                <a:xfrm flipV="1">
                  <a:off x="3915299" y="4267666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0" name="Group 79"/>
              <p:cNvGrpSpPr>
                <a:grpSpLocks/>
              </p:cNvGrpSpPr>
              <p:nvPr/>
            </p:nvGrpSpPr>
            <p:grpSpPr bwMode="auto">
              <a:xfrm>
                <a:off x="3794125" y="432752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231" name="Straight Connector 80"/>
                <p:cNvCxnSpPr/>
                <p:nvPr/>
              </p:nvCxnSpPr>
              <p:spPr>
                <a:xfrm flipH="1" flipV="1">
                  <a:off x="3882923" y="4267322"/>
                  <a:ext cx="0" cy="23803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2" name="Straight Connector 81"/>
                <p:cNvCxnSpPr/>
                <p:nvPr/>
              </p:nvCxnSpPr>
              <p:spPr>
                <a:xfrm flipV="1">
                  <a:off x="3851861" y="4267322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Straight Connector 82"/>
                <p:cNvCxnSpPr/>
                <p:nvPr/>
              </p:nvCxnSpPr>
              <p:spPr>
                <a:xfrm flipV="1">
                  <a:off x="3919466" y="4267322"/>
                  <a:ext cx="0" cy="118122"/>
                </a:xfrm>
                <a:prstGeom prst="line">
                  <a:avLst/>
                </a:prstGeom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26" name="TextBox 66"/>
            <p:cNvSpPr txBox="1">
              <a:spLocks noChangeArrowheads="1"/>
            </p:cNvSpPr>
            <p:nvPr/>
          </p:nvSpPr>
          <p:spPr bwMode="auto">
            <a:xfrm>
              <a:off x="4992777" y="3601252"/>
              <a:ext cx="1378245" cy="407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ja-JP" sz="1200" dirty="0">
                  <a:cs typeface="Times New Roman" pitchFamily="18" charset="0"/>
                </a:rPr>
                <a:t>Macro </a:t>
              </a:r>
              <a:r>
                <a:rPr lang="en-US" altLang="ja-JP" sz="1200" dirty="0" smtClean="0">
                  <a:cs typeface="Times New Roman" pitchFamily="18" charset="0"/>
                </a:rPr>
                <a:t>cell</a:t>
              </a:r>
              <a:endParaRPr lang="en-US" altLang="ja-JP" sz="1200" dirty="0">
                <a:cs typeface="Times New Roman" pitchFamily="18" charset="0"/>
              </a:endParaRPr>
            </a:p>
          </p:txBody>
        </p:sp>
      </p:grpSp>
      <p:sp>
        <p:nvSpPr>
          <p:cNvPr id="242" name="フリーフォーム 241"/>
          <p:cNvSpPr/>
          <p:nvPr/>
        </p:nvSpPr>
        <p:spPr>
          <a:xfrm>
            <a:off x="6625941" y="4514935"/>
            <a:ext cx="379816" cy="642257"/>
          </a:xfrm>
          <a:custGeom>
            <a:avLst/>
            <a:gdLst>
              <a:gd name="connsiteX0" fmla="*/ 611030 w 611030"/>
              <a:gd name="connsiteY0" fmla="*/ 0 h 945931"/>
              <a:gd name="connsiteX1" fmla="*/ 484906 w 611030"/>
              <a:gd name="connsiteY1" fmla="*/ 336331 h 945931"/>
              <a:gd name="connsiteX2" fmla="*/ 75003 w 611030"/>
              <a:gd name="connsiteY2" fmla="*/ 420413 h 945931"/>
              <a:gd name="connsiteX3" fmla="*/ 1430 w 611030"/>
              <a:gd name="connsiteY3" fmla="*/ 945931 h 94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0" h="945931">
                <a:moveTo>
                  <a:pt x="611030" y="0"/>
                </a:moveTo>
                <a:cubicBezTo>
                  <a:pt x="592637" y="133131"/>
                  <a:pt x="574244" y="266262"/>
                  <a:pt x="484906" y="336331"/>
                </a:cubicBezTo>
                <a:cubicBezTo>
                  <a:pt x="395568" y="406400"/>
                  <a:pt x="155582" y="318813"/>
                  <a:pt x="75003" y="420413"/>
                </a:cubicBezTo>
                <a:cubicBezTo>
                  <a:pt x="-5576" y="522013"/>
                  <a:pt x="-2073" y="733972"/>
                  <a:pt x="1430" y="945931"/>
                </a:cubicBez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43" name="フリーフォーム 242"/>
          <p:cNvSpPr/>
          <p:nvPr/>
        </p:nvSpPr>
        <p:spPr>
          <a:xfrm flipH="1">
            <a:off x="7147345" y="4514935"/>
            <a:ext cx="381110" cy="642257"/>
          </a:xfrm>
          <a:custGeom>
            <a:avLst/>
            <a:gdLst>
              <a:gd name="connsiteX0" fmla="*/ 611030 w 611030"/>
              <a:gd name="connsiteY0" fmla="*/ 0 h 945931"/>
              <a:gd name="connsiteX1" fmla="*/ 484906 w 611030"/>
              <a:gd name="connsiteY1" fmla="*/ 336331 h 945931"/>
              <a:gd name="connsiteX2" fmla="*/ 75003 w 611030"/>
              <a:gd name="connsiteY2" fmla="*/ 420413 h 945931"/>
              <a:gd name="connsiteX3" fmla="*/ 1430 w 611030"/>
              <a:gd name="connsiteY3" fmla="*/ 945931 h 945931"/>
              <a:gd name="connsiteX0" fmla="*/ 611030 w 611030"/>
              <a:gd name="connsiteY0" fmla="*/ 0 h 945931"/>
              <a:gd name="connsiteX1" fmla="*/ 484906 w 611030"/>
              <a:gd name="connsiteY1" fmla="*/ 441434 h 945931"/>
              <a:gd name="connsiteX2" fmla="*/ 75003 w 611030"/>
              <a:gd name="connsiteY2" fmla="*/ 420413 h 945931"/>
              <a:gd name="connsiteX3" fmla="*/ 1430 w 611030"/>
              <a:gd name="connsiteY3" fmla="*/ 945931 h 945931"/>
              <a:gd name="connsiteX0" fmla="*/ 613112 w 613112"/>
              <a:gd name="connsiteY0" fmla="*/ 0 h 945931"/>
              <a:gd name="connsiteX1" fmla="*/ 486988 w 613112"/>
              <a:gd name="connsiteY1" fmla="*/ 441434 h 945931"/>
              <a:gd name="connsiteX2" fmla="*/ 65069 w 613112"/>
              <a:gd name="connsiteY2" fmla="*/ 515006 h 945931"/>
              <a:gd name="connsiteX3" fmla="*/ 3512 w 613112"/>
              <a:gd name="connsiteY3" fmla="*/ 945931 h 94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112" h="945931">
                <a:moveTo>
                  <a:pt x="613112" y="0"/>
                </a:moveTo>
                <a:cubicBezTo>
                  <a:pt x="594719" y="133131"/>
                  <a:pt x="578328" y="355600"/>
                  <a:pt x="486988" y="441434"/>
                </a:cubicBezTo>
                <a:cubicBezTo>
                  <a:pt x="395648" y="527268"/>
                  <a:pt x="145648" y="430923"/>
                  <a:pt x="65069" y="515006"/>
                </a:cubicBezTo>
                <a:cubicBezTo>
                  <a:pt x="-15510" y="599089"/>
                  <a:pt x="9" y="733972"/>
                  <a:pt x="3512" y="945931"/>
                </a:cubicBez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grpSp>
        <p:nvGrpSpPr>
          <p:cNvPr id="244" name="Group 418"/>
          <p:cNvGrpSpPr>
            <a:grpSpLocks/>
          </p:cNvGrpSpPr>
          <p:nvPr/>
        </p:nvGrpSpPr>
        <p:grpSpPr bwMode="auto">
          <a:xfrm>
            <a:off x="6342870" y="5795334"/>
            <a:ext cx="549435" cy="204794"/>
            <a:chOff x="3515555" y="3537169"/>
            <a:chExt cx="1008672" cy="386146"/>
          </a:xfrm>
        </p:grpSpPr>
        <p:grpSp>
          <p:nvGrpSpPr>
            <p:cNvPr id="245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250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1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46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247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2" name="Oval 90"/>
          <p:cNvSpPr/>
          <p:nvPr/>
        </p:nvSpPr>
        <p:spPr bwMode="auto">
          <a:xfrm>
            <a:off x="5985617" y="5629816"/>
            <a:ext cx="2237227" cy="565877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3" name="Group 418"/>
          <p:cNvGrpSpPr>
            <a:grpSpLocks/>
          </p:cNvGrpSpPr>
          <p:nvPr/>
        </p:nvGrpSpPr>
        <p:grpSpPr bwMode="auto">
          <a:xfrm>
            <a:off x="7250527" y="5795334"/>
            <a:ext cx="549435" cy="204794"/>
            <a:chOff x="3515555" y="3537169"/>
            <a:chExt cx="1008672" cy="386146"/>
          </a:xfrm>
        </p:grpSpPr>
        <p:grpSp>
          <p:nvGrpSpPr>
            <p:cNvPr id="254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259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0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55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256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1" name="TextBox 59"/>
          <p:cNvSpPr txBox="1">
            <a:spLocks noChangeArrowheads="1"/>
          </p:cNvSpPr>
          <p:nvPr/>
        </p:nvSpPr>
        <p:spPr bwMode="auto">
          <a:xfrm>
            <a:off x="4788024" y="5706781"/>
            <a:ext cx="12816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u="sng" dirty="0" smtClean="0">
                <a:cs typeface="Times New Roman" pitchFamily="18" charset="0"/>
              </a:rPr>
              <a:t>F3: Unlicensed carrier</a:t>
            </a:r>
            <a:endParaRPr lang="en-US" altLang="ja-JP" sz="1200" u="sng" dirty="0">
              <a:cs typeface="Times New Roman" pitchFamily="18" charset="0"/>
            </a:endParaRPr>
          </a:p>
        </p:txBody>
      </p:sp>
      <p:sp>
        <p:nvSpPr>
          <p:cNvPr id="262" name="Oval 90"/>
          <p:cNvSpPr/>
          <p:nvPr/>
        </p:nvSpPr>
        <p:spPr bwMode="auto">
          <a:xfrm>
            <a:off x="6321872" y="5875928"/>
            <a:ext cx="608137" cy="153548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3" name="Oval 90"/>
          <p:cNvSpPr/>
          <p:nvPr/>
        </p:nvSpPr>
        <p:spPr bwMode="auto">
          <a:xfrm>
            <a:off x="7228645" y="5873730"/>
            <a:ext cx="608137" cy="153548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4" name="直線コネクタ 263"/>
          <p:cNvCxnSpPr>
            <a:stCxn id="242" idx="3"/>
          </p:cNvCxnSpPr>
          <p:nvPr/>
        </p:nvCxnSpPr>
        <p:spPr>
          <a:xfrm>
            <a:off x="6626830" y="5157192"/>
            <a:ext cx="5159" cy="772224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線コネクタ 264"/>
          <p:cNvCxnSpPr/>
          <p:nvPr/>
        </p:nvCxnSpPr>
        <p:spPr>
          <a:xfrm>
            <a:off x="7523576" y="5023110"/>
            <a:ext cx="8886" cy="7783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正方形/長方形 265"/>
          <p:cNvSpPr/>
          <p:nvPr/>
        </p:nvSpPr>
        <p:spPr>
          <a:xfrm>
            <a:off x="6768174" y="6121952"/>
            <a:ext cx="668620" cy="1873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>
                <a:solidFill>
                  <a:schemeClr val="tx1"/>
                </a:solidFill>
              </a:rPr>
              <a:t>Cluster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grpSp>
        <p:nvGrpSpPr>
          <p:cNvPr id="268" name="Group 418"/>
          <p:cNvGrpSpPr>
            <a:grpSpLocks/>
          </p:cNvGrpSpPr>
          <p:nvPr/>
        </p:nvGrpSpPr>
        <p:grpSpPr bwMode="auto">
          <a:xfrm>
            <a:off x="6315163" y="5023983"/>
            <a:ext cx="557532" cy="198600"/>
            <a:chOff x="3515555" y="3537169"/>
            <a:chExt cx="1008672" cy="386146"/>
          </a:xfrm>
        </p:grpSpPr>
        <p:grpSp>
          <p:nvGrpSpPr>
            <p:cNvPr id="280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285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6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1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282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9" name="Oval 90"/>
          <p:cNvSpPr/>
          <p:nvPr/>
        </p:nvSpPr>
        <p:spPr bwMode="auto">
          <a:xfrm>
            <a:off x="5952644" y="4863470"/>
            <a:ext cx="2270200" cy="548764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70" name="Group 418"/>
          <p:cNvGrpSpPr>
            <a:grpSpLocks/>
          </p:cNvGrpSpPr>
          <p:nvPr/>
        </p:nvGrpSpPr>
        <p:grpSpPr bwMode="auto">
          <a:xfrm>
            <a:off x="7236196" y="5023983"/>
            <a:ext cx="557532" cy="198600"/>
            <a:chOff x="3515555" y="3537169"/>
            <a:chExt cx="1008672" cy="386146"/>
          </a:xfrm>
        </p:grpSpPr>
        <p:grpSp>
          <p:nvGrpSpPr>
            <p:cNvPr id="273" name="Group 419"/>
            <p:cNvGrpSpPr>
              <a:grpSpLocks/>
            </p:cNvGrpSpPr>
            <p:nvPr/>
          </p:nvGrpSpPr>
          <p:grpSpPr bwMode="auto">
            <a:xfrm>
              <a:off x="3515555" y="3711365"/>
              <a:ext cx="1008672" cy="211950"/>
              <a:chOff x="1524003" y="4921486"/>
              <a:chExt cx="1447798" cy="304223"/>
            </a:xfrm>
          </p:grpSpPr>
          <p:sp>
            <p:nvSpPr>
              <p:cNvPr id="278" name="Oval 424"/>
              <p:cNvSpPr/>
              <p:nvPr/>
            </p:nvSpPr>
            <p:spPr>
              <a:xfrm>
                <a:off x="1524003" y="4969002"/>
                <a:ext cx="1447798" cy="256707"/>
              </a:xfrm>
              <a:prstGeom prst="ellips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9" name="Oval 425"/>
              <p:cNvSpPr/>
              <p:nvPr/>
            </p:nvSpPr>
            <p:spPr>
              <a:xfrm>
                <a:off x="1524003" y="4922328"/>
                <a:ext cx="1447798" cy="256707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74" name="Group 420"/>
            <p:cNvGrpSpPr>
              <a:grpSpLocks/>
            </p:cNvGrpSpPr>
            <p:nvPr/>
          </p:nvGrpSpPr>
          <p:grpSpPr bwMode="auto">
            <a:xfrm>
              <a:off x="4019153" y="3537169"/>
              <a:ext cx="63500" cy="237939"/>
              <a:chOff x="3851275" y="4267200"/>
              <a:chExt cx="63500" cy="237939"/>
            </a:xfrm>
          </p:grpSpPr>
          <p:cxnSp>
            <p:nvCxnSpPr>
              <p:cNvPr id="275" name="Straight Connector 421"/>
              <p:cNvCxnSpPr/>
              <p:nvPr/>
            </p:nvCxnSpPr>
            <p:spPr>
              <a:xfrm flipH="1" flipV="1">
                <a:off x="3882046" y="4267200"/>
                <a:ext cx="0" cy="2377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422"/>
              <p:cNvCxnSpPr/>
              <p:nvPr/>
            </p:nvCxnSpPr>
            <p:spPr>
              <a:xfrm flipV="1">
                <a:off x="3850978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423"/>
              <p:cNvCxnSpPr/>
              <p:nvPr/>
            </p:nvCxnSpPr>
            <p:spPr>
              <a:xfrm flipV="1">
                <a:off x="3915185" y="4267200"/>
                <a:ext cx="0" cy="117876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1" name="正方形/長方形 270"/>
          <p:cNvSpPr/>
          <p:nvPr/>
        </p:nvSpPr>
        <p:spPr>
          <a:xfrm>
            <a:off x="6744286" y="5335530"/>
            <a:ext cx="678474" cy="1817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>
                <a:solidFill>
                  <a:schemeClr val="tx1"/>
                </a:solidFill>
              </a:rPr>
              <a:t>Cluster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272" name="TextBox 59"/>
          <p:cNvSpPr txBox="1">
            <a:spLocks noChangeArrowheads="1"/>
          </p:cNvSpPr>
          <p:nvPr/>
        </p:nvSpPr>
        <p:spPr bwMode="auto">
          <a:xfrm>
            <a:off x="4788024" y="4890244"/>
            <a:ext cx="11670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u="sng" dirty="0" smtClean="0">
                <a:cs typeface="Times New Roman" pitchFamily="18" charset="0"/>
              </a:rPr>
              <a:t>F2: Licensed carrier</a:t>
            </a:r>
            <a:endParaRPr lang="en-US" altLang="ja-JP" sz="1200" u="sng" dirty="0">
              <a:cs typeface="Times New Roman" pitchFamily="18" charset="0"/>
            </a:endParaRPr>
          </a:p>
        </p:txBody>
      </p:sp>
      <p:sp>
        <p:nvSpPr>
          <p:cNvPr id="287" name="テキスト ボックス 286"/>
          <p:cNvSpPr txBox="1"/>
          <p:nvPr/>
        </p:nvSpPr>
        <p:spPr>
          <a:xfrm>
            <a:off x="7615340" y="5323054"/>
            <a:ext cx="10070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/>
              <a:t>Ideal backhaul</a:t>
            </a:r>
          </a:p>
          <a:p>
            <a:r>
              <a:rPr lang="en-US" altLang="ja-JP" sz="1100" dirty="0" smtClean="0"/>
              <a:t>(Co-located)</a:t>
            </a:r>
            <a:endParaRPr kumimoji="1" lang="ja-JP" altLang="en-US" sz="1100" dirty="0"/>
          </a:p>
        </p:txBody>
      </p:sp>
      <p:sp>
        <p:nvSpPr>
          <p:cNvPr id="289" name="テキスト ボックス 288"/>
          <p:cNvSpPr txBox="1"/>
          <p:nvPr/>
        </p:nvSpPr>
        <p:spPr>
          <a:xfrm>
            <a:off x="7585141" y="4653136"/>
            <a:ext cx="10913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 smtClean="0"/>
              <a:t>Ideal/non-ideal backhaul</a:t>
            </a:r>
          </a:p>
        </p:txBody>
      </p:sp>
      <p:sp>
        <p:nvSpPr>
          <p:cNvPr id="290" name="TextBox 66"/>
          <p:cNvSpPr txBox="1">
            <a:spLocks noChangeArrowheads="1"/>
          </p:cNvSpPr>
          <p:nvPr/>
        </p:nvSpPr>
        <p:spPr bwMode="auto">
          <a:xfrm>
            <a:off x="3664560" y="5046339"/>
            <a:ext cx="804848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 smtClean="0">
                <a:cs typeface="Times New Roman" pitchFamily="18" charset="0"/>
              </a:rPr>
              <a:t>Small cell</a:t>
            </a:r>
            <a:endParaRPr lang="en-US" altLang="ja-JP" sz="1200" dirty="0">
              <a:cs typeface="Times New Roman" pitchFamily="18" charset="0"/>
            </a:endParaRPr>
          </a:p>
        </p:txBody>
      </p:sp>
      <p:sp>
        <p:nvSpPr>
          <p:cNvPr id="291" name="TextBox 66"/>
          <p:cNvSpPr txBox="1">
            <a:spLocks noChangeArrowheads="1"/>
          </p:cNvSpPr>
          <p:nvPr/>
        </p:nvSpPr>
        <p:spPr bwMode="auto">
          <a:xfrm>
            <a:off x="3713010" y="5827070"/>
            <a:ext cx="804848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 smtClean="0">
                <a:cs typeface="Times New Roman" pitchFamily="18" charset="0"/>
              </a:rPr>
              <a:t>Small cell</a:t>
            </a:r>
            <a:endParaRPr lang="en-US" altLang="ja-JP" sz="1200" dirty="0">
              <a:cs typeface="Times New Roman" pitchFamily="18" charset="0"/>
            </a:endParaRPr>
          </a:p>
        </p:txBody>
      </p:sp>
      <p:sp>
        <p:nvSpPr>
          <p:cNvPr id="292" name="TextBox 66"/>
          <p:cNvSpPr txBox="1">
            <a:spLocks noChangeArrowheads="1"/>
          </p:cNvSpPr>
          <p:nvPr/>
        </p:nvSpPr>
        <p:spPr bwMode="auto">
          <a:xfrm>
            <a:off x="7864714" y="2356515"/>
            <a:ext cx="804848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 smtClean="0">
                <a:cs typeface="Times New Roman" pitchFamily="18" charset="0"/>
              </a:rPr>
              <a:t>Small cell</a:t>
            </a:r>
            <a:endParaRPr lang="en-US" altLang="ja-JP" sz="1200" dirty="0">
              <a:cs typeface="Times New Roman" pitchFamily="18" charset="0"/>
            </a:endParaRPr>
          </a:p>
        </p:txBody>
      </p:sp>
      <p:sp>
        <p:nvSpPr>
          <p:cNvPr id="293" name="TextBox 66"/>
          <p:cNvSpPr txBox="1">
            <a:spLocks noChangeArrowheads="1"/>
          </p:cNvSpPr>
          <p:nvPr/>
        </p:nvSpPr>
        <p:spPr bwMode="auto">
          <a:xfrm>
            <a:off x="7871608" y="3217081"/>
            <a:ext cx="804848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 smtClean="0">
                <a:cs typeface="Times New Roman" pitchFamily="18" charset="0"/>
              </a:rPr>
              <a:t>Small cell</a:t>
            </a:r>
            <a:endParaRPr lang="en-US" altLang="ja-JP" sz="1200" dirty="0">
              <a:cs typeface="Times New Roman" pitchFamily="18" charset="0"/>
            </a:endParaRPr>
          </a:p>
        </p:txBody>
      </p:sp>
      <p:sp>
        <p:nvSpPr>
          <p:cNvPr id="294" name="TextBox 66"/>
          <p:cNvSpPr txBox="1">
            <a:spLocks noChangeArrowheads="1"/>
          </p:cNvSpPr>
          <p:nvPr/>
        </p:nvSpPr>
        <p:spPr bwMode="auto">
          <a:xfrm>
            <a:off x="7836025" y="5059345"/>
            <a:ext cx="804848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 smtClean="0">
                <a:cs typeface="Times New Roman" pitchFamily="18" charset="0"/>
              </a:rPr>
              <a:t>Small cell</a:t>
            </a:r>
            <a:endParaRPr lang="en-US" altLang="ja-JP" sz="1200" dirty="0">
              <a:cs typeface="Times New Roman" pitchFamily="18" charset="0"/>
            </a:endParaRPr>
          </a:p>
        </p:txBody>
      </p:sp>
      <p:sp>
        <p:nvSpPr>
          <p:cNvPr id="295" name="TextBox 66"/>
          <p:cNvSpPr txBox="1">
            <a:spLocks noChangeArrowheads="1"/>
          </p:cNvSpPr>
          <p:nvPr/>
        </p:nvSpPr>
        <p:spPr bwMode="auto">
          <a:xfrm>
            <a:off x="7837299" y="5816297"/>
            <a:ext cx="768422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 smtClean="0">
                <a:cs typeface="Times New Roman" pitchFamily="18" charset="0"/>
              </a:rPr>
              <a:t>Small cell</a:t>
            </a:r>
            <a:endParaRPr lang="en-US" altLang="ja-JP" sz="1200" dirty="0">
              <a:cs typeface="Times New Roman" pitchFamily="18" charset="0"/>
            </a:endParaRPr>
          </a:p>
        </p:txBody>
      </p:sp>
      <p:sp>
        <p:nvSpPr>
          <p:cNvPr id="296" name="ZoneTexte 2"/>
          <p:cNvSpPr txBox="1">
            <a:spLocks noChangeArrowheads="1"/>
          </p:cNvSpPr>
          <p:nvPr/>
        </p:nvSpPr>
        <p:spPr bwMode="auto">
          <a:xfrm>
            <a:off x="726777" y="6453336"/>
            <a:ext cx="70135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1600" dirty="0" smtClean="0"/>
              <a:t>Note: </a:t>
            </a:r>
            <a:r>
              <a:rPr lang="fr-FR" altLang="ja-JP" sz="1600" dirty="0" smtClean="0"/>
              <a:t>Both </a:t>
            </a:r>
            <a:r>
              <a:rPr lang="fr-FR" altLang="ja-JP" sz="1600" dirty="0"/>
              <a:t>ideal and non-ideal </a:t>
            </a:r>
            <a:r>
              <a:rPr lang="fr-FR" altLang="ja-JP" sz="1600" dirty="0" smtClean="0"/>
              <a:t>backhauls </a:t>
            </a:r>
            <a:r>
              <a:rPr lang="en-US" altLang="ja-JP" sz="1600" dirty="0" smtClean="0"/>
              <a:t>between</a:t>
            </a:r>
            <a:r>
              <a:rPr lang="fr-FR" altLang="ja-JP" sz="1600" dirty="0" smtClean="0"/>
              <a:t> </a:t>
            </a:r>
            <a:r>
              <a:rPr lang="fr-FR" altLang="ja-JP" sz="1600" dirty="0"/>
              <a:t>small cells are baseline</a:t>
            </a:r>
          </a:p>
        </p:txBody>
      </p:sp>
      <p:sp>
        <p:nvSpPr>
          <p:cNvPr id="29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748680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 smtClean="0"/>
              <a:t>Capture figures below in TR as LAA deployment scenarios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56236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Possible aspects to identify scenarios for evaluation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kumimoji="1" lang="en-US" altLang="ja-JP" dirty="0" smtClean="0"/>
              <a:t>Outdoor or indoor deployments</a:t>
            </a:r>
          </a:p>
          <a:p>
            <a:r>
              <a:rPr lang="en-US" altLang="ja-JP" dirty="0" smtClean="0"/>
              <a:t>Sparse or dense deployments</a:t>
            </a:r>
          </a:p>
          <a:p>
            <a:r>
              <a:rPr kumimoji="1" lang="en-US" altLang="ja-JP" dirty="0" smtClean="0"/>
              <a:t>Single operator or multiple operator deployments on the same unlicensed carrier</a:t>
            </a:r>
          </a:p>
          <a:p>
            <a:r>
              <a:rPr kumimoji="1" lang="en-US" altLang="ja-JP" dirty="0" smtClean="0"/>
              <a:t>Co-located or non-co-located with licensed LTE cell</a:t>
            </a:r>
            <a:r>
              <a:rPr lang="ja-JP" altLang="en-US" dirty="0"/>
              <a:t> </a:t>
            </a:r>
            <a:r>
              <a:rPr lang="en-US" altLang="ja-JP" dirty="0"/>
              <a:t>assuming ideal backhaul with the </a:t>
            </a:r>
            <a:r>
              <a:rPr lang="en-US" altLang="ja-JP" dirty="0" err="1" smtClean="0"/>
              <a:t>PCell</a:t>
            </a:r>
            <a:endParaRPr kumimoji="1" lang="en-US" altLang="ja-JP" dirty="0" smtClean="0"/>
          </a:p>
          <a:p>
            <a:r>
              <a:rPr kumimoji="1" lang="en-US" altLang="ja-JP" dirty="0" smtClean="0"/>
              <a:t>Sync. </a:t>
            </a:r>
            <a:r>
              <a:rPr lang="en-US" altLang="ja-JP" dirty="0" smtClean="0"/>
              <a:t>or </a:t>
            </a:r>
            <a:r>
              <a:rPr lang="en-US" altLang="ja-JP" dirty="0" err="1" smtClean="0"/>
              <a:t>async</a:t>
            </a:r>
            <a:r>
              <a:rPr lang="en-US" altLang="ja-JP" dirty="0" smtClean="0"/>
              <a:t>. </a:t>
            </a:r>
            <a:r>
              <a:rPr lang="en-US" altLang="ja-JP" dirty="0"/>
              <a:t>b</a:t>
            </a:r>
            <a:r>
              <a:rPr lang="en-US" altLang="ja-JP" dirty="0" smtClean="0"/>
              <a:t>etween cells/operators</a:t>
            </a:r>
          </a:p>
          <a:p>
            <a:r>
              <a:rPr kumimoji="1" lang="en-US" altLang="ja-JP" dirty="0" smtClean="0"/>
              <a:t>Intra-RAT coexistence (LAA-LAA</a:t>
            </a:r>
            <a:r>
              <a:rPr lang="ja-JP" altLang="en-US" dirty="0"/>
              <a:t> </a:t>
            </a:r>
            <a:r>
              <a:rPr lang="en-US" altLang="ja-JP" dirty="0" smtClean="0"/>
              <a:t>coexistence</a:t>
            </a:r>
            <a:r>
              <a:rPr kumimoji="1" lang="en-US" altLang="ja-JP" dirty="0" smtClean="0"/>
              <a:t>) or inter-RAT coexistence (Wi-Fi-LAA coexistence)</a:t>
            </a:r>
          </a:p>
          <a:p>
            <a:r>
              <a:rPr lang="en-US" altLang="ja-JP" dirty="0"/>
              <a:t>Co-channel </a:t>
            </a:r>
            <a:r>
              <a:rPr lang="en-US" altLang="ja-JP" dirty="0" smtClean="0"/>
              <a:t>or </a:t>
            </a:r>
            <a:r>
              <a:rPr lang="en-US" altLang="ja-JP" dirty="0"/>
              <a:t>adjacent channel operation for LAA-LAA and WLAN-LAA </a:t>
            </a:r>
            <a:r>
              <a:rPr lang="en-US" altLang="ja-JP" dirty="0" smtClean="0"/>
              <a:t>coexistence</a:t>
            </a:r>
          </a:p>
          <a:p>
            <a:pPr lvl="1"/>
            <a:r>
              <a:rPr lang="en-US" altLang="ja-JP" dirty="0"/>
              <a:t>Number of available unlicensed carriers for LAA (limitation to 5CC max including licensed carriers</a:t>
            </a:r>
            <a:r>
              <a:rPr lang="en-US" altLang="ja-JP" dirty="0" smtClean="0"/>
              <a:t>)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62225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3312368"/>
          </a:xfrm>
        </p:spPr>
        <p:txBody>
          <a:bodyPr>
            <a:noAutofit/>
          </a:bodyPr>
          <a:lstStyle/>
          <a:p>
            <a:r>
              <a:rPr kumimoji="1" lang="en-US" altLang="ja-JP" sz="1800" dirty="0" smtClean="0"/>
              <a:t>Following scenarios are used for evaluation</a:t>
            </a:r>
            <a:endParaRPr lang="en-US" altLang="ja-JP" sz="1600" dirty="0" smtClean="0">
              <a:solidFill>
                <a:srgbClr val="FF0000"/>
              </a:solidFill>
            </a:endParaRPr>
          </a:p>
          <a:p>
            <a:pPr lvl="1"/>
            <a:r>
              <a:rPr lang="en-US" altLang="ja-JP" sz="1600" dirty="0" smtClean="0"/>
              <a:t>Three coexistence scenarios should be evaluated</a:t>
            </a:r>
          </a:p>
          <a:p>
            <a:pPr lvl="2"/>
            <a:r>
              <a:rPr lang="en-US" altLang="ja-JP" sz="1400" dirty="0" smtClean="0"/>
              <a:t>Coexistence scenario 1:  Operator #1 deploys Wi-Fi and operator #2 deploys Wi-Fi</a:t>
            </a:r>
          </a:p>
          <a:p>
            <a:pPr lvl="2"/>
            <a:r>
              <a:rPr lang="en-US" altLang="ja-JP" sz="1400" dirty="0" smtClean="0"/>
              <a:t>Coexistence scenario 2:  Operator #1 </a:t>
            </a:r>
            <a:r>
              <a:rPr lang="en-US" altLang="ja-JP" sz="1400" dirty="0"/>
              <a:t>deploys </a:t>
            </a:r>
            <a:r>
              <a:rPr lang="en-US" altLang="ja-JP" sz="1400" dirty="0" smtClean="0"/>
              <a:t>LAA </a:t>
            </a:r>
            <a:r>
              <a:rPr lang="en-US" altLang="ja-JP" sz="1400" dirty="0"/>
              <a:t>and operator </a:t>
            </a:r>
            <a:r>
              <a:rPr lang="en-US" altLang="ja-JP" sz="1400" dirty="0" smtClean="0"/>
              <a:t>#2 </a:t>
            </a:r>
            <a:r>
              <a:rPr lang="en-US" altLang="ja-JP" sz="1400" dirty="0"/>
              <a:t>deploys </a:t>
            </a:r>
            <a:r>
              <a:rPr lang="en-US" altLang="ja-JP" sz="1400" dirty="0" smtClean="0"/>
              <a:t>LAA</a:t>
            </a:r>
          </a:p>
          <a:p>
            <a:pPr lvl="2"/>
            <a:r>
              <a:rPr lang="en-US" altLang="ja-JP" sz="1400" dirty="0" smtClean="0"/>
              <a:t>Coexistence scenario 3</a:t>
            </a:r>
            <a:r>
              <a:rPr lang="en-US" altLang="ja-JP" sz="1400" dirty="0"/>
              <a:t>: </a:t>
            </a:r>
            <a:r>
              <a:rPr lang="en-US" altLang="ja-JP" sz="1400" dirty="0" smtClean="0"/>
              <a:t> Operator #1 </a:t>
            </a:r>
            <a:r>
              <a:rPr lang="en-US" altLang="ja-JP" sz="1400" dirty="0"/>
              <a:t>deploys Wi-Fi and operator </a:t>
            </a:r>
            <a:r>
              <a:rPr lang="en-US" altLang="ja-JP" sz="1400" dirty="0" smtClean="0"/>
              <a:t>#2 </a:t>
            </a:r>
            <a:r>
              <a:rPr lang="en-US" altLang="ja-JP" sz="1400" dirty="0"/>
              <a:t>deploys </a:t>
            </a:r>
            <a:r>
              <a:rPr lang="en-US" altLang="ja-JP" sz="1400" dirty="0" smtClean="0"/>
              <a:t>LAA</a:t>
            </a:r>
          </a:p>
          <a:p>
            <a:pPr lvl="1"/>
            <a:r>
              <a:rPr kumimoji="1" lang="en-US" altLang="ja-JP" sz="1600" dirty="0" smtClean="0"/>
              <a:t>Both outdoor and indoor deployments </a:t>
            </a:r>
            <a:r>
              <a:rPr lang="en-US" altLang="ja-JP" sz="1600" dirty="0" smtClean="0"/>
              <a:t>should be </a:t>
            </a:r>
            <a:r>
              <a:rPr kumimoji="1" lang="en-US" altLang="ja-JP" sz="1600" dirty="0" smtClean="0"/>
              <a:t>considered in these scenarios</a:t>
            </a:r>
          </a:p>
          <a:p>
            <a:pPr lvl="1"/>
            <a:r>
              <a:rPr lang="en-US" altLang="ja-JP" sz="1600" dirty="0" smtClean="0"/>
              <a:t>Coexistence scenarios with single and multiple unlicensed channels should be evaluated</a:t>
            </a:r>
          </a:p>
          <a:p>
            <a:pPr lvl="1"/>
            <a:r>
              <a:rPr lang="en-US" altLang="ja-JP" sz="1600" dirty="0" smtClean="0"/>
              <a:t>Sync/</a:t>
            </a:r>
            <a:r>
              <a:rPr lang="en-US" altLang="ja-JP" sz="1600" dirty="0" err="1" smtClean="0"/>
              <a:t>async</a:t>
            </a:r>
            <a:r>
              <a:rPr lang="en-US" altLang="ja-JP" sz="1600" dirty="0" smtClean="0"/>
              <a:t> within an LAA operator and </a:t>
            </a:r>
            <a:r>
              <a:rPr lang="en-US" altLang="ja-JP" sz="1600" dirty="0" err="1" smtClean="0"/>
              <a:t>async</a:t>
            </a:r>
            <a:r>
              <a:rPr lang="en-US" altLang="ja-JP" sz="1600" dirty="0" smtClean="0"/>
              <a:t> between different LAA operators are baseline</a:t>
            </a:r>
          </a:p>
          <a:p>
            <a:pPr lvl="2"/>
            <a:r>
              <a:rPr lang="en-US" altLang="ja-JP" sz="1400" dirty="0"/>
              <a:t>S</a:t>
            </a:r>
            <a:r>
              <a:rPr lang="en-US" altLang="ja-JP" sz="1400" dirty="0" smtClean="0"/>
              <a:t>ync between different LAA operators can also be evaluated</a:t>
            </a:r>
          </a:p>
        </p:txBody>
      </p:sp>
      <p:sp>
        <p:nvSpPr>
          <p:cNvPr id="62" name="円/楕円 61"/>
          <p:cNvSpPr/>
          <p:nvPr/>
        </p:nvSpPr>
        <p:spPr>
          <a:xfrm>
            <a:off x="3203847" y="5160202"/>
            <a:ext cx="2736303" cy="71913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63" name="Group 92"/>
          <p:cNvGrpSpPr>
            <a:grpSpLocks/>
          </p:cNvGrpSpPr>
          <p:nvPr/>
        </p:nvGrpSpPr>
        <p:grpSpPr bwMode="auto">
          <a:xfrm>
            <a:off x="5457361" y="4917322"/>
            <a:ext cx="321249" cy="562637"/>
            <a:chOff x="1854" y="2738"/>
            <a:chExt cx="113" cy="539"/>
          </a:xfrm>
        </p:grpSpPr>
        <p:sp>
          <p:nvSpPr>
            <p:cNvPr id="64" name="Freeform 93"/>
            <p:cNvSpPr>
              <a:spLocks/>
            </p:cNvSpPr>
            <p:nvPr/>
          </p:nvSpPr>
          <p:spPr bwMode="auto">
            <a:xfrm>
              <a:off x="1900" y="2843"/>
              <a:ext cx="21" cy="46"/>
            </a:xfrm>
            <a:custGeom>
              <a:avLst/>
              <a:gdLst>
                <a:gd name="T0" fmla="*/ 4 w 21"/>
                <a:gd name="T1" fmla="*/ 10 h 46"/>
                <a:gd name="T2" fmla="*/ 11 w 21"/>
                <a:gd name="T3" fmla="*/ 0 h 46"/>
                <a:gd name="T4" fmla="*/ 19 w 21"/>
                <a:gd name="T5" fmla="*/ 10 h 46"/>
                <a:gd name="T6" fmla="*/ 21 w 21"/>
                <a:gd name="T7" fmla="*/ 37 h 46"/>
                <a:gd name="T8" fmla="*/ 11 w 21"/>
                <a:gd name="T9" fmla="*/ 46 h 46"/>
                <a:gd name="T10" fmla="*/ 0 w 21"/>
                <a:gd name="T11" fmla="*/ 37 h 46"/>
                <a:gd name="T12" fmla="*/ 4 w 21"/>
                <a:gd name="T13" fmla="*/ 1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46"/>
                <a:gd name="T23" fmla="*/ 21 w 2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46">
                  <a:moveTo>
                    <a:pt x="4" y="10"/>
                  </a:moveTo>
                  <a:lnTo>
                    <a:pt x="11" y="0"/>
                  </a:lnTo>
                  <a:lnTo>
                    <a:pt x="19" y="10"/>
                  </a:lnTo>
                  <a:lnTo>
                    <a:pt x="21" y="37"/>
                  </a:lnTo>
                  <a:lnTo>
                    <a:pt x="11" y="46"/>
                  </a:lnTo>
                  <a:lnTo>
                    <a:pt x="0" y="37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5" name="Freeform 94"/>
            <p:cNvSpPr>
              <a:spLocks/>
            </p:cNvSpPr>
            <p:nvPr/>
          </p:nvSpPr>
          <p:spPr bwMode="auto">
            <a:xfrm>
              <a:off x="1854" y="3202"/>
              <a:ext cx="113" cy="36"/>
            </a:xfrm>
            <a:custGeom>
              <a:avLst/>
              <a:gdLst>
                <a:gd name="T0" fmla="*/ 0 w 113"/>
                <a:gd name="T1" fmla="*/ 36 h 36"/>
                <a:gd name="T2" fmla="*/ 57 w 113"/>
                <a:gd name="T3" fmla="*/ 0 h 36"/>
                <a:gd name="T4" fmla="*/ 113 w 113"/>
                <a:gd name="T5" fmla="*/ 36 h 36"/>
                <a:gd name="T6" fmla="*/ 0 60000 65536"/>
                <a:gd name="T7" fmla="*/ 0 60000 65536"/>
                <a:gd name="T8" fmla="*/ 0 60000 65536"/>
                <a:gd name="T9" fmla="*/ 0 w 113"/>
                <a:gd name="T10" fmla="*/ 0 h 36"/>
                <a:gd name="T11" fmla="*/ 113 w 113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36">
                  <a:moveTo>
                    <a:pt x="0" y="36"/>
                  </a:moveTo>
                  <a:lnTo>
                    <a:pt x="57" y="0"/>
                  </a:lnTo>
                  <a:lnTo>
                    <a:pt x="113" y="36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6" name="Freeform 95"/>
            <p:cNvSpPr>
              <a:spLocks/>
            </p:cNvSpPr>
            <p:nvPr/>
          </p:nvSpPr>
          <p:spPr bwMode="auto">
            <a:xfrm>
              <a:off x="1854" y="2824"/>
              <a:ext cx="113" cy="453"/>
            </a:xfrm>
            <a:custGeom>
              <a:avLst/>
              <a:gdLst>
                <a:gd name="T0" fmla="*/ 57 w 113"/>
                <a:gd name="T1" fmla="*/ 0 h 453"/>
                <a:gd name="T2" fmla="*/ 57 w 113"/>
                <a:gd name="T3" fmla="*/ 453 h 453"/>
                <a:gd name="T4" fmla="*/ 0 w 113"/>
                <a:gd name="T5" fmla="*/ 414 h 453"/>
                <a:gd name="T6" fmla="*/ 57 w 113"/>
                <a:gd name="T7" fmla="*/ 0 h 453"/>
                <a:gd name="T8" fmla="*/ 113 w 113"/>
                <a:gd name="T9" fmla="*/ 414 h 453"/>
                <a:gd name="T10" fmla="*/ 57 w 113"/>
                <a:gd name="T11" fmla="*/ 453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"/>
                <a:gd name="T19" fmla="*/ 0 h 453"/>
                <a:gd name="T20" fmla="*/ 113 w 113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" h="453">
                  <a:moveTo>
                    <a:pt x="57" y="0"/>
                  </a:moveTo>
                  <a:lnTo>
                    <a:pt x="57" y="453"/>
                  </a:lnTo>
                  <a:lnTo>
                    <a:pt x="0" y="414"/>
                  </a:lnTo>
                  <a:lnTo>
                    <a:pt x="57" y="0"/>
                  </a:lnTo>
                  <a:lnTo>
                    <a:pt x="113" y="414"/>
                  </a:lnTo>
                  <a:lnTo>
                    <a:pt x="57" y="4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7" name="Freeform 96"/>
            <p:cNvSpPr>
              <a:spLocks/>
            </p:cNvSpPr>
            <p:nvPr/>
          </p:nvSpPr>
          <p:spPr bwMode="auto">
            <a:xfrm>
              <a:off x="1898" y="2928"/>
              <a:ext cx="27" cy="9"/>
            </a:xfrm>
            <a:custGeom>
              <a:avLst/>
              <a:gdLst>
                <a:gd name="T0" fmla="*/ 0 w 27"/>
                <a:gd name="T1" fmla="*/ 0 h 9"/>
                <a:gd name="T2" fmla="*/ 13 w 27"/>
                <a:gd name="T3" fmla="*/ 9 h 9"/>
                <a:gd name="T4" fmla="*/ 27 w 27"/>
                <a:gd name="T5" fmla="*/ 0 h 9"/>
                <a:gd name="T6" fmla="*/ 0 60000 65536"/>
                <a:gd name="T7" fmla="*/ 0 60000 65536"/>
                <a:gd name="T8" fmla="*/ 0 60000 65536"/>
                <a:gd name="T9" fmla="*/ 0 w 27"/>
                <a:gd name="T10" fmla="*/ 0 h 9"/>
                <a:gd name="T11" fmla="*/ 27 w 27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9">
                  <a:moveTo>
                    <a:pt x="0" y="0"/>
                  </a:moveTo>
                  <a:lnTo>
                    <a:pt x="13" y="9"/>
                  </a:lnTo>
                  <a:lnTo>
                    <a:pt x="2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8" name="Freeform 97"/>
            <p:cNvSpPr>
              <a:spLocks/>
            </p:cNvSpPr>
            <p:nvPr/>
          </p:nvSpPr>
          <p:spPr bwMode="auto">
            <a:xfrm>
              <a:off x="1892" y="2962"/>
              <a:ext cx="39" cy="14"/>
            </a:xfrm>
            <a:custGeom>
              <a:avLst/>
              <a:gdLst>
                <a:gd name="T0" fmla="*/ 0 w 39"/>
                <a:gd name="T1" fmla="*/ 0 h 14"/>
                <a:gd name="T2" fmla="*/ 19 w 39"/>
                <a:gd name="T3" fmla="*/ 14 h 14"/>
                <a:gd name="T4" fmla="*/ 39 w 39"/>
                <a:gd name="T5" fmla="*/ 0 h 14"/>
                <a:gd name="T6" fmla="*/ 0 60000 65536"/>
                <a:gd name="T7" fmla="*/ 0 60000 65536"/>
                <a:gd name="T8" fmla="*/ 0 60000 65536"/>
                <a:gd name="T9" fmla="*/ 0 w 39"/>
                <a:gd name="T10" fmla="*/ 0 h 14"/>
                <a:gd name="T11" fmla="*/ 39 w 39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14">
                  <a:moveTo>
                    <a:pt x="0" y="0"/>
                  </a:moveTo>
                  <a:lnTo>
                    <a:pt x="19" y="14"/>
                  </a:lnTo>
                  <a:lnTo>
                    <a:pt x="3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9" name="Freeform 98"/>
            <p:cNvSpPr>
              <a:spLocks/>
            </p:cNvSpPr>
            <p:nvPr/>
          </p:nvSpPr>
          <p:spPr bwMode="auto">
            <a:xfrm>
              <a:off x="1888" y="2997"/>
              <a:ext cx="47" cy="15"/>
            </a:xfrm>
            <a:custGeom>
              <a:avLst/>
              <a:gdLst>
                <a:gd name="T0" fmla="*/ 0 w 47"/>
                <a:gd name="T1" fmla="*/ 0 h 15"/>
                <a:gd name="T2" fmla="*/ 23 w 47"/>
                <a:gd name="T3" fmla="*/ 15 h 15"/>
                <a:gd name="T4" fmla="*/ 47 w 47"/>
                <a:gd name="T5" fmla="*/ 0 h 15"/>
                <a:gd name="T6" fmla="*/ 0 60000 65536"/>
                <a:gd name="T7" fmla="*/ 0 60000 65536"/>
                <a:gd name="T8" fmla="*/ 0 60000 65536"/>
                <a:gd name="T9" fmla="*/ 0 w 47"/>
                <a:gd name="T10" fmla="*/ 0 h 15"/>
                <a:gd name="T11" fmla="*/ 47 w 4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15">
                  <a:moveTo>
                    <a:pt x="0" y="0"/>
                  </a:moveTo>
                  <a:lnTo>
                    <a:pt x="23" y="15"/>
                  </a:lnTo>
                  <a:lnTo>
                    <a:pt x="4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70" name="Freeform 99"/>
            <p:cNvSpPr>
              <a:spLocks/>
            </p:cNvSpPr>
            <p:nvPr/>
          </p:nvSpPr>
          <p:spPr bwMode="auto">
            <a:xfrm>
              <a:off x="1883" y="3032"/>
              <a:ext cx="57" cy="21"/>
            </a:xfrm>
            <a:custGeom>
              <a:avLst/>
              <a:gdLst>
                <a:gd name="T0" fmla="*/ 0 w 57"/>
                <a:gd name="T1" fmla="*/ 0 h 19"/>
                <a:gd name="T2" fmla="*/ 28 w 57"/>
                <a:gd name="T3" fmla="*/ 19 h 19"/>
                <a:gd name="T4" fmla="*/ 57 w 57"/>
                <a:gd name="T5" fmla="*/ 0 h 19"/>
                <a:gd name="T6" fmla="*/ 0 60000 65536"/>
                <a:gd name="T7" fmla="*/ 0 60000 65536"/>
                <a:gd name="T8" fmla="*/ 0 60000 65536"/>
                <a:gd name="T9" fmla="*/ 0 w 57"/>
                <a:gd name="T10" fmla="*/ 0 h 19"/>
                <a:gd name="T11" fmla="*/ 57 w 57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" h="19">
                  <a:moveTo>
                    <a:pt x="0" y="0"/>
                  </a:moveTo>
                  <a:lnTo>
                    <a:pt x="28" y="19"/>
                  </a:lnTo>
                  <a:lnTo>
                    <a:pt x="5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71" name="Freeform 100"/>
            <p:cNvSpPr>
              <a:spLocks/>
            </p:cNvSpPr>
            <p:nvPr/>
          </p:nvSpPr>
          <p:spPr bwMode="auto">
            <a:xfrm>
              <a:off x="1879" y="3066"/>
              <a:ext cx="65" cy="23"/>
            </a:xfrm>
            <a:custGeom>
              <a:avLst/>
              <a:gdLst>
                <a:gd name="T0" fmla="*/ 0 w 65"/>
                <a:gd name="T1" fmla="*/ 0 h 23"/>
                <a:gd name="T2" fmla="*/ 32 w 65"/>
                <a:gd name="T3" fmla="*/ 23 h 23"/>
                <a:gd name="T4" fmla="*/ 65 w 65"/>
                <a:gd name="T5" fmla="*/ 0 h 23"/>
                <a:gd name="T6" fmla="*/ 0 60000 65536"/>
                <a:gd name="T7" fmla="*/ 0 60000 65536"/>
                <a:gd name="T8" fmla="*/ 0 60000 65536"/>
                <a:gd name="T9" fmla="*/ 0 w 65"/>
                <a:gd name="T10" fmla="*/ 0 h 23"/>
                <a:gd name="T11" fmla="*/ 65 w 65"/>
                <a:gd name="T12" fmla="*/ 23 h 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5" h="23">
                  <a:moveTo>
                    <a:pt x="0" y="0"/>
                  </a:moveTo>
                  <a:lnTo>
                    <a:pt x="32" y="23"/>
                  </a:lnTo>
                  <a:lnTo>
                    <a:pt x="6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72" name="Freeform 101"/>
            <p:cNvSpPr>
              <a:spLocks/>
            </p:cNvSpPr>
            <p:nvPr/>
          </p:nvSpPr>
          <p:spPr bwMode="auto">
            <a:xfrm>
              <a:off x="1873" y="3099"/>
              <a:ext cx="75" cy="26"/>
            </a:xfrm>
            <a:custGeom>
              <a:avLst/>
              <a:gdLst>
                <a:gd name="T0" fmla="*/ 0 w 75"/>
                <a:gd name="T1" fmla="*/ 0 h 25"/>
                <a:gd name="T2" fmla="*/ 38 w 75"/>
                <a:gd name="T3" fmla="*/ 25 h 25"/>
                <a:gd name="T4" fmla="*/ 75 w 75"/>
                <a:gd name="T5" fmla="*/ 0 h 25"/>
                <a:gd name="T6" fmla="*/ 0 60000 65536"/>
                <a:gd name="T7" fmla="*/ 0 60000 65536"/>
                <a:gd name="T8" fmla="*/ 0 60000 65536"/>
                <a:gd name="T9" fmla="*/ 0 w 75"/>
                <a:gd name="T10" fmla="*/ 0 h 25"/>
                <a:gd name="T11" fmla="*/ 75 w 75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5" h="25">
                  <a:moveTo>
                    <a:pt x="0" y="0"/>
                  </a:moveTo>
                  <a:lnTo>
                    <a:pt x="38" y="25"/>
                  </a:lnTo>
                  <a:lnTo>
                    <a:pt x="7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73" name="Freeform 102"/>
            <p:cNvSpPr>
              <a:spLocks/>
            </p:cNvSpPr>
            <p:nvPr/>
          </p:nvSpPr>
          <p:spPr bwMode="auto">
            <a:xfrm>
              <a:off x="1869" y="3135"/>
              <a:ext cx="85" cy="28"/>
            </a:xfrm>
            <a:custGeom>
              <a:avLst/>
              <a:gdLst>
                <a:gd name="T0" fmla="*/ 0 w 85"/>
                <a:gd name="T1" fmla="*/ 0 h 29"/>
                <a:gd name="T2" fmla="*/ 42 w 85"/>
                <a:gd name="T3" fmla="*/ 29 h 29"/>
                <a:gd name="T4" fmla="*/ 85 w 85"/>
                <a:gd name="T5" fmla="*/ 0 h 29"/>
                <a:gd name="T6" fmla="*/ 0 60000 65536"/>
                <a:gd name="T7" fmla="*/ 0 60000 65536"/>
                <a:gd name="T8" fmla="*/ 0 60000 65536"/>
                <a:gd name="T9" fmla="*/ 0 w 85"/>
                <a:gd name="T10" fmla="*/ 0 h 29"/>
                <a:gd name="T11" fmla="*/ 85 w 85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" h="29">
                  <a:moveTo>
                    <a:pt x="0" y="0"/>
                  </a:moveTo>
                  <a:lnTo>
                    <a:pt x="42" y="29"/>
                  </a:lnTo>
                  <a:lnTo>
                    <a:pt x="8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74" name="Freeform 103"/>
            <p:cNvSpPr>
              <a:spLocks/>
            </p:cNvSpPr>
            <p:nvPr/>
          </p:nvSpPr>
          <p:spPr bwMode="auto">
            <a:xfrm>
              <a:off x="1863" y="3168"/>
              <a:ext cx="97" cy="32"/>
            </a:xfrm>
            <a:custGeom>
              <a:avLst/>
              <a:gdLst>
                <a:gd name="T0" fmla="*/ 0 w 97"/>
                <a:gd name="T1" fmla="*/ 0 h 33"/>
                <a:gd name="T2" fmla="*/ 48 w 97"/>
                <a:gd name="T3" fmla="*/ 33 h 33"/>
                <a:gd name="T4" fmla="*/ 97 w 97"/>
                <a:gd name="T5" fmla="*/ 0 h 33"/>
                <a:gd name="T6" fmla="*/ 0 60000 65536"/>
                <a:gd name="T7" fmla="*/ 0 60000 65536"/>
                <a:gd name="T8" fmla="*/ 0 60000 65536"/>
                <a:gd name="T9" fmla="*/ 0 w 97"/>
                <a:gd name="T10" fmla="*/ 0 h 33"/>
                <a:gd name="T11" fmla="*/ 97 w 97"/>
                <a:gd name="T12" fmla="*/ 33 h 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33">
                  <a:moveTo>
                    <a:pt x="0" y="0"/>
                  </a:moveTo>
                  <a:lnTo>
                    <a:pt x="48" y="33"/>
                  </a:lnTo>
                  <a:lnTo>
                    <a:pt x="9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75" name="Freeform 104"/>
            <p:cNvSpPr>
              <a:spLocks/>
            </p:cNvSpPr>
            <p:nvPr/>
          </p:nvSpPr>
          <p:spPr bwMode="auto">
            <a:xfrm>
              <a:off x="1859" y="3204"/>
              <a:ext cx="104" cy="33"/>
            </a:xfrm>
            <a:custGeom>
              <a:avLst/>
              <a:gdLst>
                <a:gd name="T0" fmla="*/ 0 w 104"/>
                <a:gd name="T1" fmla="*/ 0 h 34"/>
                <a:gd name="T2" fmla="*/ 52 w 104"/>
                <a:gd name="T3" fmla="*/ 34 h 34"/>
                <a:gd name="T4" fmla="*/ 104 w 104"/>
                <a:gd name="T5" fmla="*/ 0 h 34"/>
                <a:gd name="T6" fmla="*/ 0 60000 65536"/>
                <a:gd name="T7" fmla="*/ 0 60000 65536"/>
                <a:gd name="T8" fmla="*/ 0 60000 65536"/>
                <a:gd name="T9" fmla="*/ 0 w 104"/>
                <a:gd name="T10" fmla="*/ 0 h 34"/>
                <a:gd name="T11" fmla="*/ 104 w 104"/>
                <a:gd name="T12" fmla="*/ 34 h 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" h="34">
                  <a:moveTo>
                    <a:pt x="0" y="0"/>
                  </a:moveTo>
                  <a:lnTo>
                    <a:pt x="52" y="34"/>
                  </a:lnTo>
                  <a:lnTo>
                    <a:pt x="10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76" name="Freeform 105"/>
            <p:cNvSpPr>
              <a:spLocks/>
            </p:cNvSpPr>
            <p:nvPr/>
          </p:nvSpPr>
          <p:spPr bwMode="auto">
            <a:xfrm>
              <a:off x="1900" y="2843"/>
              <a:ext cx="21" cy="46"/>
            </a:xfrm>
            <a:custGeom>
              <a:avLst/>
              <a:gdLst>
                <a:gd name="T0" fmla="*/ 4 w 21"/>
                <a:gd name="T1" fmla="*/ 10 h 46"/>
                <a:gd name="T2" fmla="*/ 11 w 21"/>
                <a:gd name="T3" fmla="*/ 0 h 46"/>
                <a:gd name="T4" fmla="*/ 19 w 21"/>
                <a:gd name="T5" fmla="*/ 10 h 46"/>
                <a:gd name="T6" fmla="*/ 21 w 21"/>
                <a:gd name="T7" fmla="*/ 37 h 46"/>
                <a:gd name="T8" fmla="*/ 11 w 21"/>
                <a:gd name="T9" fmla="*/ 46 h 46"/>
                <a:gd name="T10" fmla="*/ 0 w 21"/>
                <a:gd name="T11" fmla="*/ 37 h 46"/>
                <a:gd name="T12" fmla="*/ 4 w 21"/>
                <a:gd name="T13" fmla="*/ 1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46"/>
                <a:gd name="T23" fmla="*/ 21 w 2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46">
                  <a:moveTo>
                    <a:pt x="4" y="10"/>
                  </a:moveTo>
                  <a:lnTo>
                    <a:pt x="11" y="0"/>
                  </a:lnTo>
                  <a:lnTo>
                    <a:pt x="19" y="10"/>
                  </a:lnTo>
                  <a:lnTo>
                    <a:pt x="21" y="37"/>
                  </a:lnTo>
                  <a:lnTo>
                    <a:pt x="11" y="46"/>
                  </a:lnTo>
                  <a:lnTo>
                    <a:pt x="0" y="37"/>
                  </a:lnTo>
                  <a:lnTo>
                    <a:pt x="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77" name="Freeform 106"/>
            <p:cNvSpPr>
              <a:spLocks/>
            </p:cNvSpPr>
            <p:nvPr/>
          </p:nvSpPr>
          <p:spPr bwMode="auto">
            <a:xfrm>
              <a:off x="1854" y="2805"/>
              <a:ext cx="44" cy="21"/>
            </a:xfrm>
            <a:custGeom>
              <a:avLst/>
              <a:gdLst>
                <a:gd name="T0" fmla="*/ 44 w 44"/>
                <a:gd name="T1" fmla="*/ 19 h 19"/>
                <a:gd name="T2" fmla="*/ 15 w 44"/>
                <a:gd name="T3" fmla="*/ 15 h 19"/>
                <a:gd name="T4" fmla="*/ 29 w 44"/>
                <a:gd name="T5" fmla="*/ 2 h 19"/>
                <a:gd name="T6" fmla="*/ 0 w 44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19"/>
                <a:gd name="T14" fmla="*/ 44 w 44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19">
                  <a:moveTo>
                    <a:pt x="44" y="19"/>
                  </a:moveTo>
                  <a:lnTo>
                    <a:pt x="15" y="15"/>
                  </a:lnTo>
                  <a:lnTo>
                    <a:pt x="29" y="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78" name="Freeform 107"/>
            <p:cNvSpPr>
              <a:spLocks/>
            </p:cNvSpPr>
            <p:nvPr/>
          </p:nvSpPr>
          <p:spPr bwMode="auto">
            <a:xfrm>
              <a:off x="1919" y="2803"/>
              <a:ext cx="48" cy="22"/>
            </a:xfrm>
            <a:custGeom>
              <a:avLst/>
              <a:gdLst>
                <a:gd name="T0" fmla="*/ 48 w 48"/>
                <a:gd name="T1" fmla="*/ 2 h 23"/>
                <a:gd name="T2" fmla="*/ 19 w 48"/>
                <a:gd name="T3" fmla="*/ 23 h 23"/>
                <a:gd name="T4" fmla="*/ 29 w 48"/>
                <a:gd name="T5" fmla="*/ 0 h 23"/>
                <a:gd name="T6" fmla="*/ 0 w 48"/>
                <a:gd name="T7" fmla="*/ 21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23"/>
                <a:gd name="T14" fmla="*/ 48 w 48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23">
                  <a:moveTo>
                    <a:pt x="48" y="2"/>
                  </a:moveTo>
                  <a:lnTo>
                    <a:pt x="19" y="23"/>
                  </a:lnTo>
                  <a:lnTo>
                    <a:pt x="29" y="0"/>
                  </a:lnTo>
                  <a:lnTo>
                    <a:pt x="0" y="21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79" name="Freeform 108"/>
            <p:cNvSpPr>
              <a:spLocks/>
            </p:cNvSpPr>
            <p:nvPr/>
          </p:nvSpPr>
          <p:spPr bwMode="auto">
            <a:xfrm>
              <a:off x="1904" y="2738"/>
              <a:ext cx="15" cy="76"/>
            </a:xfrm>
            <a:custGeom>
              <a:avLst/>
              <a:gdLst>
                <a:gd name="T0" fmla="*/ 7 w 15"/>
                <a:gd name="T1" fmla="*/ 76 h 76"/>
                <a:gd name="T2" fmla="*/ 0 w 15"/>
                <a:gd name="T3" fmla="*/ 28 h 76"/>
                <a:gd name="T4" fmla="*/ 15 w 15"/>
                <a:gd name="T5" fmla="*/ 48 h 76"/>
                <a:gd name="T6" fmla="*/ 7 w 15"/>
                <a:gd name="T7" fmla="*/ 0 h 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76"/>
                <a:gd name="T14" fmla="*/ 15 w 15"/>
                <a:gd name="T15" fmla="*/ 76 h 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76">
                  <a:moveTo>
                    <a:pt x="7" y="76"/>
                  </a:moveTo>
                  <a:lnTo>
                    <a:pt x="0" y="28"/>
                  </a:lnTo>
                  <a:lnTo>
                    <a:pt x="15" y="48"/>
                  </a:lnTo>
                  <a:lnTo>
                    <a:pt x="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80" name="椭圆 99"/>
          <p:cNvSpPr/>
          <p:nvPr/>
        </p:nvSpPr>
        <p:spPr>
          <a:xfrm>
            <a:off x="3738351" y="5403758"/>
            <a:ext cx="699062" cy="204893"/>
          </a:xfrm>
          <a:prstGeom prst="ellipse">
            <a:avLst/>
          </a:prstGeom>
          <a:solidFill>
            <a:srgbClr val="66FFFF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1" name="椭圆 99"/>
          <p:cNvSpPr/>
          <p:nvPr/>
        </p:nvSpPr>
        <p:spPr>
          <a:xfrm>
            <a:off x="4335260" y="5398445"/>
            <a:ext cx="699062" cy="204893"/>
          </a:xfrm>
          <a:prstGeom prst="ellipse">
            <a:avLst/>
          </a:prstGeom>
          <a:solidFill>
            <a:srgbClr val="66FFFF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3686636" y="5323647"/>
            <a:ext cx="1605443" cy="36991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179512" y="5159259"/>
            <a:ext cx="2736303" cy="71913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84" name="Group 92"/>
          <p:cNvGrpSpPr>
            <a:grpSpLocks/>
          </p:cNvGrpSpPr>
          <p:nvPr/>
        </p:nvGrpSpPr>
        <p:grpSpPr bwMode="auto">
          <a:xfrm>
            <a:off x="2433026" y="4916379"/>
            <a:ext cx="321249" cy="562637"/>
            <a:chOff x="1854" y="2738"/>
            <a:chExt cx="113" cy="539"/>
          </a:xfrm>
        </p:grpSpPr>
        <p:sp>
          <p:nvSpPr>
            <p:cNvPr id="85" name="Freeform 93"/>
            <p:cNvSpPr>
              <a:spLocks/>
            </p:cNvSpPr>
            <p:nvPr/>
          </p:nvSpPr>
          <p:spPr bwMode="auto">
            <a:xfrm>
              <a:off x="1900" y="2843"/>
              <a:ext cx="21" cy="46"/>
            </a:xfrm>
            <a:custGeom>
              <a:avLst/>
              <a:gdLst>
                <a:gd name="T0" fmla="*/ 4 w 21"/>
                <a:gd name="T1" fmla="*/ 10 h 46"/>
                <a:gd name="T2" fmla="*/ 11 w 21"/>
                <a:gd name="T3" fmla="*/ 0 h 46"/>
                <a:gd name="T4" fmla="*/ 19 w 21"/>
                <a:gd name="T5" fmla="*/ 10 h 46"/>
                <a:gd name="T6" fmla="*/ 21 w 21"/>
                <a:gd name="T7" fmla="*/ 37 h 46"/>
                <a:gd name="T8" fmla="*/ 11 w 21"/>
                <a:gd name="T9" fmla="*/ 46 h 46"/>
                <a:gd name="T10" fmla="*/ 0 w 21"/>
                <a:gd name="T11" fmla="*/ 37 h 46"/>
                <a:gd name="T12" fmla="*/ 4 w 21"/>
                <a:gd name="T13" fmla="*/ 1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46"/>
                <a:gd name="T23" fmla="*/ 21 w 2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46">
                  <a:moveTo>
                    <a:pt x="4" y="10"/>
                  </a:moveTo>
                  <a:lnTo>
                    <a:pt x="11" y="0"/>
                  </a:lnTo>
                  <a:lnTo>
                    <a:pt x="19" y="10"/>
                  </a:lnTo>
                  <a:lnTo>
                    <a:pt x="21" y="37"/>
                  </a:lnTo>
                  <a:lnTo>
                    <a:pt x="11" y="46"/>
                  </a:lnTo>
                  <a:lnTo>
                    <a:pt x="0" y="37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86" name="Freeform 94"/>
            <p:cNvSpPr>
              <a:spLocks/>
            </p:cNvSpPr>
            <p:nvPr/>
          </p:nvSpPr>
          <p:spPr bwMode="auto">
            <a:xfrm>
              <a:off x="1854" y="3202"/>
              <a:ext cx="113" cy="36"/>
            </a:xfrm>
            <a:custGeom>
              <a:avLst/>
              <a:gdLst>
                <a:gd name="T0" fmla="*/ 0 w 113"/>
                <a:gd name="T1" fmla="*/ 36 h 36"/>
                <a:gd name="T2" fmla="*/ 57 w 113"/>
                <a:gd name="T3" fmla="*/ 0 h 36"/>
                <a:gd name="T4" fmla="*/ 113 w 113"/>
                <a:gd name="T5" fmla="*/ 36 h 36"/>
                <a:gd name="T6" fmla="*/ 0 60000 65536"/>
                <a:gd name="T7" fmla="*/ 0 60000 65536"/>
                <a:gd name="T8" fmla="*/ 0 60000 65536"/>
                <a:gd name="T9" fmla="*/ 0 w 113"/>
                <a:gd name="T10" fmla="*/ 0 h 36"/>
                <a:gd name="T11" fmla="*/ 113 w 113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36">
                  <a:moveTo>
                    <a:pt x="0" y="36"/>
                  </a:moveTo>
                  <a:lnTo>
                    <a:pt x="57" y="0"/>
                  </a:lnTo>
                  <a:lnTo>
                    <a:pt x="113" y="36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87" name="Freeform 95"/>
            <p:cNvSpPr>
              <a:spLocks/>
            </p:cNvSpPr>
            <p:nvPr/>
          </p:nvSpPr>
          <p:spPr bwMode="auto">
            <a:xfrm>
              <a:off x="1854" y="2824"/>
              <a:ext cx="113" cy="453"/>
            </a:xfrm>
            <a:custGeom>
              <a:avLst/>
              <a:gdLst>
                <a:gd name="T0" fmla="*/ 57 w 113"/>
                <a:gd name="T1" fmla="*/ 0 h 453"/>
                <a:gd name="T2" fmla="*/ 57 w 113"/>
                <a:gd name="T3" fmla="*/ 453 h 453"/>
                <a:gd name="T4" fmla="*/ 0 w 113"/>
                <a:gd name="T5" fmla="*/ 414 h 453"/>
                <a:gd name="T6" fmla="*/ 57 w 113"/>
                <a:gd name="T7" fmla="*/ 0 h 453"/>
                <a:gd name="T8" fmla="*/ 113 w 113"/>
                <a:gd name="T9" fmla="*/ 414 h 453"/>
                <a:gd name="T10" fmla="*/ 57 w 113"/>
                <a:gd name="T11" fmla="*/ 453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"/>
                <a:gd name="T19" fmla="*/ 0 h 453"/>
                <a:gd name="T20" fmla="*/ 113 w 113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" h="453">
                  <a:moveTo>
                    <a:pt x="57" y="0"/>
                  </a:moveTo>
                  <a:lnTo>
                    <a:pt x="57" y="453"/>
                  </a:lnTo>
                  <a:lnTo>
                    <a:pt x="0" y="414"/>
                  </a:lnTo>
                  <a:lnTo>
                    <a:pt x="57" y="0"/>
                  </a:lnTo>
                  <a:lnTo>
                    <a:pt x="113" y="414"/>
                  </a:lnTo>
                  <a:lnTo>
                    <a:pt x="57" y="4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88" name="Freeform 96"/>
            <p:cNvSpPr>
              <a:spLocks/>
            </p:cNvSpPr>
            <p:nvPr/>
          </p:nvSpPr>
          <p:spPr bwMode="auto">
            <a:xfrm>
              <a:off x="1898" y="2928"/>
              <a:ext cx="27" cy="9"/>
            </a:xfrm>
            <a:custGeom>
              <a:avLst/>
              <a:gdLst>
                <a:gd name="T0" fmla="*/ 0 w 27"/>
                <a:gd name="T1" fmla="*/ 0 h 9"/>
                <a:gd name="T2" fmla="*/ 13 w 27"/>
                <a:gd name="T3" fmla="*/ 9 h 9"/>
                <a:gd name="T4" fmla="*/ 27 w 27"/>
                <a:gd name="T5" fmla="*/ 0 h 9"/>
                <a:gd name="T6" fmla="*/ 0 60000 65536"/>
                <a:gd name="T7" fmla="*/ 0 60000 65536"/>
                <a:gd name="T8" fmla="*/ 0 60000 65536"/>
                <a:gd name="T9" fmla="*/ 0 w 27"/>
                <a:gd name="T10" fmla="*/ 0 h 9"/>
                <a:gd name="T11" fmla="*/ 27 w 27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9">
                  <a:moveTo>
                    <a:pt x="0" y="0"/>
                  </a:moveTo>
                  <a:lnTo>
                    <a:pt x="13" y="9"/>
                  </a:lnTo>
                  <a:lnTo>
                    <a:pt x="2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89" name="Freeform 97"/>
            <p:cNvSpPr>
              <a:spLocks/>
            </p:cNvSpPr>
            <p:nvPr/>
          </p:nvSpPr>
          <p:spPr bwMode="auto">
            <a:xfrm>
              <a:off x="1892" y="2962"/>
              <a:ext cx="39" cy="14"/>
            </a:xfrm>
            <a:custGeom>
              <a:avLst/>
              <a:gdLst>
                <a:gd name="T0" fmla="*/ 0 w 39"/>
                <a:gd name="T1" fmla="*/ 0 h 14"/>
                <a:gd name="T2" fmla="*/ 19 w 39"/>
                <a:gd name="T3" fmla="*/ 14 h 14"/>
                <a:gd name="T4" fmla="*/ 39 w 39"/>
                <a:gd name="T5" fmla="*/ 0 h 14"/>
                <a:gd name="T6" fmla="*/ 0 60000 65536"/>
                <a:gd name="T7" fmla="*/ 0 60000 65536"/>
                <a:gd name="T8" fmla="*/ 0 60000 65536"/>
                <a:gd name="T9" fmla="*/ 0 w 39"/>
                <a:gd name="T10" fmla="*/ 0 h 14"/>
                <a:gd name="T11" fmla="*/ 39 w 39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14">
                  <a:moveTo>
                    <a:pt x="0" y="0"/>
                  </a:moveTo>
                  <a:lnTo>
                    <a:pt x="19" y="14"/>
                  </a:lnTo>
                  <a:lnTo>
                    <a:pt x="3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0" name="Freeform 98"/>
            <p:cNvSpPr>
              <a:spLocks/>
            </p:cNvSpPr>
            <p:nvPr/>
          </p:nvSpPr>
          <p:spPr bwMode="auto">
            <a:xfrm>
              <a:off x="1888" y="2997"/>
              <a:ext cx="47" cy="15"/>
            </a:xfrm>
            <a:custGeom>
              <a:avLst/>
              <a:gdLst>
                <a:gd name="T0" fmla="*/ 0 w 47"/>
                <a:gd name="T1" fmla="*/ 0 h 15"/>
                <a:gd name="T2" fmla="*/ 23 w 47"/>
                <a:gd name="T3" fmla="*/ 15 h 15"/>
                <a:gd name="T4" fmla="*/ 47 w 47"/>
                <a:gd name="T5" fmla="*/ 0 h 15"/>
                <a:gd name="T6" fmla="*/ 0 60000 65536"/>
                <a:gd name="T7" fmla="*/ 0 60000 65536"/>
                <a:gd name="T8" fmla="*/ 0 60000 65536"/>
                <a:gd name="T9" fmla="*/ 0 w 47"/>
                <a:gd name="T10" fmla="*/ 0 h 15"/>
                <a:gd name="T11" fmla="*/ 47 w 4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15">
                  <a:moveTo>
                    <a:pt x="0" y="0"/>
                  </a:moveTo>
                  <a:lnTo>
                    <a:pt x="23" y="15"/>
                  </a:lnTo>
                  <a:lnTo>
                    <a:pt x="4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1" name="Freeform 99"/>
            <p:cNvSpPr>
              <a:spLocks/>
            </p:cNvSpPr>
            <p:nvPr/>
          </p:nvSpPr>
          <p:spPr bwMode="auto">
            <a:xfrm>
              <a:off x="1883" y="3032"/>
              <a:ext cx="57" cy="21"/>
            </a:xfrm>
            <a:custGeom>
              <a:avLst/>
              <a:gdLst>
                <a:gd name="T0" fmla="*/ 0 w 57"/>
                <a:gd name="T1" fmla="*/ 0 h 19"/>
                <a:gd name="T2" fmla="*/ 28 w 57"/>
                <a:gd name="T3" fmla="*/ 19 h 19"/>
                <a:gd name="T4" fmla="*/ 57 w 57"/>
                <a:gd name="T5" fmla="*/ 0 h 19"/>
                <a:gd name="T6" fmla="*/ 0 60000 65536"/>
                <a:gd name="T7" fmla="*/ 0 60000 65536"/>
                <a:gd name="T8" fmla="*/ 0 60000 65536"/>
                <a:gd name="T9" fmla="*/ 0 w 57"/>
                <a:gd name="T10" fmla="*/ 0 h 19"/>
                <a:gd name="T11" fmla="*/ 57 w 57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" h="19">
                  <a:moveTo>
                    <a:pt x="0" y="0"/>
                  </a:moveTo>
                  <a:lnTo>
                    <a:pt x="28" y="19"/>
                  </a:lnTo>
                  <a:lnTo>
                    <a:pt x="5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2" name="Freeform 100"/>
            <p:cNvSpPr>
              <a:spLocks/>
            </p:cNvSpPr>
            <p:nvPr/>
          </p:nvSpPr>
          <p:spPr bwMode="auto">
            <a:xfrm>
              <a:off x="1879" y="3066"/>
              <a:ext cx="65" cy="23"/>
            </a:xfrm>
            <a:custGeom>
              <a:avLst/>
              <a:gdLst>
                <a:gd name="T0" fmla="*/ 0 w 65"/>
                <a:gd name="T1" fmla="*/ 0 h 23"/>
                <a:gd name="T2" fmla="*/ 32 w 65"/>
                <a:gd name="T3" fmla="*/ 23 h 23"/>
                <a:gd name="T4" fmla="*/ 65 w 65"/>
                <a:gd name="T5" fmla="*/ 0 h 23"/>
                <a:gd name="T6" fmla="*/ 0 60000 65536"/>
                <a:gd name="T7" fmla="*/ 0 60000 65536"/>
                <a:gd name="T8" fmla="*/ 0 60000 65536"/>
                <a:gd name="T9" fmla="*/ 0 w 65"/>
                <a:gd name="T10" fmla="*/ 0 h 23"/>
                <a:gd name="T11" fmla="*/ 65 w 65"/>
                <a:gd name="T12" fmla="*/ 23 h 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5" h="23">
                  <a:moveTo>
                    <a:pt x="0" y="0"/>
                  </a:moveTo>
                  <a:lnTo>
                    <a:pt x="32" y="23"/>
                  </a:lnTo>
                  <a:lnTo>
                    <a:pt x="6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3" name="Freeform 101"/>
            <p:cNvSpPr>
              <a:spLocks/>
            </p:cNvSpPr>
            <p:nvPr/>
          </p:nvSpPr>
          <p:spPr bwMode="auto">
            <a:xfrm>
              <a:off x="1873" y="3099"/>
              <a:ext cx="75" cy="26"/>
            </a:xfrm>
            <a:custGeom>
              <a:avLst/>
              <a:gdLst>
                <a:gd name="T0" fmla="*/ 0 w 75"/>
                <a:gd name="T1" fmla="*/ 0 h 25"/>
                <a:gd name="T2" fmla="*/ 38 w 75"/>
                <a:gd name="T3" fmla="*/ 25 h 25"/>
                <a:gd name="T4" fmla="*/ 75 w 75"/>
                <a:gd name="T5" fmla="*/ 0 h 25"/>
                <a:gd name="T6" fmla="*/ 0 60000 65536"/>
                <a:gd name="T7" fmla="*/ 0 60000 65536"/>
                <a:gd name="T8" fmla="*/ 0 60000 65536"/>
                <a:gd name="T9" fmla="*/ 0 w 75"/>
                <a:gd name="T10" fmla="*/ 0 h 25"/>
                <a:gd name="T11" fmla="*/ 75 w 75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5" h="25">
                  <a:moveTo>
                    <a:pt x="0" y="0"/>
                  </a:moveTo>
                  <a:lnTo>
                    <a:pt x="38" y="25"/>
                  </a:lnTo>
                  <a:lnTo>
                    <a:pt x="7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4" name="Freeform 102"/>
            <p:cNvSpPr>
              <a:spLocks/>
            </p:cNvSpPr>
            <p:nvPr/>
          </p:nvSpPr>
          <p:spPr bwMode="auto">
            <a:xfrm>
              <a:off x="1869" y="3135"/>
              <a:ext cx="85" cy="28"/>
            </a:xfrm>
            <a:custGeom>
              <a:avLst/>
              <a:gdLst>
                <a:gd name="T0" fmla="*/ 0 w 85"/>
                <a:gd name="T1" fmla="*/ 0 h 29"/>
                <a:gd name="T2" fmla="*/ 42 w 85"/>
                <a:gd name="T3" fmla="*/ 29 h 29"/>
                <a:gd name="T4" fmla="*/ 85 w 85"/>
                <a:gd name="T5" fmla="*/ 0 h 29"/>
                <a:gd name="T6" fmla="*/ 0 60000 65536"/>
                <a:gd name="T7" fmla="*/ 0 60000 65536"/>
                <a:gd name="T8" fmla="*/ 0 60000 65536"/>
                <a:gd name="T9" fmla="*/ 0 w 85"/>
                <a:gd name="T10" fmla="*/ 0 h 29"/>
                <a:gd name="T11" fmla="*/ 85 w 85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" h="29">
                  <a:moveTo>
                    <a:pt x="0" y="0"/>
                  </a:moveTo>
                  <a:lnTo>
                    <a:pt x="42" y="29"/>
                  </a:lnTo>
                  <a:lnTo>
                    <a:pt x="8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5" name="Freeform 103"/>
            <p:cNvSpPr>
              <a:spLocks/>
            </p:cNvSpPr>
            <p:nvPr/>
          </p:nvSpPr>
          <p:spPr bwMode="auto">
            <a:xfrm>
              <a:off x="1863" y="3168"/>
              <a:ext cx="97" cy="32"/>
            </a:xfrm>
            <a:custGeom>
              <a:avLst/>
              <a:gdLst>
                <a:gd name="T0" fmla="*/ 0 w 97"/>
                <a:gd name="T1" fmla="*/ 0 h 33"/>
                <a:gd name="T2" fmla="*/ 48 w 97"/>
                <a:gd name="T3" fmla="*/ 33 h 33"/>
                <a:gd name="T4" fmla="*/ 97 w 97"/>
                <a:gd name="T5" fmla="*/ 0 h 33"/>
                <a:gd name="T6" fmla="*/ 0 60000 65536"/>
                <a:gd name="T7" fmla="*/ 0 60000 65536"/>
                <a:gd name="T8" fmla="*/ 0 60000 65536"/>
                <a:gd name="T9" fmla="*/ 0 w 97"/>
                <a:gd name="T10" fmla="*/ 0 h 33"/>
                <a:gd name="T11" fmla="*/ 97 w 97"/>
                <a:gd name="T12" fmla="*/ 33 h 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33">
                  <a:moveTo>
                    <a:pt x="0" y="0"/>
                  </a:moveTo>
                  <a:lnTo>
                    <a:pt x="48" y="33"/>
                  </a:lnTo>
                  <a:lnTo>
                    <a:pt x="9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6" name="Freeform 104"/>
            <p:cNvSpPr>
              <a:spLocks/>
            </p:cNvSpPr>
            <p:nvPr/>
          </p:nvSpPr>
          <p:spPr bwMode="auto">
            <a:xfrm>
              <a:off x="1859" y="3204"/>
              <a:ext cx="104" cy="33"/>
            </a:xfrm>
            <a:custGeom>
              <a:avLst/>
              <a:gdLst>
                <a:gd name="T0" fmla="*/ 0 w 104"/>
                <a:gd name="T1" fmla="*/ 0 h 34"/>
                <a:gd name="T2" fmla="*/ 52 w 104"/>
                <a:gd name="T3" fmla="*/ 34 h 34"/>
                <a:gd name="T4" fmla="*/ 104 w 104"/>
                <a:gd name="T5" fmla="*/ 0 h 34"/>
                <a:gd name="T6" fmla="*/ 0 60000 65536"/>
                <a:gd name="T7" fmla="*/ 0 60000 65536"/>
                <a:gd name="T8" fmla="*/ 0 60000 65536"/>
                <a:gd name="T9" fmla="*/ 0 w 104"/>
                <a:gd name="T10" fmla="*/ 0 h 34"/>
                <a:gd name="T11" fmla="*/ 104 w 104"/>
                <a:gd name="T12" fmla="*/ 34 h 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" h="34">
                  <a:moveTo>
                    <a:pt x="0" y="0"/>
                  </a:moveTo>
                  <a:lnTo>
                    <a:pt x="52" y="34"/>
                  </a:lnTo>
                  <a:lnTo>
                    <a:pt x="10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7" name="Freeform 105"/>
            <p:cNvSpPr>
              <a:spLocks/>
            </p:cNvSpPr>
            <p:nvPr/>
          </p:nvSpPr>
          <p:spPr bwMode="auto">
            <a:xfrm>
              <a:off x="1900" y="2843"/>
              <a:ext cx="21" cy="46"/>
            </a:xfrm>
            <a:custGeom>
              <a:avLst/>
              <a:gdLst>
                <a:gd name="T0" fmla="*/ 4 w 21"/>
                <a:gd name="T1" fmla="*/ 10 h 46"/>
                <a:gd name="T2" fmla="*/ 11 w 21"/>
                <a:gd name="T3" fmla="*/ 0 h 46"/>
                <a:gd name="T4" fmla="*/ 19 w 21"/>
                <a:gd name="T5" fmla="*/ 10 h 46"/>
                <a:gd name="T6" fmla="*/ 21 w 21"/>
                <a:gd name="T7" fmla="*/ 37 h 46"/>
                <a:gd name="T8" fmla="*/ 11 w 21"/>
                <a:gd name="T9" fmla="*/ 46 h 46"/>
                <a:gd name="T10" fmla="*/ 0 w 21"/>
                <a:gd name="T11" fmla="*/ 37 h 46"/>
                <a:gd name="T12" fmla="*/ 4 w 21"/>
                <a:gd name="T13" fmla="*/ 1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46"/>
                <a:gd name="T23" fmla="*/ 21 w 2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46">
                  <a:moveTo>
                    <a:pt x="4" y="10"/>
                  </a:moveTo>
                  <a:lnTo>
                    <a:pt x="11" y="0"/>
                  </a:lnTo>
                  <a:lnTo>
                    <a:pt x="19" y="10"/>
                  </a:lnTo>
                  <a:lnTo>
                    <a:pt x="21" y="37"/>
                  </a:lnTo>
                  <a:lnTo>
                    <a:pt x="11" y="46"/>
                  </a:lnTo>
                  <a:lnTo>
                    <a:pt x="0" y="37"/>
                  </a:lnTo>
                  <a:lnTo>
                    <a:pt x="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8" name="Freeform 106"/>
            <p:cNvSpPr>
              <a:spLocks/>
            </p:cNvSpPr>
            <p:nvPr/>
          </p:nvSpPr>
          <p:spPr bwMode="auto">
            <a:xfrm>
              <a:off x="1854" y="2805"/>
              <a:ext cx="44" cy="21"/>
            </a:xfrm>
            <a:custGeom>
              <a:avLst/>
              <a:gdLst>
                <a:gd name="T0" fmla="*/ 44 w 44"/>
                <a:gd name="T1" fmla="*/ 19 h 19"/>
                <a:gd name="T2" fmla="*/ 15 w 44"/>
                <a:gd name="T3" fmla="*/ 15 h 19"/>
                <a:gd name="T4" fmla="*/ 29 w 44"/>
                <a:gd name="T5" fmla="*/ 2 h 19"/>
                <a:gd name="T6" fmla="*/ 0 w 44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19"/>
                <a:gd name="T14" fmla="*/ 44 w 44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19">
                  <a:moveTo>
                    <a:pt x="44" y="19"/>
                  </a:moveTo>
                  <a:lnTo>
                    <a:pt x="15" y="15"/>
                  </a:lnTo>
                  <a:lnTo>
                    <a:pt x="29" y="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9" name="Freeform 107"/>
            <p:cNvSpPr>
              <a:spLocks/>
            </p:cNvSpPr>
            <p:nvPr/>
          </p:nvSpPr>
          <p:spPr bwMode="auto">
            <a:xfrm>
              <a:off x="1919" y="2803"/>
              <a:ext cx="48" cy="22"/>
            </a:xfrm>
            <a:custGeom>
              <a:avLst/>
              <a:gdLst>
                <a:gd name="T0" fmla="*/ 48 w 48"/>
                <a:gd name="T1" fmla="*/ 2 h 23"/>
                <a:gd name="T2" fmla="*/ 19 w 48"/>
                <a:gd name="T3" fmla="*/ 23 h 23"/>
                <a:gd name="T4" fmla="*/ 29 w 48"/>
                <a:gd name="T5" fmla="*/ 0 h 23"/>
                <a:gd name="T6" fmla="*/ 0 w 48"/>
                <a:gd name="T7" fmla="*/ 21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23"/>
                <a:gd name="T14" fmla="*/ 48 w 48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23">
                  <a:moveTo>
                    <a:pt x="48" y="2"/>
                  </a:moveTo>
                  <a:lnTo>
                    <a:pt x="19" y="23"/>
                  </a:lnTo>
                  <a:lnTo>
                    <a:pt x="29" y="0"/>
                  </a:lnTo>
                  <a:lnTo>
                    <a:pt x="0" y="21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00" name="Freeform 108"/>
            <p:cNvSpPr>
              <a:spLocks/>
            </p:cNvSpPr>
            <p:nvPr/>
          </p:nvSpPr>
          <p:spPr bwMode="auto">
            <a:xfrm>
              <a:off x="1904" y="2738"/>
              <a:ext cx="15" cy="76"/>
            </a:xfrm>
            <a:custGeom>
              <a:avLst/>
              <a:gdLst>
                <a:gd name="T0" fmla="*/ 7 w 15"/>
                <a:gd name="T1" fmla="*/ 76 h 76"/>
                <a:gd name="T2" fmla="*/ 0 w 15"/>
                <a:gd name="T3" fmla="*/ 28 h 76"/>
                <a:gd name="T4" fmla="*/ 15 w 15"/>
                <a:gd name="T5" fmla="*/ 48 h 76"/>
                <a:gd name="T6" fmla="*/ 7 w 15"/>
                <a:gd name="T7" fmla="*/ 0 h 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76"/>
                <a:gd name="T14" fmla="*/ 15 w 15"/>
                <a:gd name="T15" fmla="*/ 76 h 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76">
                  <a:moveTo>
                    <a:pt x="7" y="76"/>
                  </a:moveTo>
                  <a:lnTo>
                    <a:pt x="0" y="28"/>
                  </a:lnTo>
                  <a:lnTo>
                    <a:pt x="15" y="48"/>
                  </a:lnTo>
                  <a:lnTo>
                    <a:pt x="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椭圆 99"/>
          <p:cNvSpPr/>
          <p:nvPr/>
        </p:nvSpPr>
        <p:spPr>
          <a:xfrm>
            <a:off x="714016" y="5402815"/>
            <a:ext cx="699062" cy="204893"/>
          </a:xfrm>
          <a:prstGeom prst="ellipse">
            <a:avLst/>
          </a:prstGeom>
          <a:solidFill>
            <a:srgbClr val="FFC000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2" name="椭圆 99"/>
          <p:cNvSpPr/>
          <p:nvPr/>
        </p:nvSpPr>
        <p:spPr>
          <a:xfrm>
            <a:off x="1310925" y="5397502"/>
            <a:ext cx="699062" cy="204893"/>
          </a:xfrm>
          <a:prstGeom prst="ellipse">
            <a:avLst/>
          </a:prstGeom>
          <a:solidFill>
            <a:srgbClr val="FFC000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3" name="円/楕円 102"/>
          <p:cNvSpPr/>
          <p:nvPr/>
        </p:nvSpPr>
        <p:spPr>
          <a:xfrm>
            <a:off x="662301" y="5322704"/>
            <a:ext cx="1605441" cy="36991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104" name="テキスト ボックス 103"/>
          <p:cNvSpPr txBox="1"/>
          <p:nvPr/>
        </p:nvSpPr>
        <p:spPr>
          <a:xfrm>
            <a:off x="179512" y="4407495"/>
            <a:ext cx="2489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u="sng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Coex</a:t>
            </a:r>
            <a:r>
              <a:rPr lang="en-US" altLang="ja-JP" sz="1400" u="sng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1: </a:t>
            </a:r>
            <a:r>
              <a:rPr lang="en-US" altLang="ja-JP" sz="1400" u="sng" dirty="0">
                <a:solidFill>
                  <a:srgbClr val="000000"/>
                </a:solidFill>
                <a:cs typeface="Times New Roman" panose="02020603050405020304" pitchFamily="18" charset="0"/>
              </a:rPr>
              <a:t>M</a:t>
            </a:r>
            <a:r>
              <a:rPr lang="en-US" altLang="ja-JP" sz="1400" u="sng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ultiple operators with Wi-Fi (coexisting Wi-Fi – Wi-Fi)</a:t>
            </a:r>
            <a:endParaRPr lang="ja-JP" altLang="en-US" sz="1400" u="sng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5" name="テキスト ボックス 104"/>
          <p:cNvSpPr txBox="1"/>
          <p:nvPr/>
        </p:nvSpPr>
        <p:spPr>
          <a:xfrm>
            <a:off x="3213119" y="4407495"/>
            <a:ext cx="2799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u="sng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Coex</a:t>
            </a:r>
            <a:r>
              <a:rPr lang="en-US" altLang="ja-JP" sz="1400" u="sng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2: Multiple operators with LAA (coexisting LAA – LAA)</a:t>
            </a:r>
            <a:endParaRPr lang="ja-JP" altLang="en-US" sz="1400" u="sng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6" name="椭圆 99"/>
          <p:cNvSpPr/>
          <p:nvPr/>
        </p:nvSpPr>
        <p:spPr>
          <a:xfrm>
            <a:off x="1039099" y="5282718"/>
            <a:ext cx="699062" cy="204893"/>
          </a:xfrm>
          <a:prstGeom prst="ellipse">
            <a:avLst/>
          </a:prstGeom>
          <a:solidFill>
            <a:srgbClr val="FFCCFF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7" name="椭圆 99"/>
          <p:cNvSpPr/>
          <p:nvPr/>
        </p:nvSpPr>
        <p:spPr>
          <a:xfrm>
            <a:off x="1054241" y="5494511"/>
            <a:ext cx="699062" cy="204893"/>
          </a:xfrm>
          <a:prstGeom prst="ellipse">
            <a:avLst/>
          </a:prstGeom>
          <a:solidFill>
            <a:srgbClr val="FFCCFF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8" name="テキスト ボックス 107"/>
          <p:cNvSpPr txBox="1"/>
          <p:nvPr/>
        </p:nvSpPr>
        <p:spPr>
          <a:xfrm>
            <a:off x="179512" y="5847655"/>
            <a:ext cx="94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9900"/>
                </a:solidFill>
                <a:cs typeface="Times New Roman" panose="02020603050405020304" pitchFamily="18" charset="0"/>
              </a:rPr>
              <a:t>Operator #1</a:t>
            </a:r>
          </a:p>
          <a:p>
            <a:r>
              <a:rPr lang="en-US" altLang="ja-JP" sz="1200" dirty="0" smtClean="0">
                <a:solidFill>
                  <a:srgbClr val="FF9900"/>
                </a:solidFill>
                <a:cs typeface="Times New Roman" panose="02020603050405020304" pitchFamily="18" charset="0"/>
              </a:rPr>
              <a:t>(Wi-Fi)</a:t>
            </a:r>
            <a:endParaRPr lang="ja-JP" altLang="en-US" sz="1200" dirty="0">
              <a:solidFill>
                <a:srgbClr val="FF9900"/>
              </a:solidFill>
              <a:cs typeface="Times New Roman" panose="02020603050405020304" pitchFamily="18" charset="0"/>
            </a:endParaRPr>
          </a:p>
        </p:txBody>
      </p:sp>
      <p:sp>
        <p:nvSpPr>
          <p:cNvPr id="109" name="テキスト ボックス 108"/>
          <p:cNvSpPr txBox="1"/>
          <p:nvPr/>
        </p:nvSpPr>
        <p:spPr>
          <a:xfrm>
            <a:off x="1907704" y="5847655"/>
            <a:ext cx="94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00FF"/>
                </a:solidFill>
                <a:cs typeface="Times New Roman" panose="02020603050405020304" pitchFamily="18" charset="0"/>
              </a:rPr>
              <a:t>Operator #2</a:t>
            </a:r>
          </a:p>
          <a:p>
            <a:r>
              <a:rPr lang="en-US" altLang="ja-JP" sz="1200" dirty="0" smtClean="0">
                <a:solidFill>
                  <a:srgbClr val="FF00FF"/>
                </a:solidFill>
                <a:cs typeface="Times New Roman" panose="02020603050405020304" pitchFamily="18" charset="0"/>
              </a:rPr>
              <a:t>(Wi-Fi)</a:t>
            </a:r>
            <a:endParaRPr lang="ja-JP" altLang="en-US" sz="1200" dirty="0">
              <a:solidFill>
                <a:srgbClr val="FF00FF"/>
              </a:solidFill>
              <a:cs typeface="Times New Roman" panose="02020603050405020304" pitchFamily="18" charset="0"/>
            </a:endParaRPr>
          </a:p>
        </p:txBody>
      </p:sp>
      <p:sp>
        <p:nvSpPr>
          <p:cNvPr id="110" name="椭圆 99"/>
          <p:cNvSpPr/>
          <p:nvPr/>
        </p:nvSpPr>
        <p:spPr>
          <a:xfrm>
            <a:off x="4041255" y="5265976"/>
            <a:ext cx="699062" cy="204893"/>
          </a:xfrm>
          <a:prstGeom prst="ellipse">
            <a:avLst/>
          </a:prstGeom>
          <a:solidFill>
            <a:srgbClr val="92D050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11" name="グループ化 56"/>
          <p:cNvGrpSpPr/>
          <p:nvPr/>
        </p:nvGrpSpPr>
        <p:grpSpPr>
          <a:xfrm>
            <a:off x="4262381" y="5013365"/>
            <a:ext cx="181565" cy="357845"/>
            <a:chOff x="218363" y="2707469"/>
            <a:chExt cx="206989" cy="379198"/>
          </a:xfrm>
          <a:solidFill>
            <a:srgbClr val="3333FF"/>
          </a:solidFill>
        </p:grpSpPr>
        <p:sp>
          <p:nvSpPr>
            <p:cNvPr id="112" name="Cube 29"/>
            <p:cNvSpPr>
              <a:spLocks noChangeAspect="1"/>
            </p:cNvSpPr>
            <p:nvPr/>
          </p:nvSpPr>
          <p:spPr bwMode="auto">
            <a:xfrm>
              <a:off x="218363" y="2879678"/>
              <a:ext cx="206989" cy="206989"/>
            </a:xfrm>
            <a:prstGeom prst="cube">
              <a:avLst/>
            </a:prstGeom>
            <a:solidFill>
              <a:srgbClr val="00B050"/>
            </a:soli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80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  <p:grpSp>
          <p:nvGrpSpPr>
            <p:cNvPr id="113" name="Group 44"/>
            <p:cNvGrpSpPr>
              <a:grpSpLocks noChangeAspect="1"/>
            </p:cNvGrpSpPr>
            <p:nvPr/>
          </p:nvGrpSpPr>
          <p:grpSpPr bwMode="auto">
            <a:xfrm>
              <a:off x="295590" y="2707469"/>
              <a:ext cx="52189" cy="195836"/>
              <a:chOff x="3851275" y="4267200"/>
              <a:chExt cx="63500" cy="237939"/>
            </a:xfrm>
            <a:grpFill/>
          </p:grpSpPr>
          <p:cxnSp>
            <p:nvCxnSpPr>
              <p:cNvPr id="114" name="Straight Connector 45"/>
              <p:cNvCxnSpPr/>
              <p:nvPr/>
            </p:nvCxnSpPr>
            <p:spPr>
              <a:xfrm flipH="1" flipV="1">
                <a:off x="3880408" y="4267200"/>
                <a:ext cx="0" cy="237628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46"/>
              <p:cNvCxnSpPr/>
              <p:nvPr/>
            </p:nvCxnSpPr>
            <p:spPr>
              <a:xfrm flipV="1">
                <a:off x="3850660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47"/>
              <p:cNvCxnSpPr/>
              <p:nvPr/>
            </p:nvCxnSpPr>
            <p:spPr>
              <a:xfrm flipV="1">
                <a:off x="3918267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7" name="グループ化 56"/>
          <p:cNvGrpSpPr/>
          <p:nvPr/>
        </p:nvGrpSpPr>
        <p:grpSpPr>
          <a:xfrm>
            <a:off x="4622670" y="5154023"/>
            <a:ext cx="181565" cy="357845"/>
            <a:chOff x="218363" y="2707469"/>
            <a:chExt cx="206989" cy="379198"/>
          </a:xfrm>
          <a:solidFill>
            <a:srgbClr val="3333FF"/>
          </a:solidFill>
        </p:grpSpPr>
        <p:sp>
          <p:nvSpPr>
            <p:cNvPr id="118" name="Cube 29"/>
            <p:cNvSpPr>
              <a:spLocks noChangeAspect="1"/>
            </p:cNvSpPr>
            <p:nvPr/>
          </p:nvSpPr>
          <p:spPr bwMode="auto">
            <a:xfrm>
              <a:off x="218363" y="2879678"/>
              <a:ext cx="206989" cy="206989"/>
            </a:xfrm>
            <a:prstGeom prst="cube">
              <a:avLst/>
            </a:prstGeom>
            <a:grpFill/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80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  <p:grpSp>
          <p:nvGrpSpPr>
            <p:cNvPr id="119" name="Group 44"/>
            <p:cNvGrpSpPr>
              <a:grpSpLocks noChangeAspect="1"/>
            </p:cNvGrpSpPr>
            <p:nvPr/>
          </p:nvGrpSpPr>
          <p:grpSpPr bwMode="auto">
            <a:xfrm>
              <a:off x="295590" y="2707469"/>
              <a:ext cx="52189" cy="195836"/>
              <a:chOff x="3851275" y="4267200"/>
              <a:chExt cx="63500" cy="237939"/>
            </a:xfrm>
            <a:grpFill/>
          </p:grpSpPr>
          <p:cxnSp>
            <p:nvCxnSpPr>
              <p:cNvPr id="120" name="Straight Connector 45"/>
              <p:cNvCxnSpPr/>
              <p:nvPr/>
            </p:nvCxnSpPr>
            <p:spPr>
              <a:xfrm flipH="1" flipV="1">
                <a:off x="3880408" y="4267200"/>
                <a:ext cx="0" cy="237628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46"/>
              <p:cNvCxnSpPr/>
              <p:nvPr/>
            </p:nvCxnSpPr>
            <p:spPr>
              <a:xfrm flipV="1">
                <a:off x="3850660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47"/>
              <p:cNvCxnSpPr/>
              <p:nvPr/>
            </p:nvCxnSpPr>
            <p:spPr>
              <a:xfrm flipV="1">
                <a:off x="3918267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3" name="グループ化 56"/>
          <p:cNvGrpSpPr/>
          <p:nvPr/>
        </p:nvGrpSpPr>
        <p:grpSpPr>
          <a:xfrm>
            <a:off x="3959482" y="5151145"/>
            <a:ext cx="181565" cy="357845"/>
            <a:chOff x="218363" y="2707469"/>
            <a:chExt cx="206989" cy="379198"/>
          </a:xfrm>
          <a:solidFill>
            <a:srgbClr val="3333FF"/>
          </a:solidFill>
        </p:grpSpPr>
        <p:sp>
          <p:nvSpPr>
            <p:cNvPr id="124" name="Cube 29"/>
            <p:cNvSpPr>
              <a:spLocks noChangeAspect="1"/>
            </p:cNvSpPr>
            <p:nvPr/>
          </p:nvSpPr>
          <p:spPr bwMode="auto">
            <a:xfrm>
              <a:off x="218363" y="2879678"/>
              <a:ext cx="206989" cy="206989"/>
            </a:xfrm>
            <a:prstGeom prst="cube">
              <a:avLst/>
            </a:prstGeom>
            <a:grpFill/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80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  <p:grpSp>
          <p:nvGrpSpPr>
            <p:cNvPr id="125" name="Group 44"/>
            <p:cNvGrpSpPr>
              <a:grpSpLocks noChangeAspect="1"/>
            </p:cNvGrpSpPr>
            <p:nvPr/>
          </p:nvGrpSpPr>
          <p:grpSpPr bwMode="auto">
            <a:xfrm>
              <a:off x="295590" y="2707469"/>
              <a:ext cx="52189" cy="195836"/>
              <a:chOff x="3851275" y="4267200"/>
              <a:chExt cx="63500" cy="237939"/>
            </a:xfrm>
            <a:grpFill/>
          </p:grpSpPr>
          <p:cxnSp>
            <p:nvCxnSpPr>
              <p:cNvPr id="126" name="Straight Connector 45"/>
              <p:cNvCxnSpPr/>
              <p:nvPr/>
            </p:nvCxnSpPr>
            <p:spPr>
              <a:xfrm flipH="1" flipV="1">
                <a:off x="3880408" y="4267200"/>
                <a:ext cx="0" cy="237628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46"/>
              <p:cNvCxnSpPr/>
              <p:nvPr/>
            </p:nvCxnSpPr>
            <p:spPr>
              <a:xfrm flipV="1">
                <a:off x="3850660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47"/>
              <p:cNvCxnSpPr/>
              <p:nvPr/>
            </p:nvCxnSpPr>
            <p:spPr>
              <a:xfrm flipV="1">
                <a:off x="3918267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9" name="椭圆 99"/>
          <p:cNvSpPr/>
          <p:nvPr/>
        </p:nvSpPr>
        <p:spPr>
          <a:xfrm>
            <a:off x="4089209" y="5511587"/>
            <a:ext cx="699062" cy="204893"/>
          </a:xfrm>
          <a:prstGeom prst="ellipse">
            <a:avLst/>
          </a:prstGeom>
          <a:solidFill>
            <a:srgbClr val="92D050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30" name="グループ化 56"/>
          <p:cNvGrpSpPr/>
          <p:nvPr/>
        </p:nvGrpSpPr>
        <p:grpSpPr>
          <a:xfrm>
            <a:off x="4310335" y="5258976"/>
            <a:ext cx="189656" cy="372655"/>
            <a:chOff x="218363" y="2707469"/>
            <a:chExt cx="206989" cy="379198"/>
          </a:xfrm>
          <a:solidFill>
            <a:srgbClr val="3333FF"/>
          </a:solidFill>
        </p:grpSpPr>
        <p:sp>
          <p:nvSpPr>
            <p:cNvPr id="131" name="Cube 29"/>
            <p:cNvSpPr>
              <a:spLocks noChangeAspect="1"/>
            </p:cNvSpPr>
            <p:nvPr/>
          </p:nvSpPr>
          <p:spPr bwMode="auto">
            <a:xfrm>
              <a:off x="218363" y="2879678"/>
              <a:ext cx="206989" cy="206989"/>
            </a:xfrm>
            <a:prstGeom prst="cube">
              <a:avLst/>
            </a:prstGeom>
            <a:solidFill>
              <a:srgbClr val="00B050"/>
            </a:soli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80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  <p:grpSp>
          <p:nvGrpSpPr>
            <p:cNvPr id="132" name="Group 44"/>
            <p:cNvGrpSpPr>
              <a:grpSpLocks noChangeAspect="1"/>
            </p:cNvGrpSpPr>
            <p:nvPr/>
          </p:nvGrpSpPr>
          <p:grpSpPr bwMode="auto">
            <a:xfrm>
              <a:off x="295590" y="2707469"/>
              <a:ext cx="52189" cy="195836"/>
              <a:chOff x="3851275" y="4267200"/>
              <a:chExt cx="63500" cy="237939"/>
            </a:xfrm>
            <a:grpFill/>
          </p:grpSpPr>
          <p:cxnSp>
            <p:nvCxnSpPr>
              <p:cNvPr id="133" name="Straight Connector 45"/>
              <p:cNvCxnSpPr/>
              <p:nvPr/>
            </p:nvCxnSpPr>
            <p:spPr>
              <a:xfrm flipH="1" flipV="1">
                <a:off x="3880408" y="4267200"/>
                <a:ext cx="0" cy="237628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46"/>
              <p:cNvCxnSpPr/>
              <p:nvPr/>
            </p:nvCxnSpPr>
            <p:spPr>
              <a:xfrm flipV="1">
                <a:off x="3850660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47"/>
              <p:cNvCxnSpPr/>
              <p:nvPr/>
            </p:nvCxnSpPr>
            <p:spPr>
              <a:xfrm flipV="1">
                <a:off x="3918267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6" name="テキスト ボックス 135"/>
          <p:cNvSpPr txBox="1"/>
          <p:nvPr/>
        </p:nvSpPr>
        <p:spPr>
          <a:xfrm>
            <a:off x="3198283" y="5847655"/>
            <a:ext cx="94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3333FF"/>
                </a:solidFill>
                <a:cs typeface="Times New Roman" panose="02020603050405020304" pitchFamily="18" charset="0"/>
              </a:rPr>
              <a:t>Operator #1</a:t>
            </a:r>
          </a:p>
          <a:p>
            <a:r>
              <a:rPr lang="en-US" altLang="ja-JP" sz="1200" dirty="0" smtClean="0">
                <a:solidFill>
                  <a:srgbClr val="3333FF"/>
                </a:solidFill>
                <a:cs typeface="Times New Roman" panose="02020603050405020304" pitchFamily="18" charset="0"/>
              </a:rPr>
              <a:t>(LAA)</a:t>
            </a:r>
            <a:endParaRPr lang="ja-JP" altLang="en-US" sz="1200" dirty="0">
              <a:solidFill>
                <a:srgbClr val="3333FF"/>
              </a:solidFill>
              <a:cs typeface="Times New Roman" panose="02020603050405020304" pitchFamily="18" charset="0"/>
            </a:endParaRPr>
          </a:p>
        </p:txBody>
      </p:sp>
      <p:sp>
        <p:nvSpPr>
          <p:cNvPr id="137" name="テキスト ボックス 136"/>
          <p:cNvSpPr txBox="1"/>
          <p:nvPr/>
        </p:nvSpPr>
        <p:spPr>
          <a:xfrm>
            <a:off x="4932039" y="5847655"/>
            <a:ext cx="94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B050"/>
                </a:solidFill>
                <a:cs typeface="Times New Roman" panose="02020603050405020304" pitchFamily="18" charset="0"/>
              </a:rPr>
              <a:t>Operator #2</a:t>
            </a:r>
          </a:p>
          <a:p>
            <a:r>
              <a:rPr lang="en-US" altLang="ja-JP" sz="1200" dirty="0" smtClean="0">
                <a:solidFill>
                  <a:srgbClr val="00B050"/>
                </a:solidFill>
                <a:cs typeface="Times New Roman" panose="02020603050405020304" pitchFamily="18" charset="0"/>
              </a:rPr>
              <a:t>(LAA)</a:t>
            </a:r>
            <a:endParaRPr lang="ja-JP" altLang="en-US" sz="1200" dirty="0">
              <a:solidFill>
                <a:srgbClr val="00B05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38" name="直線コネクタ 137"/>
          <p:cNvCxnSpPr/>
          <p:nvPr/>
        </p:nvCxnSpPr>
        <p:spPr>
          <a:xfrm flipV="1">
            <a:off x="827584" y="5508049"/>
            <a:ext cx="175645" cy="41161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線コネクタ 138"/>
          <p:cNvCxnSpPr/>
          <p:nvPr/>
        </p:nvCxnSpPr>
        <p:spPr>
          <a:xfrm flipH="1" flipV="1">
            <a:off x="1343454" y="5599745"/>
            <a:ext cx="591417" cy="467269"/>
          </a:xfrm>
          <a:prstGeom prst="line">
            <a:avLst/>
          </a:prstGeom>
          <a:ln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線コネクタ 139"/>
          <p:cNvCxnSpPr/>
          <p:nvPr/>
        </p:nvCxnSpPr>
        <p:spPr>
          <a:xfrm flipH="1" flipV="1">
            <a:off x="4387874" y="5603338"/>
            <a:ext cx="591417" cy="46726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線コネクタ 140"/>
          <p:cNvCxnSpPr/>
          <p:nvPr/>
        </p:nvCxnSpPr>
        <p:spPr>
          <a:xfrm flipV="1">
            <a:off x="3923927" y="5511588"/>
            <a:ext cx="117328" cy="336067"/>
          </a:xfrm>
          <a:prstGeom prst="line">
            <a:avLst/>
          </a:prstGeom>
          <a:ln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線コネクタ 141"/>
          <p:cNvCxnSpPr/>
          <p:nvPr/>
        </p:nvCxnSpPr>
        <p:spPr>
          <a:xfrm flipH="1" flipV="1">
            <a:off x="1396399" y="5312981"/>
            <a:ext cx="583313" cy="606682"/>
          </a:xfrm>
          <a:prstGeom prst="line">
            <a:avLst/>
          </a:prstGeom>
          <a:ln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線コネクタ 142"/>
          <p:cNvCxnSpPr/>
          <p:nvPr/>
        </p:nvCxnSpPr>
        <p:spPr>
          <a:xfrm flipH="1" flipV="1">
            <a:off x="4469523" y="5305118"/>
            <a:ext cx="534524" cy="61454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線コネクタ 143"/>
          <p:cNvCxnSpPr/>
          <p:nvPr/>
        </p:nvCxnSpPr>
        <p:spPr>
          <a:xfrm flipV="1">
            <a:off x="1025924" y="5468919"/>
            <a:ext cx="680938" cy="54801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線コネクタ 144"/>
          <p:cNvCxnSpPr/>
          <p:nvPr/>
        </p:nvCxnSpPr>
        <p:spPr>
          <a:xfrm flipV="1">
            <a:off x="4054287" y="5483172"/>
            <a:ext cx="680938" cy="548016"/>
          </a:xfrm>
          <a:prstGeom prst="line">
            <a:avLst/>
          </a:prstGeom>
          <a:ln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6" name="Picture 14" descr="j039849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8891" y="5195031"/>
            <a:ext cx="266766" cy="24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" name="Picture 14" descr="j039849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271591"/>
            <a:ext cx="316991" cy="29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" name="Picture 14" descr="j039849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271591"/>
            <a:ext cx="316991" cy="29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" name="Picture 14" descr="j039849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8890" y="5364865"/>
            <a:ext cx="360040" cy="33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" name="円/楕円 155"/>
          <p:cNvSpPr/>
          <p:nvPr/>
        </p:nvSpPr>
        <p:spPr>
          <a:xfrm>
            <a:off x="6228183" y="5160202"/>
            <a:ext cx="2736303" cy="71913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57" name="Group 92"/>
          <p:cNvGrpSpPr>
            <a:grpSpLocks/>
          </p:cNvGrpSpPr>
          <p:nvPr/>
        </p:nvGrpSpPr>
        <p:grpSpPr bwMode="auto">
          <a:xfrm>
            <a:off x="8481697" y="4917322"/>
            <a:ext cx="321249" cy="562637"/>
            <a:chOff x="1854" y="2738"/>
            <a:chExt cx="113" cy="539"/>
          </a:xfrm>
        </p:grpSpPr>
        <p:sp>
          <p:nvSpPr>
            <p:cNvPr id="158" name="Freeform 93"/>
            <p:cNvSpPr>
              <a:spLocks/>
            </p:cNvSpPr>
            <p:nvPr/>
          </p:nvSpPr>
          <p:spPr bwMode="auto">
            <a:xfrm>
              <a:off x="1900" y="2843"/>
              <a:ext cx="21" cy="46"/>
            </a:xfrm>
            <a:custGeom>
              <a:avLst/>
              <a:gdLst>
                <a:gd name="T0" fmla="*/ 4 w 21"/>
                <a:gd name="T1" fmla="*/ 10 h 46"/>
                <a:gd name="T2" fmla="*/ 11 w 21"/>
                <a:gd name="T3" fmla="*/ 0 h 46"/>
                <a:gd name="T4" fmla="*/ 19 w 21"/>
                <a:gd name="T5" fmla="*/ 10 h 46"/>
                <a:gd name="T6" fmla="*/ 21 w 21"/>
                <a:gd name="T7" fmla="*/ 37 h 46"/>
                <a:gd name="T8" fmla="*/ 11 w 21"/>
                <a:gd name="T9" fmla="*/ 46 h 46"/>
                <a:gd name="T10" fmla="*/ 0 w 21"/>
                <a:gd name="T11" fmla="*/ 37 h 46"/>
                <a:gd name="T12" fmla="*/ 4 w 21"/>
                <a:gd name="T13" fmla="*/ 1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46"/>
                <a:gd name="T23" fmla="*/ 21 w 2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46">
                  <a:moveTo>
                    <a:pt x="4" y="10"/>
                  </a:moveTo>
                  <a:lnTo>
                    <a:pt x="11" y="0"/>
                  </a:lnTo>
                  <a:lnTo>
                    <a:pt x="19" y="10"/>
                  </a:lnTo>
                  <a:lnTo>
                    <a:pt x="21" y="37"/>
                  </a:lnTo>
                  <a:lnTo>
                    <a:pt x="11" y="46"/>
                  </a:lnTo>
                  <a:lnTo>
                    <a:pt x="0" y="37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59" name="Freeform 94"/>
            <p:cNvSpPr>
              <a:spLocks/>
            </p:cNvSpPr>
            <p:nvPr/>
          </p:nvSpPr>
          <p:spPr bwMode="auto">
            <a:xfrm>
              <a:off x="1854" y="3202"/>
              <a:ext cx="113" cy="36"/>
            </a:xfrm>
            <a:custGeom>
              <a:avLst/>
              <a:gdLst>
                <a:gd name="T0" fmla="*/ 0 w 113"/>
                <a:gd name="T1" fmla="*/ 36 h 36"/>
                <a:gd name="T2" fmla="*/ 57 w 113"/>
                <a:gd name="T3" fmla="*/ 0 h 36"/>
                <a:gd name="T4" fmla="*/ 113 w 113"/>
                <a:gd name="T5" fmla="*/ 36 h 36"/>
                <a:gd name="T6" fmla="*/ 0 60000 65536"/>
                <a:gd name="T7" fmla="*/ 0 60000 65536"/>
                <a:gd name="T8" fmla="*/ 0 60000 65536"/>
                <a:gd name="T9" fmla="*/ 0 w 113"/>
                <a:gd name="T10" fmla="*/ 0 h 36"/>
                <a:gd name="T11" fmla="*/ 113 w 113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36">
                  <a:moveTo>
                    <a:pt x="0" y="36"/>
                  </a:moveTo>
                  <a:lnTo>
                    <a:pt x="57" y="0"/>
                  </a:lnTo>
                  <a:lnTo>
                    <a:pt x="113" y="36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60" name="Freeform 95"/>
            <p:cNvSpPr>
              <a:spLocks/>
            </p:cNvSpPr>
            <p:nvPr/>
          </p:nvSpPr>
          <p:spPr bwMode="auto">
            <a:xfrm>
              <a:off x="1854" y="2824"/>
              <a:ext cx="113" cy="453"/>
            </a:xfrm>
            <a:custGeom>
              <a:avLst/>
              <a:gdLst>
                <a:gd name="T0" fmla="*/ 57 w 113"/>
                <a:gd name="T1" fmla="*/ 0 h 453"/>
                <a:gd name="T2" fmla="*/ 57 w 113"/>
                <a:gd name="T3" fmla="*/ 453 h 453"/>
                <a:gd name="T4" fmla="*/ 0 w 113"/>
                <a:gd name="T5" fmla="*/ 414 h 453"/>
                <a:gd name="T6" fmla="*/ 57 w 113"/>
                <a:gd name="T7" fmla="*/ 0 h 453"/>
                <a:gd name="T8" fmla="*/ 113 w 113"/>
                <a:gd name="T9" fmla="*/ 414 h 453"/>
                <a:gd name="T10" fmla="*/ 57 w 113"/>
                <a:gd name="T11" fmla="*/ 453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"/>
                <a:gd name="T19" fmla="*/ 0 h 453"/>
                <a:gd name="T20" fmla="*/ 113 w 113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" h="453">
                  <a:moveTo>
                    <a:pt x="57" y="0"/>
                  </a:moveTo>
                  <a:lnTo>
                    <a:pt x="57" y="453"/>
                  </a:lnTo>
                  <a:lnTo>
                    <a:pt x="0" y="414"/>
                  </a:lnTo>
                  <a:lnTo>
                    <a:pt x="57" y="0"/>
                  </a:lnTo>
                  <a:lnTo>
                    <a:pt x="113" y="414"/>
                  </a:lnTo>
                  <a:lnTo>
                    <a:pt x="57" y="4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61" name="Freeform 96"/>
            <p:cNvSpPr>
              <a:spLocks/>
            </p:cNvSpPr>
            <p:nvPr/>
          </p:nvSpPr>
          <p:spPr bwMode="auto">
            <a:xfrm>
              <a:off x="1898" y="2928"/>
              <a:ext cx="27" cy="9"/>
            </a:xfrm>
            <a:custGeom>
              <a:avLst/>
              <a:gdLst>
                <a:gd name="T0" fmla="*/ 0 w 27"/>
                <a:gd name="T1" fmla="*/ 0 h 9"/>
                <a:gd name="T2" fmla="*/ 13 w 27"/>
                <a:gd name="T3" fmla="*/ 9 h 9"/>
                <a:gd name="T4" fmla="*/ 27 w 27"/>
                <a:gd name="T5" fmla="*/ 0 h 9"/>
                <a:gd name="T6" fmla="*/ 0 60000 65536"/>
                <a:gd name="T7" fmla="*/ 0 60000 65536"/>
                <a:gd name="T8" fmla="*/ 0 60000 65536"/>
                <a:gd name="T9" fmla="*/ 0 w 27"/>
                <a:gd name="T10" fmla="*/ 0 h 9"/>
                <a:gd name="T11" fmla="*/ 27 w 27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9">
                  <a:moveTo>
                    <a:pt x="0" y="0"/>
                  </a:moveTo>
                  <a:lnTo>
                    <a:pt x="13" y="9"/>
                  </a:lnTo>
                  <a:lnTo>
                    <a:pt x="2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62" name="Freeform 97"/>
            <p:cNvSpPr>
              <a:spLocks/>
            </p:cNvSpPr>
            <p:nvPr/>
          </p:nvSpPr>
          <p:spPr bwMode="auto">
            <a:xfrm>
              <a:off x="1892" y="2962"/>
              <a:ext cx="39" cy="14"/>
            </a:xfrm>
            <a:custGeom>
              <a:avLst/>
              <a:gdLst>
                <a:gd name="T0" fmla="*/ 0 w 39"/>
                <a:gd name="T1" fmla="*/ 0 h 14"/>
                <a:gd name="T2" fmla="*/ 19 w 39"/>
                <a:gd name="T3" fmla="*/ 14 h 14"/>
                <a:gd name="T4" fmla="*/ 39 w 39"/>
                <a:gd name="T5" fmla="*/ 0 h 14"/>
                <a:gd name="T6" fmla="*/ 0 60000 65536"/>
                <a:gd name="T7" fmla="*/ 0 60000 65536"/>
                <a:gd name="T8" fmla="*/ 0 60000 65536"/>
                <a:gd name="T9" fmla="*/ 0 w 39"/>
                <a:gd name="T10" fmla="*/ 0 h 14"/>
                <a:gd name="T11" fmla="*/ 39 w 39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14">
                  <a:moveTo>
                    <a:pt x="0" y="0"/>
                  </a:moveTo>
                  <a:lnTo>
                    <a:pt x="19" y="14"/>
                  </a:lnTo>
                  <a:lnTo>
                    <a:pt x="3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63" name="Freeform 98"/>
            <p:cNvSpPr>
              <a:spLocks/>
            </p:cNvSpPr>
            <p:nvPr/>
          </p:nvSpPr>
          <p:spPr bwMode="auto">
            <a:xfrm>
              <a:off x="1888" y="2997"/>
              <a:ext cx="47" cy="15"/>
            </a:xfrm>
            <a:custGeom>
              <a:avLst/>
              <a:gdLst>
                <a:gd name="T0" fmla="*/ 0 w 47"/>
                <a:gd name="T1" fmla="*/ 0 h 15"/>
                <a:gd name="T2" fmla="*/ 23 w 47"/>
                <a:gd name="T3" fmla="*/ 15 h 15"/>
                <a:gd name="T4" fmla="*/ 47 w 47"/>
                <a:gd name="T5" fmla="*/ 0 h 15"/>
                <a:gd name="T6" fmla="*/ 0 60000 65536"/>
                <a:gd name="T7" fmla="*/ 0 60000 65536"/>
                <a:gd name="T8" fmla="*/ 0 60000 65536"/>
                <a:gd name="T9" fmla="*/ 0 w 47"/>
                <a:gd name="T10" fmla="*/ 0 h 15"/>
                <a:gd name="T11" fmla="*/ 47 w 4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15">
                  <a:moveTo>
                    <a:pt x="0" y="0"/>
                  </a:moveTo>
                  <a:lnTo>
                    <a:pt x="23" y="15"/>
                  </a:lnTo>
                  <a:lnTo>
                    <a:pt x="4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64" name="Freeform 99"/>
            <p:cNvSpPr>
              <a:spLocks/>
            </p:cNvSpPr>
            <p:nvPr/>
          </p:nvSpPr>
          <p:spPr bwMode="auto">
            <a:xfrm>
              <a:off x="1883" y="3032"/>
              <a:ext cx="57" cy="21"/>
            </a:xfrm>
            <a:custGeom>
              <a:avLst/>
              <a:gdLst>
                <a:gd name="T0" fmla="*/ 0 w 57"/>
                <a:gd name="T1" fmla="*/ 0 h 19"/>
                <a:gd name="T2" fmla="*/ 28 w 57"/>
                <a:gd name="T3" fmla="*/ 19 h 19"/>
                <a:gd name="T4" fmla="*/ 57 w 57"/>
                <a:gd name="T5" fmla="*/ 0 h 19"/>
                <a:gd name="T6" fmla="*/ 0 60000 65536"/>
                <a:gd name="T7" fmla="*/ 0 60000 65536"/>
                <a:gd name="T8" fmla="*/ 0 60000 65536"/>
                <a:gd name="T9" fmla="*/ 0 w 57"/>
                <a:gd name="T10" fmla="*/ 0 h 19"/>
                <a:gd name="T11" fmla="*/ 57 w 57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" h="19">
                  <a:moveTo>
                    <a:pt x="0" y="0"/>
                  </a:moveTo>
                  <a:lnTo>
                    <a:pt x="28" y="19"/>
                  </a:lnTo>
                  <a:lnTo>
                    <a:pt x="5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65" name="Freeform 100"/>
            <p:cNvSpPr>
              <a:spLocks/>
            </p:cNvSpPr>
            <p:nvPr/>
          </p:nvSpPr>
          <p:spPr bwMode="auto">
            <a:xfrm>
              <a:off x="1879" y="3066"/>
              <a:ext cx="65" cy="23"/>
            </a:xfrm>
            <a:custGeom>
              <a:avLst/>
              <a:gdLst>
                <a:gd name="T0" fmla="*/ 0 w 65"/>
                <a:gd name="T1" fmla="*/ 0 h 23"/>
                <a:gd name="T2" fmla="*/ 32 w 65"/>
                <a:gd name="T3" fmla="*/ 23 h 23"/>
                <a:gd name="T4" fmla="*/ 65 w 65"/>
                <a:gd name="T5" fmla="*/ 0 h 23"/>
                <a:gd name="T6" fmla="*/ 0 60000 65536"/>
                <a:gd name="T7" fmla="*/ 0 60000 65536"/>
                <a:gd name="T8" fmla="*/ 0 60000 65536"/>
                <a:gd name="T9" fmla="*/ 0 w 65"/>
                <a:gd name="T10" fmla="*/ 0 h 23"/>
                <a:gd name="T11" fmla="*/ 65 w 65"/>
                <a:gd name="T12" fmla="*/ 23 h 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5" h="23">
                  <a:moveTo>
                    <a:pt x="0" y="0"/>
                  </a:moveTo>
                  <a:lnTo>
                    <a:pt x="32" y="23"/>
                  </a:lnTo>
                  <a:lnTo>
                    <a:pt x="6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66" name="Freeform 101"/>
            <p:cNvSpPr>
              <a:spLocks/>
            </p:cNvSpPr>
            <p:nvPr/>
          </p:nvSpPr>
          <p:spPr bwMode="auto">
            <a:xfrm>
              <a:off x="1873" y="3099"/>
              <a:ext cx="75" cy="26"/>
            </a:xfrm>
            <a:custGeom>
              <a:avLst/>
              <a:gdLst>
                <a:gd name="T0" fmla="*/ 0 w 75"/>
                <a:gd name="T1" fmla="*/ 0 h 25"/>
                <a:gd name="T2" fmla="*/ 38 w 75"/>
                <a:gd name="T3" fmla="*/ 25 h 25"/>
                <a:gd name="T4" fmla="*/ 75 w 75"/>
                <a:gd name="T5" fmla="*/ 0 h 25"/>
                <a:gd name="T6" fmla="*/ 0 60000 65536"/>
                <a:gd name="T7" fmla="*/ 0 60000 65536"/>
                <a:gd name="T8" fmla="*/ 0 60000 65536"/>
                <a:gd name="T9" fmla="*/ 0 w 75"/>
                <a:gd name="T10" fmla="*/ 0 h 25"/>
                <a:gd name="T11" fmla="*/ 75 w 75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5" h="25">
                  <a:moveTo>
                    <a:pt x="0" y="0"/>
                  </a:moveTo>
                  <a:lnTo>
                    <a:pt x="38" y="25"/>
                  </a:lnTo>
                  <a:lnTo>
                    <a:pt x="7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67" name="Freeform 102"/>
            <p:cNvSpPr>
              <a:spLocks/>
            </p:cNvSpPr>
            <p:nvPr/>
          </p:nvSpPr>
          <p:spPr bwMode="auto">
            <a:xfrm>
              <a:off x="1869" y="3135"/>
              <a:ext cx="85" cy="28"/>
            </a:xfrm>
            <a:custGeom>
              <a:avLst/>
              <a:gdLst>
                <a:gd name="T0" fmla="*/ 0 w 85"/>
                <a:gd name="T1" fmla="*/ 0 h 29"/>
                <a:gd name="T2" fmla="*/ 42 w 85"/>
                <a:gd name="T3" fmla="*/ 29 h 29"/>
                <a:gd name="T4" fmla="*/ 85 w 85"/>
                <a:gd name="T5" fmla="*/ 0 h 29"/>
                <a:gd name="T6" fmla="*/ 0 60000 65536"/>
                <a:gd name="T7" fmla="*/ 0 60000 65536"/>
                <a:gd name="T8" fmla="*/ 0 60000 65536"/>
                <a:gd name="T9" fmla="*/ 0 w 85"/>
                <a:gd name="T10" fmla="*/ 0 h 29"/>
                <a:gd name="T11" fmla="*/ 85 w 85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" h="29">
                  <a:moveTo>
                    <a:pt x="0" y="0"/>
                  </a:moveTo>
                  <a:lnTo>
                    <a:pt x="42" y="29"/>
                  </a:lnTo>
                  <a:lnTo>
                    <a:pt x="8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68" name="Freeform 103"/>
            <p:cNvSpPr>
              <a:spLocks/>
            </p:cNvSpPr>
            <p:nvPr/>
          </p:nvSpPr>
          <p:spPr bwMode="auto">
            <a:xfrm>
              <a:off x="1863" y="3168"/>
              <a:ext cx="97" cy="32"/>
            </a:xfrm>
            <a:custGeom>
              <a:avLst/>
              <a:gdLst>
                <a:gd name="T0" fmla="*/ 0 w 97"/>
                <a:gd name="T1" fmla="*/ 0 h 33"/>
                <a:gd name="T2" fmla="*/ 48 w 97"/>
                <a:gd name="T3" fmla="*/ 33 h 33"/>
                <a:gd name="T4" fmla="*/ 97 w 97"/>
                <a:gd name="T5" fmla="*/ 0 h 33"/>
                <a:gd name="T6" fmla="*/ 0 60000 65536"/>
                <a:gd name="T7" fmla="*/ 0 60000 65536"/>
                <a:gd name="T8" fmla="*/ 0 60000 65536"/>
                <a:gd name="T9" fmla="*/ 0 w 97"/>
                <a:gd name="T10" fmla="*/ 0 h 33"/>
                <a:gd name="T11" fmla="*/ 97 w 97"/>
                <a:gd name="T12" fmla="*/ 33 h 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33">
                  <a:moveTo>
                    <a:pt x="0" y="0"/>
                  </a:moveTo>
                  <a:lnTo>
                    <a:pt x="48" y="33"/>
                  </a:lnTo>
                  <a:lnTo>
                    <a:pt x="9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69" name="Freeform 104"/>
            <p:cNvSpPr>
              <a:spLocks/>
            </p:cNvSpPr>
            <p:nvPr/>
          </p:nvSpPr>
          <p:spPr bwMode="auto">
            <a:xfrm>
              <a:off x="1859" y="3204"/>
              <a:ext cx="104" cy="33"/>
            </a:xfrm>
            <a:custGeom>
              <a:avLst/>
              <a:gdLst>
                <a:gd name="T0" fmla="*/ 0 w 104"/>
                <a:gd name="T1" fmla="*/ 0 h 34"/>
                <a:gd name="T2" fmla="*/ 52 w 104"/>
                <a:gd name="T3" fmla="*/ 34 h 34"/>
                <a:gd name="T4" fmla="*/ 104 w 104"/>
                <a:gd name="T5" fmla="*/ 0 h 34"/>
                <a:gd name="T6" fmla="*/ 0 60000 65536"/>
                <a:gd name="T7" fmla="*/ 0 60000 65536"/>
                <a:gd name="T8" fmla="*/ 0 60000 65536"/>
                <a:gd name="T9" fmla="*/ 0 w 104"/>
                <a:gd name="T10" fmla="*/ 0 h 34"/>
                <a:gd name="T11" fmla="*/ 104 w 104"/>
                <a:gd name="T12" fmla="*/ 34 h 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" h="34">
                  <a:moveTo>
                    <a:pt x="0" y="0"/>
                  </a:moveTo>
                  <a:lnTo>
                    <a:pt x="52" y="34"/>
                  </a:lnTo>
                  <a:lnTo>
                    <a:pt x="10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70" name="Freeform 105"/>
            <p:cNvSpPr>
              <a:spLocks/>
            </p:cNvSpPr>
            <p:nvPr/>
          </p:nvSpPr>
          <p:spPr bwMode="auto">
            <a:xfrm>
              <a:off x="1900" y="2843"/>
              <a:ext cx="21" cy="46"/>
            </a:xfrm>
            <a:custGeom>
              <a:avLst/>
              <a:gdLst>
                <a:gd name="T0" fmla="*/ 4 w 21"/>
                <a:gd name="T1" fmla="*/ 10 h 46"/>
                <a:gd name="T2" fmla="*/ 11 w 21"/>
                <a:gd name="T3" fmla="*/ 0 h 46"/>
                <a:gd name="T4" fmla="*/ 19 w 21"/>
                <a:gd name="T5" fmla="*/ 10 h 46"/>
                <a:gd name="T6" fmla="*/ 21 w 21"/>
                <a:gd name="T7" fmla="*/ 37 h 46"/>
                <a:gd name="T8" fmla="*/ 11 w 21"/>
                <a:gd name="T9" fmla="*/ 46 h 46"/>
                <a:gd name="T10" fmla="*/ 0 w 21"/>
                <a:gd name="T11" fmla="*/ 37 h 46"/>
                <a:gd name="T12" fmla="*/ 4 w 21"/>
                <a:gd name="T13" fmla="*/ 1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46"/>
                <a:gd name="T23" fmla="*/ 21 w 2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46">
                  <a:moveTo>
                    <a:pt x="4" y="10"/>
                  </a:moveTo>
                  <a:lnTo>
                    <a:pt x="11" y="0"/>
                  </a:lnTo>
                  <a:lnTo>
                    <a:pt x="19" y="10"/>
                  </a:lnTo>
                  <a:lnTo>
                    <a:pt x="21" y="37"/>
                  </a:lnTo>
                  <a:lnTo>
                    <a:pt x="11" y="46"/>
                  </a:lnTo>
                  <a:lnTo>
                    <a:pt x="0" y="37"/>
                  </a:lnTo>
                  <a:lnTo>
                    <a:pt x="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71" name="Freeform 106"/>
            <p:cNvSpPr>
              <a:spLocks/>
            </p:cNvSpPr>
            <p:nvPr/>
          </p:nvSpPr>
          <p:spPr bwMode="auto">
            <a:xfrm>
              <a:off x="1854" y="2805"/>
              <a:ext cx="44" cy="21"/>
            </a:xfrm>
            <a:custGeom>
              <a:avLst/>
              <a:gdLst>
                <a:gd name="T0" fmla="*/ 44 w 44"/>
                <a:gd name="T1" fmla="*/ 19 h 19"/>
                <a:gd name="T2" fmla="*/ 15 w 44"/>
                <a:gd name="T3" fmla="*/ 15 h 19"/>
                <a:gd name="T4" fmla="*/ 29 w 44"/>
                <a:gd name="T5" fmla="*/ 2 h 19"/>
                <a:gd name="T6" fmla="*/ 0 w 44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19"/>
                <a:gd name="T14" fmla="*/ 44 w 44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19">
                  <a:moveTo>
                    <a:pt x="44" y="19"/>
                  </a:moveTo>
                  <a:lnTo>
                    <a:pt x="15" y="15"/>
                  </a:lnTo>
                  <a:lnTo>
                    <a:pt x="29" y="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72" name="Freeform 107"/>
            <p:cNvSpPr>
              <a:spLocks/>
            </p:cNvSpPr>
            <p:nvPr/>
          </p:nvSpPr>
          <p:spPr bwMode="auto">
            <a:xfrm>
              <a:off x="1919" y="2803"/>
              <a:ext cx="48" cy="22"/>
            </a:xfrm>
            <a:custGeom>
              <a:avLst/>
              <a:gdLst>
                <a:gd name="T0" fmla="*/ 48 w 48"/>
                <a:gd name="T1" fmla="*/ 2 h 23"/>
                <a:gd name="T2" fmla="*/ 19 w 48"/>
                <a:gd name="T3" fmla="*/ 23 h 23"/>
                <a:gd name="T4" fmla="*/ 29 w 48"/>
                <a:gd name="T5" fmla="*/ 0 h 23"/>
                <a:gd name="T6" fmla="*/ 0 w 48"/>
                <a:gd name="T7" fmla="*/ 21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23"/>
                <a:gd name="T14" fmla="*/ 48 w 48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23">
                  <a:moveTo>
                    <a:pt x="48" y="2"/>
                  </a:moveTo>
                  <a:lnTo>
                    <a:pt x="19" y="23"/>
                  </a:lnTo>
                  <a:lnTo>
                    <a:pt x="29" y="0"/>
                  </a:lnTo>
                  <a:lnTo>
                    <a:pt x="0" y="21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73" name="Freeform 108"/>
            <p:cNvSpPr>
              <a:spLocks/>
            </p:cNvSpPr>
            <p:nvPr/>
          </p:nvSpPr>
          <p:spPr bwMode="auto">
            <a:xfrm>
              <a:off x="1904" y="2738"/>
              <a:ext cx="15" cy="76"/>
            </a:xfrm>
            <a:custGeom>
              <a:avLst/>
              <a:gdLst>
                <a:gd name="T0" fmla="*/ 7 w 15"/>
                <a:gd name="T1" fmla="*/ 76 h 76"/>
                <a:gd name="T2" fmla="*/ 0 w 15"/>
                <a:gd name="T3" fmla="*/ 28 h 76"/>
                <a:gd name="T4" fmla="*/ 15 w 15"/>
                <a:gd name="T5" fmla="*/ 48 h 76"/>
                <a:gd name="T6" fmla="*/ 7 w 15"/>
                <a:gd name="T7" fmla="*/ 0 h 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76"/>
                <a:gd name="T14" fmla="*/ 15 w 15"/>
                <a:gd name="T15" fmla="*/ 76 h 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76">
                  <a:moveTo>
                    <a:pt x="7" y="76"/>
                  </a:moveTo>
                  <a:lnTo>
                    <a:pt x="0" y="28"/>
                  </a:lnTo>
                  <a:lnTo>
                    <a:pt x="15" y="48"/>
                  </a:lnTo>
                  <a:lnTo>
                    <a:pt x="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1400" ker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174" name="椭圆 99"/>
          <p:cNvSpPr/>
          <p:nvPr/>
        </p:nvSpPr>
        <p:spPr>
          <a:xfrm>
            <a:off x="6762687" y="5403758"/>
            <a:ext cx="699062" cy="204893"/>
          </a:xfrm>
          <a:prstGeom prst="ellipse">
            <a:avLst/>
          </a:prstGeom>
          <a:solidFill>
            <a:srgbClr val="FFC000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75" name="椭圆 99"/>
          <p:cNvSpPr/>
          <p:nvPr/>
        </p:nvSpPr>
        <p:spPr>
          <a:xfrm>
            <a:off x="7359596" y="5398445"/>
            <a:ext cx="699062" cy="204893"/>
          </a:xfrm>
          <a:prstGeom prst="ellipse">
            <a:avLst/>
          </a:prstGeom>
          <a:solidFill>
            <a:srgbClr val="FFC000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76" name="円/楕円 175"/>
          <p:cNvSpPr/>
          <p:nvPr/>
        </p:nvSpPr>
        <p:spPr>
          <a:xfrm>
            <a:off x="6710972" y="5323647"/>
            <a:ext cx="1605443" cy="36991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177" name="テキスト ボックス 176"/>
          <p:cNvSpPr txBox="1"/>
          <p:nvPr/>
        </p:nvSpPr>
        <p:spPr>
          <a:xfrm>
            <a:off x="6237454" y="4407495"/>
            <a:ext cx="29065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u="sng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Coex</a:t>
            </a:r>
            <a:r>
              <a:rPr lang="en-US" altLang="ja-JP" sz="1400" u="sng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3: Multiple operators with different RATs (coexisting Wi-Fi – LAA)</a:t>
            </a:r>
            <a:endParaRPr lang="ja-JP" altLang="en-US" sz="1400" u="sng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78" name="椭圆 99"/>
          <p:cNvSpPr/>
          <p:nvPr/>
        </p:nvSpPr>
        <p:spPr>
          <a:xfrm>
            <a:off x="7065591" y="5265976"/>
            <a:ext cx="699062" cy="204893"/>
          </a:xfrm>
          <a:prstGeom prst="ellipse">
            <a:avLst/>
          </a:prstGeom>
          <a:solidFill>
            <a:srgbClr val="92D050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79" name="グループ化 56"/>
          <p:cNvGrpSpPr/>
          <p:nvPr/>
        </p:nvGrpSpPr>
        <p:grpSpPr>
          <a:xfrm>
            <a:off x="7286717" y="5013365"/>
            <a:ext cx="181565" cy="357845"/>
            <a:chOff x="218363" y="2707469"/>
            <a:chExt cx="206989" cy="379198"/>
          </a:xfrm>
          <a:solidFill>
            <a:srgbClr val="3333FF"/>
          </a:solidFill>
        </p:grpSpPr>
        <p:sp>
          <p:nvSpPr>
            <p:cNvPr id="180" name="Cube 29"/>
            <p:cNvSpPr>
              <a:spLocks noChangeAspect="1"/>
            </p:cNvSpPr>
            <p:nvPr/>
          </p:nvSpPr>
          <p:spPr bwMode="auto">
            <a:xfrm>
              <a:off x="218363" y="2879678"/>
              <a:ext cx="206989" cy="206989"/>
            </a:xfrm>
            <a:prstGeom prst="cube">
              <a:avLst/>
            </a:prstGeom>
            <a:solidFill>
              <a:srgbClr val="00B050"/>
            </a:soli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80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  <p:grpSp>
          <p:nvGrpSpPr>
            <p:cNvPr id="181" name="Group 44"/>
            <p:cNvGrpSpPr>
              <a:grpSpLocks noChangeAspect="1"/>
            </p:cNvGrpSpPr>
            <p:nvPr/>
          </p:nvGrpSpPr>
          <p:grpSpPr bwMode="auto">
            <a:xfrm>
              <a:off x="295590" y="2707469"/>
              <a:ext cx="52189" cy="195836"/>
              <a:chOff x="3851275" y="4267200"/>
              <a:chExt cx="63500" cy="237939"/>
            </a:xfrm>
            <a:grpFill/>
          </p:grpSpPr>
          <p:cxnSp>
            <p:nvCxnSpPr>
              <p:cNvPr id="182" name="Straight Connector 45"/>
              <p:cNvCxnSpPr/>
              <p:nvPr/>
            </p:nvCxnSpPr>
            <p:spPr>
              <a:xfrm flipH="1" flipV="1">
                <a:off x="3880408" y="4267200"/>
                <a:ext cx="0" cy="237628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46"/>
              <p:cNvCxnSpPr/>
              <p:nvPr/>
            </p:nvCxnSpPr>
            <p:spPr>
              <a:xfrm flipV="1">
                <a:off x="3850660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47"/>
              <p:cNvCxnSpPr/>
              <p:nvPr/>
            </p:nvCxnSpPr>
            <p:spPr>
              <a:xfrm flipV="1">
                <a:off x="3918267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5" name="椭圆 99"/>
          <p:cNvSpPr/>
          <p:nvPr/>
        </p:nvSpPr>
        <p:spPr>
          <a:xfrm>
            <a:off x="7113545" y="5511587"/>
            <a:ext cx="699062" cy="204893"/>
          </a:xfrm>
          <a:prstGeom prst="ellipse">
            <a:avLst/>
          </a:prstGeom>
          <a:solidFill>
            <a:srgbClr val="92D050">
              <a:alpha val="49804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86" name="グループ化 56"/>
          <p:cNvGrpSpPr/>
          <p:nvPr/>
        </p:nvGrpSpPr>
        <p:grpSpPr>
          <a:xfrm>
            <a:off x="7334671" y="5258976"/>
            <a:ext cx="189656" cy="372655"/>
            <a:chOff x="218363" y="2707469"/>
            <a:chExt cx="206989" cy="379198"/>
          </a:xfrm>
          <a:solidFill>
            <a:srgbClr val="3333FF"/>
          </a:solidFill>
        </p:grpSpPr>
        <p:sp>
          <p:nvSpPr>
            <p:cNvPr id="187" name="Cube 29"/>
            <p:cNvSpPr>
              <a:spLocks noChangeAspect="1"/>
            </p:cNvSpPr>
            <p:nvPr/>
          </p:nvSpPr>
          <p:spPr bwMode="auto">
            <a:xfrm>
              <a:off x="218363" y="2879678"/>
              <a:ext cx="206989" cy="206989"/>
            </a:xfrm>
            <a:prstGeom prst="cube">
              <a:avLst/>
            </a:prstGeom>
            <a:solidFill>
              <a:srgbClr val="00B050"/>
            </a:soli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80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  <p:grpSp>
          <p:nvGrpSpPr>
            <p:cNvPr id="188" name="Group 44"/>
            <p:cNvGrpSpPr>
              <a:grpSpLocks noChangeAspect="1"/>
            </p:cNvGrpSpPr>
            <p:nvPr/>
          </p:nvGrpSpPr>
          <p:grpSpPr bwMode="auto">
            <a:xfrm>
              <a:off x="295590" y="2707469"/>
              <a:ext cx="52189" cy="195836"/>
              <a:chOff x="3851275" y="4267200"/>
              <a:chExt cx="63500" cy="237939"/>
            </a:xfrm>
            <a:grpFill/>
          </p:grpSpPr>
          <p:cxnSp>
            <p:nvCxnSpPr>
              <p:cNvPr id="189" name="Straight Connector 45"/>
              <p:cNvCxnSpPr/>
              <p:nvPr/>
            </p:nvCxnSpPr>
            <p:spPr>
              <a:xfrm flipH="1" flipV="1">
                <a:off x="3880408" y="4267200"/>
                <a:ext cx="0" cy="237628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46"/>
              <p:cNvCxnSpPr/>
              <p:nvPr/>
            </p:nvCxnSpPr>
            <p:spPr>
              <a:xfrm flipV="1">
                <a:off x="3850660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47"/>
              <p:cNvCxnSpPr/>
              <p:nvPr/>
            </p:nvCxnSpPr>
            <p:spPr>
              <a:xfrm flipV="1">
                <a:off x="3918267" y="4267200"/>
                <a:ext cx="0" cy="118814"/>
              </a:xfrm>
              <a:prstGeom prst="line">
                <a:avLst/>
              </a:prstGeom>
              <a:grp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2" name="テキスト ボックス 191"/>
          <p:cNvSpPr txBox="1"/>
          <p:nvPr/>
        </p:nvSpPr>
        <p:spPr>
          <a:xfrm>
            <a:off x="6222619" y="5847655"/>
            <a:ext cx="94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9900"/>
                </a:solidFill>
                <a:cs typeface="Times New Roman" panose="02020603050405020304" pitchFamily="18" charset="0"/>
              </a:rPr>
              <a:t>Operator #1</a:t>
            </a:r>
          </a:p>
          <a:p>
            <a:r>
              <a:rPr lang="en-US" altLang="ja-JP" sz="1200" dirty="0" smtClean="0">
                <a:solidFill>
                  <a:srgbClr val="FF9900"/>
                </a:solidFill>
                <a:cs typeface="Times New Roman" panose="02020603050405020304" pitchFamily="18" charset="0"/>
              </a:rPr>
              <a:t>(Wi-Fi)</a:t>
            </a:r>
            <a:endParaRPr lang="ja-JP" altLang="en-US" sz="1200" dirty="0">
              <a:solidFill>
                <a:srgbClr val="FF9900"/>
              </a:solidFill>
              <a:cs typeface="Times New Roman" panose="02020603050405020304" pitchFamily="18" charset="0"/>
            </a:endParaRPr>
          </a:p>
        </p:txBody>
      </p:sp>
      <p:sp>
        <p:nvSpPr>
          <p:cNvPr id="193" name="テキスト ボックス 192"/>
          <p:cNvSpPr txBox="1"/>
          <p:nvPr/>
        </p:nvSpPr>
        <p:spPr>
          <a:xfrm>
            <a:off x="7956375" y="5847655"/>
            <a:ext cx="94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B050"/>
                </a:solidFill>
                <a:cs typeface="Times New Roman" panose="02020603050405020304" pitchFamily="18" charset="0"/>
              </a:rPr>
              <a:t>Operator #2</a:t>
            </a:r>
          </a:p>
          <a:p>
            <a:r>
              <a:rPr lang="en-US" altLang="ja-JP" sz="1200" dirty="0" smtClean="0">
                <a:solidFill>
                  <a:srgbClr val="00B050"/>
                </a:solidFill>
                <a:cs typeface="Times New Roman" panose="02020603050405020304" pitchFamily="18" charset="0"/>
              </a:rPr>
              <a:t>(LAA)</a:t>
            </a:r>
            <a:endParaRPr lang="ja-JP" altLang="en-US" sz="1200" dirty="0">
              <a:solidFill>
                <a:srgbClr val="00B05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94" name="直線コネクタ 193"/>
          <p:cNvCxnSpPr/>
          <p:nvPr/>
        </p:nvCxnSpPr>
        <p:spPr>
          <a:xfrm flipH="1" flipV="1">
            <a:off x="7412210" y="5603338"/>
            <a:ext cx="591417" cy="46726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線コネクタ 194"/>
          <p:cNvCxnSpPr/>
          <p:nvPr/>
        </p:nvCxnSpPr>
        <p:spPr>
          <a:xfrm flipV="1">
            <a:off x="6948263" y="5511588"/>
            <a:ext cx="117328" cy="33606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線コネクタ 195"/>
          <p:cNvCxnSpPr/>
          <p:nvPr/>
        </p:nvCxnSpPr>
        <p:spPr>
          <a:xfrm flipH="1" flipV="1">
            <a:off x="7493859" y="5305118"/>
            <a:ext cx="534524" cy="61454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線コネクタ 196"/>
          <p:cNvCxnSpPr/>
          <p:nvPr/>
        </p:nvCxnSpPr>
        <p:spPr>
          <a:xfrm flipV="1">
            <a:off x="7078623" y="5483172"/>
            <a:ext cx="680938" cy="54801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8" name="Picture 14" descr="j039849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6077" y="5278226"/>
            <a:ext cx="316991" cy="29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" name="Picture 14" descr="j039849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6157" y="5278226"/>
            <a:ext cx="316991" cy="29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0960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</TotalTime>
  <Words>420</Words>
  <Application>Microsoft Office PowerPoint</Application>
  <PresentationFormat>画面に合わせる (4:3)</PresentationFormat>
  <Paragraphs>80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LAA deployment scenarios for evaluation</vt:lpstr>
      <vt:lpstr>Proposal</vt:lpstr>
      <vt:lpstr>Possible aspects to identify scenarios for evaluation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Hiroki Harada</cp:lastModifiedBy>
  <cp:revision>53</cp:revision>
  <dcterms:created xsi:type="dcterms:W3CDTF">2014-09-26T23:14:47Z</dcterms:created>
  <dcterms:modified xsi:type="dcterms:W3CDTF">2014-10-07T09:11:46Z</dcterms:modified>
</cp:coreProperties>
</file>