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5"/>
  </p:handout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75" d="100"/>
          <a:sy n="75" d="100"/>
        </p:scale>
        <p:origin x="-1152" y="-28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-3300" y="-10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7529D84-B3DE-46D9-8471-4D7442AA5596}" type="datetimeFigureOut">
              <a:rPr kumimoji="1" lang="ja-JP" altLang="en-US" smtClean="0"/>
              <a:t>2014/10/6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22538A-8C3C-4302-B2A3-CB23C2F4564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1026646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82AC8-2D49-40F3-8EA7-76331B4B37BC}" type="datetimeFigureOut">
              <a:rPr kumimoji="1" lang="ja-JP" altLang="en-US" smtClean="0"/>
              <a:t>2014/10/6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8520A-5514-4D12-8EEA-CDF5AFC7430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978243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82AC8-2D49-40F3-8EA7-76331B4B37BC}" type="datetimeFigureOut">
              <a:rPr kumimoji="1" lang="ja-JP" altLang="en-US" smtClean="0"/>
              <a:t>2014/10/6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8520A-5514-4D12-8EEA-CDF5AFC7430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771406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82AC8-2D49-40F3-8EA7-76331B4B37BC}" type="datetimeFigureOut">
              <a:rPr kumimoji="1" lang="ja-JP" altLang="en-US" smtClean="0"/>
              <a:t>2014/10/6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8520A-5514-4D12-8EEA-CDF5AFC7430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413107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82AC8-2D49-40F3-8EA7-76331B4B37BC}" type="datetimeFigureOut">
              <a:rPr kumimoji="1" lang="ja-JP" altLang="en-US" smtClean="0"/>
              <a:t>2014/10/6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8520A-5514-4D12-8EEA-CDF5AFC7430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325180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82AC8-2D49-40F3-8EA7-76331B4B37BC}" type="datetimeFigureOut">
              <a:rPr kumimoji="1" lang="ja-JP" altLang="en-US" smtClean="0"/>
              <a:t>2014/10/6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8520A-5514-4D12-8EEA-CDF5AFC7430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548676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82AC8-2D49-40F3-8EA7-76331B4B37BC}" type="datetimeFigureOut">
              <a:rPr kumimoji="1" lang="ja-JP" altLang="en-US" smtClean="0"/>
              <a:t>2014/10/6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8520A-5514-4D12-8EEA-CDF5AFC7430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869901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82AC8-2D49-40F3-8EA7-76331B4B37BC}" type="datetimeFigureOut">
              <a:rPr kumimoji="1" lang="ja-JP" altLang="en-US" smtClean="0"/>
              <a:t>2014/10/6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8520A-5514-4D12-8EEA-CDF5AFC7430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826830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82AC8-2D49-40F3-8EA7-76331B4B37BC}" type="datetimeFigureOut">
              <a:rPr kumimoji="1" lang="ja-JP" altLang="en-US" smtClean="0"/>
              <a:t>2014/10/6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8520A-5514-4D12-8EEA-CDF5AFC7430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954870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82AC8-2D49-40F3-8EA7-76331B4B37BC}" type="datetimeFigureOut">
              <a:rPr kumimoji="1" lang="ja-JP" altLang="en-US" smtClean="0"/>
              <a:t>2014/10/6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8520A-5514-4D12-8EEA-CDF5AFC7430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76954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82AC8-2D49-40F3-8EA7-76331B4B37BC}" type="datetimeFigureOut">
              <a:rPr kumimoji="1" lang="ja-JP" altLang="en-US" smtClean="0"/>
              <a:t>2014/10/6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8520A-5514-4D12-8EEA-CDF5AFC7430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580672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82AC8-2D49-40F3-8EA7-76331B4B37BC}" type="datetimeFigureOut">
              <a:rPr kumimoji="1" lang="ja-JP" altLang="en-US" smtClean="0"/>
              <a:t>2014/10/6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8520A-5514-4D12-8EEA-CDF5AFC7430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010593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282AC8-2D49-40F3-8EA7-76331B4B37BC}" type="datetimeFigureOut">
              <a:rPr kumimoji="1" lang="ja-JP" altLang="en-US" smtClean="0"/>
              <a:t>2014/10/6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98520A-5514-4D12-8EEA-CDF5AFC7430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462017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ja-JP" dirty="0" smtClean="0"/>
              <a:t>WF on PRACH collision handling</a:t>
            </a:r>
            <a:br>
              <a:rPr lang="en-US" altLang="ja-JP" dirty="0" smtClean="0"/>
            </a:br>
            <a:r>
              <a:rPr lang="en-US" altLang="ja-JP" dirty="0" smtClean="0"/>
              <a:t>in dual connectivity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dirty="0" smtClean="0"/>
              <a:t>NEC, …</a:t>
            </a:r>
            <a:endParaRPr kumimoji="1" lang="ja-JP" altLang="en-US" dirty="0"/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524750" y="188913"/>
            <a:ext cx="15343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ja-JP" sz="2400" dirty="0" smtClean="0">
                <a:latin typeface="Calibri" pitchFamily="34" charset="0"/>
              </a:rPr>
              <a:t>R1-144342</a:t>
            </a:r>
            <a:endParaRPr lang="ja-JP" altLang="en-US" sz="2400" dirty="0">
              <a:latin typeface="Calibri" pitchFamily="34" charset="0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5656292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ja-JP" sz="2400" dirty="0">
                <a:latin typeface="Calibri" pitchFamily="34" charset="0"/>
              </a:rPr>
              <a:t>3GPP TSG RAN WG1 #</a:t>
            </a:r>
            <a:r>
              <a:rPr lang="en-US" altLang="ja-JP" sz="2400" dirty="0" smtClean="0">
                <a:latin typeface="Calibri" pitchFamily="34" charset="0"/>
              </a:rPr>
              <a:t>78bis</a:t>
            </a:r>
            <a:endParaRPr lang="en-US" altLang="ja-JP" sz="2400" dirty="0">
              <a:latin typeface="Calibri" pitchFamily="34" charset="0"/>
            </a:endParaRPr>
          </a:p>
          <a:p>
            <a:pPr eaLnBrk="1" hangingPunct="1"/>
            <a:r>
              <a:rPr lang="en-US" altLang="ja-JP" sz="2400" dirty="0" smtClean="0">
                <a:latin typeface="Calibri" pitchFamily="34" charset="0"/>
              </a:rPr>
              <a:t>Dresden, Germany, 06</a:t>
            </a:r>
            <a:r>
              <a:rPr lang="en-US" altLang="ja-JP" sz="2400" baseline="30000" dirty="0" smtClean="0">
                <a:latin typeface="Calibri" pitchFamily="34" charset="0"/>
              </a:rPr>
              <a:t>th</a:t>
            </a:r>
            <a:r>
              <a:rPr lang="en-US" altLang="ja-JP" sz="2400" dirty="0" smtClean="0">
                <a:latin typeface="Calibri" pitchFamily="34" charset="0"/>
              </a:rPr>
              <a:t> </a:t>
            </a:r>
            <a:r>
              <a:rPr lang="en-US" altLang="ja-JP" sz="2400" dirty="0">
                <a:latin typeface="Calibri" pitchFamily="34" charset="0"/>
              </a:rPr>
              <a:t>– </a:t>
            </a:r>
            <a:r>
              <a:rPr lang="en-US" altLang="ja-JP" sz="2400" dirty="0" smtClean="0">
                <a:latin typeface="Calibri" pitchFamily="34" charset="0"/>
              </a:rPr>
              <a:t>10</a:t>
            </a:r>
            <a:r>
              <a:rPr lang="en-US" altLang="ja-JP" sz="2400" baseline="30000" dirty="0" smtClean="0">
                <a:latin typeface="Calibri" pitchFamily="34" charset="0"/>
              </a:rPr>
              <a:t>nd</a:t>
            </a:r>
            <a:r>
              <a:rPr lang="en-US" altLang="ja-JP" sz="2400" dirty="0" smtClean="0">
                <a:latin typeface="Calibri" pitchFamily="34" charset="0"/>
              </a:rPr>
              <a:t> October2014</a:t>
            </a:r>
            <a:endParaRPr lang="en-US" altLang="ja-JP" sz="2400" dirty="0">
              <a:latin typeface="Calibri" pitchFamily="34" charset="0"/>
            </a:endParaRPr>
          </a:p>
          <a:p>
            <a:pPr eaLnBrk="1" hangingPunct="1"/>
            <a:r>
              <a:rPr lang="en-US" altLang="ja-JP" sz="2400" dirty="0">
                <a:latin typeface="Calibri" pitchFamily="34" charset="0"/>
              </a:rPr>
              <a:t>Agenda </a:t>
            </a:r>
            <a:r>
              <a:rPr lang="en-US" altLang="ja-JP" sz="2400" dirty="0" smtClean="0">
                <a:latin typeface="Calibri" pitchFamily="34" charset="0"/>
              </a:rPr>
              <a:t>item 7.2.2.1</a:t>
            </a:r>
            <a:endParaRPr lang="ja-JP" altLang="en-US" sz="2400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3913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20688"/>
          </a:xfrm>
        </p:spPr>
        <p:txBody>
          <a:bodyPr>
            <a:normAutofit fontScale="90000"/>
          </a:bodyPr>
          <a:lstStyle/>
          <a:p>
            <a:r>
              <a:rPr kumimoji="1" lang="en-US" altLang="ja-JP" dirty="0" smtClean="0"/>
              <a:t>Proposal (1)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67544" y="836712"/>
            <a:ext cx="8507288" cy="5256584"/>
          </a:xfrm>
        </p:spPr>
        <p:txBody>
          <a:bodyPr>
            <a:noAutofit/>
          </a:bodyPr>
          <a:lstStyle/>
          <a:p>
            <a:pPr>
              <a:spcAft>
                <a:spcPts val="600"/>
              </a:spcAft>
            </a:pPr>
            <a:r>
              <a:rPr lang="en-US" altLang="ja-JP" sz="2800" dirty="0" smtClean="0"/>
              <a:t>PCell PRACH &gt; other PRACHs &gt; other channels/signals</a:t>
            </a:r>
            <a:endParaRPr lang="en-US" altLang="ja-JP" sz="2400" dirty="0" smtClean="0"/>
          </a:p>
          <a:p>
            <a:pPr lvl="1">
              <a:spcAft>
                <a:spcPts val="600"/>
              </a:spcAft>
            </a:pPr>
            <a:r>
              <a:rPr lang="en-US" sz="2400" dirty="0"/>
              <a:t>This priority rule </a:t>
            </a:r>
            <a:r>
              <a:rPr lang="en-US" sz="2400" dirty="0" smtClean="0"/>
              <a:t>applies </a:t>
            </a:r>
            <a:r>
              <a:rPr lang="en-US" sz="2400" dirty="0"/>
              <a:t>only to PRACH collisions across </a:t>
            </a:r>
            <a:r>
              <a:rPr lang="en-US" sz="2400" dirty="0" smtClean="0"/>
              <a:t>CGs, when UE is power-limited</a:t>
            </a:r>
          </a:p>
          <a:p>
            <a:pPr lvl="1">
              <a:spcAft>
                <a:spcPts val="600"/>
              </a:spcAft>
            </a:pPr>
            <a:r>
              <a:rPr lang="en-US" altLang="ja-JP" sz="2400" dirty="0"/>
              <a:t>PRACH priority within a CG is same as Rel-11 CA (up to UE implementation</a:t>
            </a:r>
            <a:r>
              <a:rPr lang="en-US" altLang="ja-JP" sz="2400" dirty="0" smtClean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9608584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20688"/>
          </a:xfrm>
        </p:spPr>
        <p:txBody>
          <a:bodyPr>
            <a:normAutofit fontScale="90000"/>
          </a:bodyPr>
          <a:lstStyle/>
          <a:p>
            <a:r>
              <a:rPr kumimoji="1" lang="en-US" altLang="ja-JP" dirty="0" smtClean="0"/>
              <a:t>Proposal (2)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0" y="455464"/>
            <a:ext cx="9144000" cy="6501928"/>
          </a:xfrm>
        </p:spPr>
        <p:txBody>
          <a:bodyPr>
            <a:noAutofit/>
          </a:bodyPr>
          <a:lstStyle/>
          <a:p>
            <a:pPr>
              <a:spcAft>
                <a:spcPts val="600"/>
              </a:spcAft>
            </a:pPr>
            <a:r>
              <a:rPr lang="en-US" altLang="ja-JP" sz="2400" dirty="0"/>
              <a:t>PRACH collision with other channels/signals or another </a:t>
            </a:r>
            <a:r>
              <a:rPr lang="en-US" altLang="ja-JP" sz="2400" dirty="0" smtClean="0"/>
              <a:t>PRACH when UE is power-limited:</a:t>
            </a:r>
          </a:p>
          <a:p>
            <a:pPr lvl="1">
              <a:spcAft>
                <a:spcPts val="600"/>
              </a:spcAft>
            </a:pPr>
            <a:r>
              <a:rPr lang="en-US" altLang="ja-JP" sz="2000" dirty="0" smtClean="0"/>
              <a:t>Collision between two PRACHs across CG: </a:t>
            </a:r>
          </a:p>
          <a:p>
            <a:pPr lvl="2">
              <a:spcAft>
                <a:spcPts val="600"/>
              </a:spcAft>
            </a:pPr>
            <a:r>
              <a:rPr lang="en-US" altLang="ja-JP" sz="1600" dirty="0" smtClean="0"/>
              <a:t>Lower priority PRACH is dropped in L1 regardless it is already ongoing or not yet started</a:t>
            </a:r>
          </a:p>
          <a:p>
            <a:pPr lvl="2">
              <a:spcAft>
                <a:spcPts val="600"/>
              </a:spcAft>
            </a:pPr>
            <a:r>
              <a:rPr lang="en-AU" sz="1600" dirty="0"/>
              <a:t>L1 can indicate the dropping </a:t>
            </a:r>
            <a:r>
              <a:rPr lang="en-AU" sz="1600" dirty="0" smtClean="0"/>
              <a:t>to </a:t>
            </a:r>
            <a:r>
              <a:rPr lang="en-AU" sz="1600" dirty="0"/>
              <a:t>MAC if RAN2 see the need of the </a:t>
            </a:r>
            <a:r>
              <a:rPr lang="en-AU" sz="1600" dirty="0" smtClean="0"/>
              <a:t>indication</a:t>
            </a:r>
          </a:p>
          <a:p>
            <a:pPr lvl="2">
              <a:spcAft>
                <a:spcPts val="600"/>
              </a:spcAft>
            </a:pPr>
            <a:r>
              <a:rPr lang="en-AU" altLang="ja-JP" sz="1600" dirty="0" smtClean="0"/>
              <a:t>It is RAN1’s understanding/conclusion that:</a:t>
            </a:r>
          </a:p>
          <a:p>
            <a:pPr lvl="3">
              <a:spcAft>
                <a:spcPts val="600"/>
              </a:spcAft>
            </a:pPr>
            <a:r>
              <a:rPr lang="en-AU" sz="1600" dirty="0"/>
              <a:t>no increment in PRACH transmission counter and </a:t>
            </a:r>
            <a:r>
              <a:rPr lang="en-AU" sz="1600" dirty="0">
                <a:solidFill>
                  <a:srgbClr val="FF0000"/>
                </a:solidFill>
              </a:rPr>
              <a:t>no increment </a:t>
            </a:r>
            <a:r>
              <a:rPr lang="en-AU" sz="1600" dirty="0" smtClean="0">
                <a:solidFill>
                  <a:srgbClr val="FF0000"/>
                </a:solidFill>
              </a:rPr>
              <a:t>in </a:t>
            </a:r>
            <a:r>
              <a:rPr lang="en-AU" sz="1600" dirty="0" smtClean="0"/>
              <a:t>power </a:t>
            </a:r>
            <a:r>
              <a:rPr lang="en-AU" sz="1600" dirty="0"/>
              <a:t>ramping is necessary for the </a:t>
            </a:r>
            <a:r>
              <a:rPr lang="en-AU" sz="1600" dirty="0" smtClean="0"/>
              <a:t>retransmission</a:t>
            </a:r>
            <a:endParaRPr lang="en-AU" sz="1600" strike="sngStrike" dirty="0" smtClean="0"/>
          </a:p>
          <a:p>
            <a:pPr lvl="1">
              <a:spcAft>
                <a:spcPts val="600"/>
              </a:spcAft>
            </a:pPr>
            <a:r>
              <a:rPr lang="en-GB" sz="2000" dirty="0" smtClean="0"/>
              <a:t>Collision between PRACH and other channels/signals (PUCCH/PUSCH/SRS) </a:t>
            </a:r>
          </a:p>
          <a:p>
            <a:pPr lvl="2">
              <a:spcAft>
                <a:spcPts val="600"/>
              </a:spcAft>
            </a:pPr>
            <a:r>
              <a:rPr lang="en-GB" sz="1600" dirty="0" smtClean="0"/>
              <a:t>Up to UE implementation to drop / scale down other channels/signals to ensure UE total transmit power does not exceed </a:t>
            </a:r>
            <a:r>
              <a:rPr lang="en-GB" sz="1600" dirty="0" err="1" smtClean="0"/>
              <a:t>Pcmax</a:t>
            </a:r>
            <a:r>
              <a:rPr lang="en-GB" sz="1600" dirty="0" smtClean="0"/>
              <a:t> in any part of overlapping portion</a:t>
            </a:r>
          </a:p>
          <a:p>
            <a:pPr lvl="3">
              <a:spcAft>
                <a:spcPts val="600"/>
              </a:spcAft>
            </a:pPr>
            <a:r>
              <a:rPr lang="en-GB" sz="1600" dirty="0" smtClean="0">
                <a:solidFill>
                  <a:srgbClr val="FF0000"/>
                </a:solidFill>
              </a:rPr>
              <a:t>Scheme 1:</a:t>
            </a:r>
            <a:r>
              <a:rPr lang="en-GB" sz="1600" dirty="0" smtClean="0"/>
              <a:t> UE </a:t>
            </a:r>
            <a:r>
              <a:rPr lang="en-GB" sz="1600" strike="sngStrike" dirty="0" smtClean="0"/>
              <a:t>is not mandated to</a:t>
            </a:r>
            <a:r>
              <a:rPr lang="en-GB" sz="1600" dirty="0" smtClean="0"/>
              <a:t> </a:t>
            </a:r>
            <a:r>
              <a:rPr lang="en-GB" sz="1600" dirty="0" smtClean="0">
                <a:solidFill>
                  <a:srgbClr val="FF0000"/>
                </a:solidFill>
              </a:rPr>
              <a:t>can</a:t>
            </a:r>
            <a:r>
              <a:rPr lang="en-GB" sz="1600" dirty="0" smtClean="0"/>
              <a:t> always </a:t>
            </a:r>
            <a:r>
              <a:rPr lang="en-GB" sz="1600" dirty="0" smtClean="0"/>
              <a:t>look-ahead of PRACH power requirement</a:t>
            </a:r>
          </a:p>
          <a:p>
            <a:pPr lvl="3">
              <a:spcAft>
                <a:spcPts val="600"/>
              </a:spcAft>
            </a:pPr>
            <a:r>
              <a:rPr lang="en-GB" sz="1600" dirty="0" smtClean="0">
                <a:solidFill>
                  <a:srgbClr val="FF0000"/>
                </a:solidFill>
              </a:rPr>
              <a:t>Scheme 2:</a:t>
            </a:r>
            <a:r>
              <a:rPr lang="en-GB" sz="1600" dirty="0" smtClean="0"/>
              <a:t> UE </a:t>
            </a:r>
            <a:r>
              <a:rPr lang="en-GB" sz="1600" dirty="0" err="1" smtClean="0"/>
              <a:t>tx</a:t>
            </a:r>
            <a:r>
              <a:rPr lang="en-GB" sz="1600" dirty="0" smtClean="0"/>
              <a:t> power is allowed to change in the middle of a ongoing subframe</a:t>
            </a:r>
          </a:p>
          <a:p>
            <a:pPr lvl="3">
              <a:spcAft>
                <a:spcPts val="600"/>
              </a:spcAft>
            </a:pPr>
            <a:r>
              <a:rPr lang="en-GB" sz="1600" dirty="0" smtClean="0">
                <a:solidFill>
                  <a:srgbClr val="FF0000"/>
                </a:solidFill>
              </a:rPr>
              <a:t>It is up to UE implementation to select either scheme 1 or scheme 2. E.g. If UE RF is difficult to implement scheme 2, then UE must always look-ahead. If UE baseband is difficult to always look-ahead, then UE RF must be able to change power in the middle of a subframe.</a:t>
            </a:r>
          </a:p>
          <a:p>
            <a:pPr lvl="3">
              <a:spcAft>
                <a:spcPts val="600"/>
              </a:spcAft>
            </a:pPr>
            <a:r>
              <a:rPr lang="en-GB" sz="1600" dirty="0" smtClean="0">
                <a:solidFill>
                  <a:srgbClr val="FF0000"/>
                </a:solidFill>
              </a:rPr>
              <a:t>If scheme 2 is selected, </a:t>
            </a:r>
            <a:r>
              <a:rPr lang="en-GB" sz="1600" dirty="0" smtClean="0"/>
              <a:t>DMRS </a:t>
            </a:r>
            <a:r>
              <a:rPr lang="en-GB" sz="1600" dirty="0" smtClean="0"/>
              <a:t>and PUCCH can only be dropped (no scale down) to avoid interference due to loss of </a:t>
            </a:r>
            <a:r>
              <a:rPr lang="en-GB" sz="1600" dirty="0" err="1" smtClean="0"/>
              <a:t>orthongonality</a:t>
            </a:r>
            <a:r>
              <a:rPr lang="en-GB" sz="1600" dirty="0" smtClean="0"/>
              <a:t> to other UEs</a:t>
            </a:r>
          </a:p>
        </p:txBody>
      </p:sp>
    </p:spTree>
    <p:extLst>
      <p:ext uri="{BB962C8B-B14F-4D97-AF65-F5344CB8AC3E}">
        <p14:creationId xmlns:p14="http://schemas.microsoft.com/office/powerpoint/2010/main" val="226350134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762</TotalTime>
  <Words>302</Words>
  <Application>Microsoft Office PowerPoint</Application>
  <PresentationFormat>On-screen Show (4:3)</PresentationFormat>
  <Paragraphs>23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​​テーマ</vt:lpstr>
      <vt:lpstr>WF on PRACH collision handling in dual connectivity</vt:lpstr>
      <vt:lpstr>Proposal (1)</vt:lpstr>
      <vt:lpstr>Proposal (2)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handling PRACH in dual connectivity</dc:title>
  <dc:creator>Kevin.Lin@nec.com.au</dc:creator>
  <cp:lastModifiedBy>NEC3</cp:lastModifiedBy>
  <cp:revision>71</cp:revision>
  <dcterms:created xsi:type="dcterms:W3CDTF">2013-10-07T09:46:35Z</dcterms:created>
  <dcterms:modified xsi:type="dcterms:W3CDTF">2014-10-06T15:03:34Z</dcterms:modified>
</cp:coreProperties>
</file>