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"/>
  </p:handout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330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29D84-B3DE-46D9-8471-4D7442AA5596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2538A-8C3C-4302-B2A3-CB23C2F456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0266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7824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7140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131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251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486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6990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2683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487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695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8067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1059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82AC8-2D49-40F3-8EA7-76331B4B37BC}" type="datetimeFigureOut">
              <a:rPr kumimoji="1" lang="ja-JP" altLang="en-US" smtClean="0"/>
              <a:t>2014/8/20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520A-5514-4D12-8EEA-CDF5AFC743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201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Proposal on the range and resolution of guaranteed power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R1-143507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5724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Dresden, Germany, 18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22</a:t>
            </a:r>
            <a:r>
              <a:rPr lang="en-US" altLang="ja-JP" sz="2400" baseline="30000" dirty="0" smtClean="0">
                <a:latin typeface="Calibri" pitchFamily="34" charset="0"/>
              </a:rPr>
              <a:t>nd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August </a:t>
            </a:r>
            <a:r>
              <a:rPr lang="en-US" altLang="ja-JP" sz="2400" dirty="0" smtClean="0">
                <a:latin typeface="Calibri" pitchFamily="34" charset="0"/>
              </a:rPr>
              <a:t>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391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069160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Original proposal </a:t>
            </a:r>
            <a:r>
              <a:rPr kumimoji="1" lang="en-US" altLang="ja-JP" sz="2800" dirty="0" smtClean="0"/>
              <a:t>in R1-143438:</a:t>
            </a:r>
          </a:p>
          <a:p>
            <a:pPr lvl="1"/>
            <a:r>
              <a:rPr lang="en-US" altLang="ja-JP" sz="2400" dirty="0"/>
              <a:t>0%, 5%, 6%, 8%, 10%, 13%, 16%, 20%, 25%, 32%, 40%, 50%, 63%, 80%, 100%</a:t>
            </a:r>
          </a:p>
          <a:p>
            <a:r>
              <a:rPr kumimoji="1" lang="en-US" altLang="ja-JP" sz="2800" dirty="0" smtClean="0"/>
              <a:t>Comments raised in online/</a:t>
            </a:r>
            <a:r>
              <a:rPr lang="en-US" altLang="ja-JP" sz="2800" dirty="0" smtClean="0"/>
              <a:t>offline sessions:</a:t>
            </a:r>
          </a:p>
          <a:p>
            <a:pPr lvl="1"/>
            <a:r>
              <a:rPr lang="en-US" altLang="ja-JP" sz="2400" dirty="0" err="1" smtClean="0"/>
              <a:t>P</a:t>
            </a:r>
            <a:r>
              <a:rPr lang="en-US" altLang="ja-JP" sz="2400" baseline="-25000" dirty="0" err="1" smtClean="0"/>
              <a:t>MeNB</a:t>
            </a:r>
            <a:r>
              <a:rPr lang="en-US" altLang="ja-JP" sz="2400" dirty="0" err="1" smtClean="0"/>
              <a:t>+P</a:t>
            </a:r>
            <a:r>
              <a:rPr lang="en-US" altLang="ja-JP" sz="2400" baseline="-25000" dirty="0" err="1" smtClean="0"/>
              <a:t>SeNB</a:t>
            </a:r>
            <a:r>
              <a:rPr lang="en-US" altLang="ja-JP" sz="2400" dirty="0" smtClean="0"/>
              <a:t>=100</a:t>
            </a:r>
            <a:r>
              <a:rPr lang="en-US" altLang="ja-JP" sz="2400" dirty="0"/>
              <a:t>% should be supported for any value of the guaranteed power for a CG (e.g., for P</a:t>
            </a:r>
            <a:r>
              <a:rPr lang="en-US" altLang="ja-JP" sz="2400" baseline="-25000" dirty="0"/>
              <a:t>SeNB</a:t>
            </a:r>
            <a:r>
              <a:rPr lang="en-US" altLang="ja-JP" sz="2400" dirty="0"/>
              <a:t>=5%, then </a:t>
            </a:r>
            <a:r>
              <a:rPr lang="en-US" altLang="ja-JP" sz="2400" dirty="0" err="1"/>
              <a:t>P</a:t>
            </a:r>
            <a:r>
              <a:rPr lang="en-US" altLang="ja-JP" sz="2400" baseline="-25000" dirty="0" err="1"/>
              <a:t>MeNB</a:t>
            </a:r>
            <a:r>
              <a:rPr lang="en-US" altLang="ja-JP" sz="2400" dirty="0"/>
              <a:t>=95% should be allowed).</a:t>
            </a:r>
          </a:p>
          <a:p>
            <a:pPr lvl="1"/>
            <a:r>
              <a:rPr lang="en-US" altLang="ja-JP" sz="2400" dirty="0" smtClean="0"/>
              <a:t>5</a:t>
            </a:r>
            <a:r>
              <a:rPr lang="en-US" altLang="ja-JP" sz="2400" dirty="0"/>
              <a:t>% and 6% are different but 95% and 94% are not distinguishable. So, one of 5% or 6% is sufficient.</a:t>
            </a:r>
          </a:p>
          <a:p>
            <a:pPr lvl="1"/>
            <a:r>
              <a:rPr lang="en-US" altLang="ja-JP" sz="2400" dirty="0" smtClean="0"/>
              <a:t>The </a:t>
            </a:r>
            <a:r>
              <a:rPr lang="en-US" altLang="ja-JP" sz="2400" dirty="0"/>
              <a:t>value lower than 5% is necessary to set the guaranteed power correctly when the power for the CG is very small</a:t>
            </a:r>
            <a:r>
              <a:rPr lang="en-US" altLang="ja-JP" sz="2400" dirty="0" smtClean="0"/>
              <a:t>.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006749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96752"/>
            <a:ext cx="8435280" cy="5472608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en-US" altLang="ja-JP" sz="2800" dirty="0"/>
              <a:t>Each value of the RRC </a:t>
            </a:r>
            <a:r>
              <a:rPr lang="en-US" altLang="ja-JP" sz="2800" dirty="0" err="1"/>
              <a:t>signalling</a:t>
            </a:r>
            <a:r>
              <a:rPr lang="en-US" altLang="ja-JP" sz="2800" dirty="0"/>
              <a:t> for the guaranteed power for a CG indicates one of the following:</a:t>
            </a:r>
            <a:endParaRPr lang="en-US" altLang="ja-JP" sz="2800" dirty="0" smtClean="0"/>
          </a:p>
          <a:p>
            <a:pPr lvl="1">
              <a:spcAft>
                <a:spcPts val="600"/>
              </a:spcAft>
            </a:pPr>
            <a:r>
              <a:rPr lang="en-US" altLang="ja-JP" sz="2400" dirty="0"/>
              <a:t>0%, </a:t>
            </a:r>
            <a:r>
              <a:rPr lang="en-US" altLang="ja-JP" sz="2400" dirty="0">
                <a:solidFill>
                  <a:srgbClr val="FF0000"/>
                </a:solidFill>
              </a:rPr>
              <a:t>2%</a:t>
            </a:r>
            <a:r>
              <a:rPr lang="en-US" altLang="ja-JP" sz="2400" dirty="0"/>
              <a:t>, 5%,</a:t>
            </a:r>
            <a:r>
              <a:rPr lang="en-US" altLang="ja-JP" sz="2400" strike="sngStrike" dirty="0">
                <a:solidFill>
                  <a:srgbClr val="FF0000"/>
                </a:solidFill>
              </a:rPr>
              <a:t> </a:t>
            </a:r>
            <a:r>
              <a:rPr lang="en-US" altLang="ja-JP" sz="2400" strike="sngStrike" dirty="0" smtClean="0">
                <a:solidFill>
                  <a:srgbClr val="FF0000"/>
                </a:solidFill>
              </a:rPr>
              <a:t>6%,</a:t>
            </a:r>
            <a:r>
              <a:rPr lang="en-US" altLang="ja-JP" sz="2400" dirty="0" smtClean="0"/>
              <a:t> 8</a:t>
            </a:r>
            <a:r>
              <a:rPr lang="en-US" altLang="ja-JP" sz="2400" dirty="0"/>
              <a:t>%, 10%, 13%, 16%, 20%, 25%, 32%, </a:t>
            </a:r>
            <a:r>
              <a:rPr lang="en-US" altLang="ja-JP" sz="2400" dirty="0">
                <a:solidFill>
                  <a:srgbClr val="FF0000"/>
                </a:solidFill>
              </a:rPr>
              <a:t>37%</a:t>
            </a:r>
            <a:r>
              <a:rPr lang="en-US" altLang="ja-JP" sz="2400" dirty="0"/>
              <a:t>, 40%, 50%, </a:t>
            </a:r>
            <a:r>
              <a:rPr lang="en-US" altLang="ja-JP" sz="2400" dirty="0">
                <a:solidFill>
                  <a:srgbClr val="FF0000"/>
                </a:solidFill>
              </a:rPr>
              <a:t>60%</a:t>
            </a:r>
            <a:r>
              <a:rPr lang="en-US" altLang="ja-JP" sz="2400" dirty="0"/>
              <a:t>, 63%, </a:t>
            </a:r>
            <a:r>
              <a:rPr lang="en-US" altLang="ja-JP" sz="2400" dirty="0">
                <a:solidFill>
                  <a:srgbClr val="FF0000"/>
                </a:solidFill>
              </a:rPr>
              <a:t>68%</a:t>
            </a:r>
            <a:r>
              <a:rPr lang="en-US" altLang="ja-JP" sz="2400" dirty="0"/>
              <a:t>, </a:t>
            </a:r>
            <a:r>
              <a:rPr lang="en-US" altLang="ja-JP" sz="2400" dirty="0">
                <a:solidFill>
                  <a:srgbClr val="FF0000"/>
                </a:solidFill>
              </a:rPr>
              <a:t>75%</a:t>
            </a:r>
            <a:r>
              <a:rPr lang="en-US" altLang="ja-JP" sz="2400" dirty="0"/>
              <a:t>, 80%, </a:t>
            </a:r>
            <a:r>
              <a:rPr lang="en-US" altLang="ja-JP" sz="2400" dirty="0">
                <a:solidFill>
                  <a:srgbClr val="FF0000"/>
                </a:solidFill>
              </a:rPr>
              <a:t>84%</a:t>
            </a:r>
            <a:r>
              <a:rPr lang="en-US" altLang="ja-JP" sz="2400" dirty="0"/>
              <a:t>, </a:t>
            </a:r>
            <a:r>
              <a:rPr lang="en-US" altLang="ja-JP" sz="2400" dirty="0">
                <a:solidFill>
                  <a:srgbClr val="FF0000"/>
                </a:solidFill>
              </a:rPr>
              <a:t>87%</a:t>
            </a:r>
            <a:r>
              <a:rPr lang="en-US" altLang="ja-JP" sz="2400" dirty="0"/>
              <a:t>, </a:t>
            </a:r>
            <a:r>
              <a:rPr lang="en-US" altLang="ja-JP" sz="2400" dirty="0">
                <a:solidFill>
                  <a:srgbClr val="FF0000"/>
                </a:solidFill>
              </a:rPr>
              <a:t>90%</a:t>
            </a:r>
            <a:r>
              <a:rPr lang="en-US" altLang="ja-JP" sz="2400" dirty="0"/>
              <a:t>, </a:t>
            </a:r>
            <a:r>
              <a:rPr lang="en-US" altLang="ja-JP" sz="2400" dirty="0">
                <a:solidFill>
                  <a:srgbClr val="FF0000"/>
                </a:solidFill>
              </a:rPr>
              <a:t>92%</a:t>
            </a:r>
            <a:r>
              <a:rPr lang="en-US" altLang="ja-JP" sz="2400" dirty="0"/>
              <a:t>, </a:t>
            </a:r>
            <a:r>
              <a:rPr lang="en-US" altLang="ja-JP" sz="2400" dirty="0">
                <a:solidFill>
                  <a:srgbClr val="FF0000"/>
                </a:solidFill>
              </a:rPr>
              <a:t>95%</a:t>
            </a:r>
            <a:r>
              <a:rPr lang="en-US" altLang="ja-JP" sz="2400" dirty="0"/>
              <a:t>, </a:t>
            </a:r>
            <a:r>
              <a:rPr lang="en-US" altLang="ja-JP" sz="2400" dirty="0">
                <a:solidFill>
                  <a:srgbClr val="FF0000"/>
                </a:solidFill>
              </a:rPr>
              <a:t>98%</a:t>
            </a:r>
            <a:r>
              <a:rPr lang="en-US" altLang="ja-JP" sz="2400" dirty="0"/>
              <a:t>, 100</a:t>
            </a:r>
            <a:r>
              <a:rPr lang="en-US" altLang="ja-JP" sz="2400" dirty="0" smtClean="0"/>
              <a:t>%</a:t>
            </a:r>
          </a:p>
          <a:p>
            <a:pPr lvl="4">
              <a:spcAft>
                <a:spcPts val="600"/>
              </a:spcAft>
            </a:pPr>
            <a:endParaRPr lang="en-US" altLang="ja-JP" sz="1600" dirty="0" smtClean="0"/>
          </a:p>
          <a:p>
            <a:pPr>
              <a:spcAft>
                <a:spcPts val="600"/>
              </a:spcAft>
            </a:pPr>
            <a:r>
              <a:rPr lang="en-US" altLang="ja-JP" sz="2800" dirty="0" smtClean="0"/>
              <a:t>When P</a:t>
            </a:r>
            <a:r>
              <a:rPr lang="en-US" altLang="ja-JP" sz="2800" baseline="-25000" dirty="0" smtClean="0"/>
              <a:t>CMAX</a:t>
            </a:r>
            <a:r>
              <a:rPr lang="en-US" altLang="ja-JP" sz="2800" dirty="0" smtClean="0"/>
              <a:t>=23dBm, the guaranteed power by the above each value is one of the following:</a:t>
            </a:r>
          </a:p>
          <a:p>
            <a:pPr lvl="1">
              <a:spcAft>
                <a:spcPts val="600"/>
              </a:spcAft>
            </a:pPr>
            <a:r>
              <a:rPr lang="en-US" altLang="ja-JP" sz="2400" dirty="0" smtClean="0"/>
              <a:t>N/A, </a:t>
            </a:r>
            <a:r>
              <a:rPr lang="en-US" altLang="ja-JP" sz="2400" dirty="0" smtClean="0">
                <a:solidFill>
                  <a:srgbClr val="FF0000"/>
                </a:solidFill>
              </a:rPr>
              <a:t>6dBm</a:t>
            </a:r>
            <a:r>
              <a:rPr lang="en-US" altLang="ja-JP" sz="2400" dirty="0" smtClean="0"/>
              <a:t>, 10</a:t>
            </a:r>
            <a:r>
              <a:rPr lang="en-US" altLang="ja-JP" sz="2400" dirty="0"/>
              <a:t>dBm</a:t>
            </a:r>
            <a:r>
              <a:rPr lang="en-US" altLang="ja-JP" sz="2400" dirty="0" smtClean="0"/>
              <a:t>, </a:t>
            </a:r>
            <a:r>
              <a:rPr lang="en-US" altLang="ja-JP" sz="2400" strike="sngStrike" dirty="0">
                <a:solidFill>
                  <a:srgbClr val="FF0000"/>
                </a:solidFill>
              </a:rPr>
              <a:t>11dBm,</a:t>
            </a:r>
            <a:r>
              <a:rPr lang="en-US" altLang="ja-JP" sz="2400" dirty="0" smtClean="0"/>
              <a:t> 12</a:t>
            </a:r>
            <a:r>
              <a:rPr lang="en-US" altLang="ja-JP" sz="2400" dirty="0"/>
              <a:t>dBm</a:t>
            </a:r>
            <a:r>
              <a:rPr lang="en-US" altLang="ja-JP" sz="2400" dirty="0" smtClean="0"/>
              <a:t>, 13</a:t>
            </a:r>
            <a:r>
              <a:rPr lang="en-US" altLang="ja-JP" sz="2400" dirty="0"/>
              <a:t>dBm</a:t>
            </a:r>
            <a:r>
              <a:rPr lang="en-US" altLang="ja-JP" sz="2400" dirty="0" smtClean="0"/>
              <a:t>, 14</a:t>
            </a:r>
            <a:r>
              <a:rPr lang="en-US" altLang="ja-JP" sz="2400" dirty="0"/>
              <a:t>dBm</a:t>
            </a:r>
            <a:r>
              <a:rPr lang="en-US" altLang="ja-JP" sz="2400" dirty="0" smtClean="0"/>
              <a:t>, 15</a:t>
            </a:r>
            <a:r>
              <a:rPr lang="en-US" altLang="ja-JP" sz="2400" dirty="0"/>
              <a:t>dBm</a:t>
            </a:r>
            <a:r>
              <a:rPr lang="en-US" altLang="ja-JP" sz="2400" dirty="0" smtClean="0"/>
              <a:t>, 16</a:t>
            </a:r>
            <a:r>
              <a:rPr lang="en-US" altLang="ja-JP" sz="2400" dirty="0"/>
              <a:t>dBm</a:t>
            </a:r>
            <a:r>
              <a:rPr lang="en-US" altLang="ja-JP" sz="2400" dirty="0" smtClean="0"/>
              <a:t>, 17</a:t>
            </a:r>
            <a:r>
              <a:rPr lang="en-US" altLang="ja-JP" sz="2400" dirty="0"/>
              <a:t>dBm</a:t>
            </a:r>
            <a:r>
              <a:rPr lang="en-US" altLang="ja-JP" sz="2400" dirty="0" smtClean="0"/>
              <a:t>, 18</a:t>
            </a:r>
            <a:r>
              <a:rPr lang="en-US" altLang="ja-JP" sz="2400" dirty="0"/>
              <a:t>dBm</a:t>
            </a:r>
            <a:r>
              <a:rPr lang="en-US" altLang="ja-JP" sz="2400" dirty="0" smtClean="0"/>
              <a:t>, </a:t>
            </a:r>
            <a:r>
              <a:rPr lang="en-US" altLang="ja-JP" sz="2400" dirty="0" smtClean="0">
                <a:solidFill>
                  <a:srgbClr val="FF0000"/>
                </a:solidFill>
              </a:rPr>
              <a:t>18.7dBm</a:t>
            </a:r>
            <a:r>
              <a:rPr lang="en-US" altLang="ja-JP" sz="2400" dirty="0" smtClean="0"/>
              <a:t>, 19</a:t>
            </a:r>
            <a:r>
              <a:rPr lang="en-US" altLang="ja-JP" sz="2400" dirty="0"/>
              <a:t>dBm</a:t>
            </a:r>
            <a:r>
              <a:rPr lang="en-US" altLang="ja-JP" sz="2400" dirty="0" smtClean="0"/>
              <a:t>, 20</a:t>
            </a:r>
            <a:r>
              <a:rPr lang="en-US" altLang="ja-JP" sz="2400" dirty="0"/>
              <a:t>dBm</a:t>
            </a:r>
            <a:r>
              <a:rPr lang="en-US" altLang="ja-JP" sz="2400" dirty="0" smtClean="0"/>
              <a:t>, </a:t>
            </a:r>
            <a:r>
              <a:rPr lang="en-US" altLang="ja-JP" sz="2400" dirty="0" smtClean="0">
                <a:solidFill>
                  <a:srgbClr val="FF0000"/>
                </a:solidFill>
              </a:rPr>
              <a:t>20.8</a:t>
            </a:r>
            <a:r>
              <a:rPr lang="en-US" altLang="ja-JP" sz="2400" dirty="0">
                <a:solidFill>
                  <a:srgbClr val="FF0000"/>
                </a:solidFill>
              </a:rPr>
              <a:t>dBm</a:t>
            </a:r>
            <a:r>
              <a:rPr lang="en-US" altLang="ja-JP" sz="2400" dirty="0" smtClean="0"/>
              <a:t>, 21</a:t>
            </a:r>
            <a:r>
              <a:rPr lang="en-US" altLang="ja-JP" sz="2400" dirty="0"/>
              <a:t>dBm</a:t>
            </a:r>
            <a:r>
              <a:rPr lang="en-US" altLang="ja-JP" sz="2400" dirty="0" smtClean="0"/>
              <a:t>, </a:t>
            </a:r>
            <a:r>
              <a:rPr lang="en-US" altLang="ja-JP" sz="2400" dirty="0" smtClean="0">
                <a:solidFill>
                  <a:srgbClr val="FF0000"/>
                </a:solidFill>
              </a:rPr>
              <a:t>21.3</a:t>
            </a:r>
            <a:r>
              <a:rPr lang="en-US" altLang="ja-JP" sz="2400" dirty="0">
                <a:solidFill>
                  <a:srgbClr val="FF0000"/>
                </a:solidFill>
              </a:rPr>
              <a:t>dBm</a:t>
            </a:r>
            <a:r>
              <a:rPr lang="en-US" altLang="ja-JP" sz="2400" dirty="0" smtClean="0"/>
              <a:t>, </a:t>
            </a:r>
            <a:r>
              <a:rPr lang="en-US" altLang="ja-JP" sz="2400" dirty="0" smtClean="0">
                <a:solidFill>
                  <a:srgbClr val="FF0000"/>
                </a:solidFill>
              </a:rPr>
              <a:t>21.8</a:t>
            </a:r>
            <a:r>
              <a:rPr lang="en-US" altLang="ja-JP" sz="2400" dirty="0">
                <a:solidFill>
                  <a:srgbClr val="FF0000"/>
                </a:solidFill>
              </a:rPr>
              <a:t>dBm</a:t>
            </a:r>
            <a:r>
              <a:rPr lang="en-US" altLang="ja-JP" sz="2400" dirty="0" smtClean="0"/>
              <a:t>, 22dBm, </a:t>
            </a:r>
            <a:r>
              <a:rPr lang="en-US" altLang="ja-JP" sz="2400" dirty="0" smtClean="0">
                <a:solidFill>
                  <a:srgbClr val="FF0000"/>
                </a:solidFill>
              </a:rPr>
              <a:t>22,2</a:t>
            </a:r>
            <a:r>
              <a:rPr lang="en-US" altLang="ja-JP" sz="2400" dirty="0">
                <a:solidFill>
                  <a:srgbClr val="FF0000"/>
                </a:solidFill>
              </a:rPr>
              <a:t>dBm</a:t>
            </a:r>
            <a:r>
              <a:rPr lang="en-US" altLang="ja-JP" sz="2400" dirty="0" smtClean="0"/>
              <a:t>, </a:t>
            </a:r>
            <a:r>
              <a:rPr lang="en-US" altLang="ja-JP" sz="2400" dirty="0" smtClean="0">
                <a:solidFill>
                  <a:srgbClr val="FF0000"/>
                </a:solidFill>
              </a:rPr>
              <a:t>22.4</a:t>
            </a:r>
            <a:r>
              <a:rPr lang="en-US" altLang="ja-JP" sz="2400" dirty="0">
                <a:solidFill>
                  <a:srgbClr val="FF0000"/>
                </a:solidFill>
              </a:rPr>
              <a:t>dBm</a:t>
            </a:r>
            <a:r>
              <a:rPr lang="en-US" altLang="ja-JP" sz="2400" dirty="0" smtClean="0"/>
              <a:t>, </a:t>
            </a:r>
            <a:r>
              <a:rPr lang="en-US" altLang="ja-JP" sz="2400" dirty="0" smtClean="0">
                <a:solidFill>
                  <a:srgbClr val="FF0000"/>
                </a:solidFill>
              </a:rPr>
              <a:t>22.5</a:t>
            </a:r>
            <a:r>
              <a:rPr lang="en-US" altLang="ja-JP" sz="2400" dirty="0">
                <a:solidFill>
                  <a:srgbClr val="FF0000"/>
                </a:solidFill>
              </a:rPr>
              <a:t>dBm</a:t>
            </a:r>
            <a:r>
              <a:rPr lang="en-US" altLang="ja-JP" sz="2400" dirty="0" smtClean="0"/>
              <a:t>, </a:t>
            </a:r>
            <a:r>
              <a:rPr lang="en-US" altLang="ja-JP" sz="2400" dirty="0" smtClean="0">
                <a:solidFill>
                  <a:srgbClr val="FF0000"/>
                </a:solidFill>
              </a:rPr>
              <a:t>22.6</a:t>
            </a:r>
            <a:r>
              <a:rPr lang="en-US" altLang="ja-JP" sz="2400" dirty="0">
                <a:solidFill>
                  <a:srgbClr val="FF0000"/>
                </a:solidFill>
              </a:rPr>
              <a:t>dBm</a:t>
            </a:r>
            <a:r>
              <a:rPr lang="en-US" altLang="ja-JP" sz="2400" dirty="0" smtClean="0"/>
              <a:t>, </a:t>
            </a:r>
            <a:r>
              <a:rPr lang="en-US" altLang="ja-JP" sz="2400" dirty="0" smtClean="0">
                <a:solidFill>
                  <a:srgbClr val="FF0000"/>
                </a:solidFill>
              </a:rPr>
              <a:t>22.8</a:t>
            </a:r>
            <a:r>
              <a:rPr lang="en-US" altLang="ja-JP" sz="2400" dirty="0">
                <a:solidFill>
                  <a:srgbClr val="FF0000"/>
                </a:solidFill>
              </a:rPr>
              <a:t>dBm</a:t>
            </a:r>
            <a:r>
              <a:rPr lang="en-US" altLang="ja-JP" sz="2400" dirty="0" smtClean="0"/>
              <a:t>, </a:t>
            </a:r>
            <a:r>
              <a:rPr lang="en-US" altLang="ja-JP" sz="2400" dirty="0" smtClean="0">
                <a:solidFill>
                  <a:srgbClr val="FF0000"/>
                </a:solidFill>
              </a:rPr>
              <a:t>22.9</a:t>
            </a:r>
            <a:r>
              <a:rPr lang="en-US" altLang="ja-JP" sz="2400" dirty="0">
                <a:solidFill>
                  <a:srgbClr val="FF0000"/>
                </a:solidFill>
              </a:rPr>
              <a:t>dBm</a:t>
            </a:r>
            <a:r>
              <a:rPr lang="en-US" altLang="ja-JP" sz="2400" dirty="0" smtClean="0"/>
              <a:t>, 23dBm</a:t>
            </a:r>
          </a:p>
        </p:txBody>
      </p:sp>
    </p:spTree>
    <p:extLst>
      <p:ext uri="{BB962C8B-B14F-4D97-AF65-F5344CB8AC3E}">
        <p14:creationId xmlns:p14="http://schemas.microsoft.com/office/powerpoint/2010/main" val="3485941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293</Words>
  <Application>Microsoft Office PowerPoint</Application>
  <PresentationFormat>画面に合わせる (4:3)</PresentationFormat>
  <Paragraphs>19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​​テーマ</vt:lpstr>
      <vt:lpstr>Proposal on the range and resolution of guaranteed power</vt:lpstr>
      <vt:lpstr>Background</vt:lpstr>
      <vt:lpstr>Proposal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UCI for TDD-FDD CA</dc:title>
  <dc:creator>Fred TAKEDA</dc:creator>
  <cp:lastModifiedBy>Fred TAKEDA</cp:lastModifiedBy>
  <cp:revision>43</cp:revision>
  <dcterms:created xsi:type="dcterms:W3CDTF">2013-10-07T09:46:35Z</dcterms:created>
  <dcterms:modified xsi:type="dcterms:W3CDTF">2014-08-20T06:37:47Z</dcterms:modified>
</cp:coreProperties>
</file>