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44" autoAdjust="0"/>
    <p:restoredTop sz="94660"/>
  </p:normalViewPr>
  <p:slideViewPr>
    <p:cSldViewPr snapToGrid="0" snapToObjects="1">
      <p:cViewPr>
        <p:scale>
          <a:sx n="70" d="100"/>
          <a:sy n="70" d="100"/>
        </p:scale>
        <p:origin x="-16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1A6C1-152A-4FBE-94B7-5D3EA4E3464A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0D7AE-E60F-47D1-8265-7F56C54EE6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5D79C0A-2F74-43D4-B0B2-89259A87BA2D}" type="slidenum">
              <a:rPr lang="zh-CN" altLang="en-US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1B80F-7654-4D08-87E8-862CEAE6A3D4}" type="datetimeFigureOut">
              <a:rPr lang="en-US" smtClean="0"/>
              <a:pPr/>
              <a:t>8/8/2014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4D1D9-58DB-4B6B-9DB0-212BFED30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34" charset="-127"/>
              </a:rPr>
              <a:t>Bandwidth reduction options in          Rel-13 low-cost MTC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1910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Huawei, HiSilicon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78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R1-143388</a:t>
            </a:r>
            <a:endParaRPr lang="en-US" altLang="ko-KR" b="1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Dresden, Germany, 18 – 22 August 2014</a:t>
            </a:r>
            <a:endParaRPr lang="en-GB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7.2.7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81128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BW reduction options considered in Rel-12 SI:</a:t>
            </a:r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altLang="en-US" sz="2200" dirty="0" smtClean="0"/>
              <a:t>DL-1: </a:t>
            </a:r>
            <a:r>
              <a:rPr lang="en-GB" altLang="en-US" sz="2200" dirty="0"/>
              <a:t>Reduced bandwidth for both RF and </a:t>
            </a:r>
            <a:r>
              <a:rPr lang="en-GB" altLang="en-US" sz="2200" dirty="0" smtClean="0"/>
              <a:t>baseband, UL+DL</a:t>
            </a:r>
            <a:endParaRPr lang="en-US" altLang="en-US" sz="2200" dirty="0"/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altLang="en-US" sz="2200" dirty="0" smtClean="0"/>
              <a:t>DL-2: </a:t>
            </a:r>
            <a:r>
              <a:rPr lang="en-GB" altLang="en-US" sz="2200" dirty="0"/>
              <a:t>Reduced bandwidth for baseband only for both data channel and control </a:t>
            </a:r>
            <a:r>
              <a:rPr lang="en-GB" altLang="en-US" sz="2200" dirty="0" smtClean="0"/>
              <a:t>channels. No change to UL.</a:t>
            </a:r>
            <a:endParaRPr lang="en-US" altLang="en-US" sz="2200" dirty="0"/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US" altLang="en-US" sz="2200" dirty="0"/>
              <a:t>DL-3: </a:t>
            </a:r>
            <a:r>
              <a:rPr lang="en-GB" altLang="en-US" sz="2200" dirty="0"/>
              <a:t>Reduced bandwidth for data channel in baseband only, while the control channels are still allowed to use the carrier </a:t>
            </a:r>
            <a:r>
              <a:rPr lang="en-GB" altLang="en-US" sz="2200" dirty="0" smtClean="0"/>
              <a:t>bandwidth. No change to UL.</a:t>
            </a:r>
            <a:endParaRPr lang="en-US" altLang="en-US" sz="2200" dirty="0"/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Rel-12 WID objective was </a:t>
            </a:r>
            <a:r>
              <a:rPr lang="en-US" altLang="en-US" sz="2600" b="1" dirty="0" smtClean="0"/>
              <a:t>DL-3</a:t>
            </a:r>
            <a:r>
              <a:rPr lang="en-US" altLang="en-US" sz="2600" dirty="0" smtClean="0"/>
              <a:t>, but not standardized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Rel-13 MTC WID has been proposed including BW reduction for cost reduction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Need to select BW reduction option considering </a:t>
            </a:r>
            <a:r>
              <a:rPr lang="en-US" altLang="en-US" sz="2600" b="1" dirty="0" smtClean="0"/>
              <a:t>cost saving</a:t>
            </a:r>
            <a:r>
              <a:rPr lang="en-US" altLang="en-US" sz="2600" dirty="0" smtClean="0"/>
              <a:t>, </a:t>
            </a:r>
            <a:r>
              <a:rPr lang="en-US" altLang="en-US" sz="2600" b="1" dirty="0" smtClean="0"/>
              <a:t>performance impact </a:t>
            </a:r>
            <a:r>
              <a:rPr lang="en-US" altLang="en-US" sz="2600" dirty="0" smtClean="0"/>
              <a:t>and </a:t>
            </a:r>
            <a:r>
              <a:rPr lang="en-US" altLang="en-US" sz="2600" b="1" dirty="0" smtClean="0"/>
              <a:t>standardization effort</a:t>
            </a:r>
            <a:r>
              <a:rPr lang="en-US" altLang="en-US" sz="2600" dirty="0" smtClean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Savings Analysis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95536" y="1556792"/>
          <a:ext cx="8268266" cy="39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5886"/>
                <a:gridCol w="2380132"/>
                <a:gridCol w="2232248"/>
              </a:tblGrid>
              <a:tr h="807864">
                <a:tc>
                  <a:txBody>
                    <a:bodyPr/>
                    <a:lstStyle/>
                    <a:p>
                      <a:pPr algn="just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Incremental cost saving 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Incremental cost saving w/ UL </a:t>
                      </a:r>
                      <a:r>
                        <a:rPr lang="en-GB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GB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power reduction</a:t>
                      </a:r>
                      <a:endParaRPr lang="en-US" dirty="0"/>
                    </a:p>
                  </a:txBody>
                  <a:tcPr anchor="ctr"/>
                </a:tc>
              </a:tr>
              <a:tr h="531990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Cat.1 UE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–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 anchor="ctr"/>
                </a:tc>
              </a:tr>
              <a:tr h="531990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Rel-12 MTC UE (w/o HD-FDD)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42%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 anchor="ctr"/>
                </a:tc>
              </a:tr>
              <a:tr h="557496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+ 6 PRB DL data restriction baseband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(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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DL-3/UL-2)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+8%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+15%</a:t>
                      </a:r>
                      <a:endParaRPr lang="en-US" dirty="0"/>
                    </a:p>
                  </a:txBody>
                  <a:tcPr anchor="ctr"/>
                </a:tc>
              </a:tr>
              <a:tr h="557496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+ 6 PRB control restriction baseband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(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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DL-2/UL-2)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+6%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+6%</a:t>
                      </a:r>
                      <a:endParaRPr lang="en-US" dirty="0"/>
                    </a:p>
                  </a:txBody>
                  <a:tcPr anchor="ctr"/>
                </a:tc>
              </a:tr>
              <a:tr h="557496">
                <a:tc>
                  <a:txBody>
                    <a:bodyPr/>
                    <a:lstStyle/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+ 6 PRB RF DL and UL restriction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just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(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Wingdings" pitchFamily="2" charset="2"/>
                        </a:rPr>
                        <a:t></a:t>
                      </a:r>
                      <a:r>
                        <a:rPr lang="en-GB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DL-1/UL-1)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+3%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+2%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00000" y="5706179"/>
            <a:ext cx="84889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dirty="0" smtClean="0"/>
              <a:t>Cost values agreed in 36.888, where UL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power reduction brings a further 2-7% savings</a:t>
            </a:r>
          </a:p>
          <a:p>
            <a:pPr marL="342900" marR="0" lvl="0" indent="-342900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dirty="0" smtClean="0"/>
              <a:t>[Here 7% used for DL-3 &amp; 2 and 6% for DL-1 due to overlapping cost savings on RF blocks]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cost savings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GB" altLang="en-US" sz="2600" dirty="0" smtClean="0"/>
              <a:t>Taking DL-2 as a reference:</a:t>
            </a:r>
            <a:endParaRPr lang="en-US" altLang="en-US" sz="2600" dirty="0"/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GB" altLang="en-US" sz="2200" dirty="0"/>
              <a:t>Rel-12 LC MTC + HD-FDD		= 50% </a:t>
            </a:r>
            <a:r>
              <a:rPr lang="en-GB" altLang="en-US" sz="2200" dirty="0" smtClean="0"/>
              <a:t>		of </a:t>
            </a:r>
            <a:r>
              <a:rPr lang="en-GB" altLang="en-US" sz="2200" dirty="0"/>
              <a:t>Cat. 1</a:t>
            </a:r>
            <a:endParaRPr lang="en-US" altLang="en-US" sz="2200" dirty="0"/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GB" altLang="en-US" sz="2200" dirty="0" smtClean="0"/>
              <a:t>DL-2 bandwidth reduction	= 14%		of </a:t>
            </a:r>
            <a:r>
              <a:rPr lang="en-GB" altLang="en-US" sz="2200" dirty="0"/>
              <a:t>Cat. 1</a:t>
            </a:r>
            <a:endParaRPr lang="en-US" altLang="en-US" sz="2200" dirty="0"/>
          </a:p>
          <a:p>
            <a:pPr lvl="1" eaLnBrk="0" fontAlgn="base" hangingPunct="0">
              <a:spcAft>
                <a:spcPct val="0"/>
              </a:spcAft>
              <a:buFont typeface="Arial" charset="0"/>
              <a:buChar char="•"/>
            </a:pPr>
            <a:r>
              <a:rPr lang="en-GB" altLang="en-US" sz="2200" dirty="0"/>
              <a:t>Reduced UL </a:t>
            </a:r>
            <a:r>
              <a:rPr lang="en-GB" altLang="en-US" sz="2200" dirty="0" err="1"/>
              <a:t>Tx</a:t>
            </a:r>
            <a:r>
              <a:rPr lang="en-GB" altLang="en-US" sz="2200" dirty="0"/>
              <a:t> </a:t>
            </a:r>
            <a:r>
              <a:rPr lang="en-GB" altLang="en-US" sz="2200" dirty="0" smtClean="0"/>
              <a:t>power	</a:t>
            </a:r>
            <a:r>
              <a:rPr lang="en-GB" altLang="en-US" sz="2200" dirty="0"/>
              <a:t>	= </a:t>
            </a:r>
            <a:r>
              <a:rPr lang="en-GB" altLang="en-US" sz="2200" dirty="0" smtClean="0"/>
              <a:t>up to 7% 	of </a:t>
            </a:r>
            <a:r>
              <a:rPr lang="en-GB" altLang="en-US" sz="2200" dirty="0"/>
              <a:t>Cat. 1</a:t>
            </a:r>
            <a:endParaRPr lang="en-US" altLang="en-US" sz="2200" dirty="0"/>
          </a:p>
          <a:p>
            <a:pPr hangingPunct="0"/>
            <a:r>
              <a:rPr lang="en-GB" altLang="en-US" sz="2600" dirty="0" smtClean="0"/>
              <a:t>Total saving:		</a:t>
            </a:r>
            <a:r>
              <a:rPr lang="en-GB" altLang="en-US" sz="2600" dirty="0"/>
              <a:t>	= </a:t>
            </a:r>
            <a:r>
              <a:rPr lang="en-GB" altLang="en-US" sz="2600" dirty="0" smtClean="0"/>
              <a:t>up to </a:t>
            </a:r>
            <a:r>
              <a:rPr lang="en-GB" altLang="en-US" sz="2600" b="1" dirty="0" smtClean="0">
                <a:solidFill>
                  <a:srgbClr val="0070C0"/>
                </a:solidFill>
              </a:rPr>
              <a:t>71%</a:t>
            </a:r>
            <a:r>
              <a:rPr lang="en-GB" altLang="en-US" sz="2600" dirty="0" smtClean="0"/>
              <a:t> 	</a:t>
            </a:r>
            <a:r>
              <a:rPr lang="en-GB" altLang="en-US" sz="2200" dirty="0" smtClean="0"/>
              <a:t>of Cat. 1</a:t>
            </a:r>
            <a:endParaRPr lang="en-GB" altLang="en-US" sz="2200" dirty="0"/>
          </a:p>
          <a:p>
            <a:pPr hangingPunct="0">
              <a:buFont typeface="Wingdings"/>
              <a:buChar char="à"/>
            </a:pPr>
            <a:r>
              <a:rPr lang="en-US" sz="2600" dirty="0" smtClean="0">
                <a:sym typeface="Wingdings" pitchFamily="2" charset="2"/>
              </a:rPr>
              <a:t>Rel-13 can achieve good cost savings</a:t>
            </a:r>
            <a:endParaRPr lang="en-US" sz="2600" dirty="0"/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endParaRPr lang="en-GB" altLang="en-US" sz="2600" dirty="0" smtClean="0"/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GB" altLang="en-US" sz="2600" dirty="0" smtClean="0"/>
              <a:t>DL-3 is </a:t>
            </a:r>
            <a:r>
              <a:rPr lang="en-GB" altLang="en-US" sz="2600" b="1" dirty="0" smtClean="0"/>
              <a:t>6%</a:t>
            </a:r>
            <a:r>
              <a:rPr lang="en-GB" altLang="en-US" sz="2600" dirty="0" smtClean="0"/>
              <a:t> less with a little less standardization effort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GB" altLang="en-US" sz="2600" dirty="0" smtClean="0"/>
              <a:t>DL-1 is </a:t>
            </a:r>
            <a:r>
              <a:rPr lang="en-GB" altLang="en-US" sz="2600" b="1" dirty="0" smtClean="0"/>
              <a:t>2%</a:t>
            </a:r>
            <a:r>
              <a:rPr lang="en-GB" altLang="en-US" sz="2600" dirty="0" smtClean="0"/>
              <a:t> more with substantially more performance impact and standardization effort [next slides]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endParaRPr lang="en-GB" altLang="en-US" sz="2000" dirty="0" smtClean="0"/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en-GB" altLang="en-US" sz="2000" dirty="0" smtClean="0"/>
              <a:t>NOTE: Restricting to QPSK could bring 3 – 10% more, but was not recommended because of spectral efficiency loss.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endParaRPr lang="en-GB" altLang="en-US" sz="2600" b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Impact Summary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57200" y="1956699"/>
          <a:ext cx="843484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71306"/>
                <a:gridCol w="714693"/>
                <a:gridCol w="719455"/>
                <a:gridCol w="714693"/>
                <a:gridCol w="7146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Impacts</a:t>
                      </a:r>
                      <a:r>
                        <a:rPr lang="en-US" sz="2000" baseline="0" dirty="0" smtClean="0"/>
                        <a:t> identified in TR 36.888</a:t>
                      </a:r>
                      <a:r>
                        <a:rPr lang="en-US" sz="2000" baseline="30000" dirty="0" smtClean="0"/>
                        <a:t>[1]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DL-1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UL-1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DL-2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DL-3</a:t>
                      </a:r>
                      <a:endParaRPr lang="en-US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PUSCH FH</a:t>
                      </a:r>
                      <a:r>
                        <a:rPr lang="en-GB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FSS</a:t>
                      </a: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gain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PUCCH coverage due to less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freq diversity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Increased UL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fragmentation for non MTC UEs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Increased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UL </a:t>
                      </a:r>
                      <a:r>
                        <a:rPr lang="en-US" sz="20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Tx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power due to PUCCH/PUSCH losses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Reduced PDSCH coverage due to lost</a:t>
                      </a:r>
                      <a:r>
                        <a:rPr lang="en-GB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FSS gain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Yes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en-US" sz="2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68217" y="1417638"/>
            <a:ext cx="8018583" cy="45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600" dirty="0" smtClean="0"/>
              <a:t>Performance impacts of DL-1+UL-1, DL-2+UL-2, DL-3+UL-2</a:t>
            </a:r>
            <a:endParaRPr lang="en-US" altLang="zh-CN" sz="2600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05986" y="4456074"/>
            <a:ext cx="8280814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dirty="0" smtClean="0"/>
              <a:t>[1]: Based on updated assumptions following Rel-12 WI: DL-2/DL-3 PRBs can be non-contiguous and non band-central. </a:t>
            </a:r>
            <a:r>
              <a:rPr lang="en-US" altLang="zh-CN" dirty="0" err="1" smtClean="0"/>
              <a:t>Subband</a:t>
            </a:r>
            <a:r>
              <a:rPr lang="en-US" altLang="zh-CN" dirty="0" smtClean="0"/>
              <a:t> CQI is assumed available in DL-2/3.</a:t>
            </a:r>
            <a:endParaRPr lang="en-US" altLang="zh-CN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5314950"/>
            <a:ext cx="8229600" cy="1543049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DL-1 could also cause increased UE power consumption from re-tuning or processing copied common messages</a:t>
            </a:r>
            <a:endParaRPr lang="en-GB" alt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Specification Impact Summary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59559" y="1417638"/>
          <a:ext cx="7855959" cy="357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52702"/>
                <a:gridCol w="662305"/>
                <a:gridCol w="662305"/>
                <a:gridCol w="662305"/>
                <a:gridCol w="12163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Spec impact to handle…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DL-1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DL-2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DL-3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TR?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Loss of PCFICH (or replacement of CFI)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dirty="0" smtClean="0">
                          <a:sym typeface="Wingdings"/>
                        </a:rPr>
                        <a:t>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Loss of PHICH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dirty="0" smtClean="0">
                          <a:sym typeface="Wingdings"/>
                        </a:rPr>
                        <a:t>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EPDCCH CSS design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dirty="0" smtClean="0">
                          <a:sym typeface="Wingdings"/>
                        </a:rPr>
                        <a:t>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DC subcarrier issue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Mechanism to support retuning or </a:t>
                      </a:r>
                    </a:p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copied common messages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1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PBCH</a:t>
                      </a:r>
                      <a:r>
                        <a:rPr lang="en-GB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operation if copied messages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1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PSS/SSS operation if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copied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messages</a:t>
                      </a:r>
                      <a:endParaRPr lang="en-US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20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16510" algn="l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Restricted bandwidth PMCH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20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-180340" algn="ctr" defTabSz="91440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2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72955" y="5034902"/>
            <a:ext cx="8686800" cy="1543049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DL-3 work in Rel-12 showed that 36.888 spec analysis does not include all spec impacts of BW reduction options</a:t>
            </a:r>
          </a:p>
          <a:p>
            <a:pPr lvl="1"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200" dirty="0" smtClean="0"/>
              <a:t>WID should be formulated considering as much detail as possible</a:t>
            </a:r>
          </a:p>
          <a:p>
            <a:pPr eaLnBrk="0" fontAlgn="base" hangingPunct="0">
              <a:lnSpc>
                <a:spcPct val="90000"/>
              </a:lnSpc>
              <a:spcAft>
                <a:spcPct val="0"/>
              </a:spcAft>
              <a:buFont typeface="Arial" charset="0"/>
              <a:buChar char="•"/>
            </a:pPr>
            <a:r>
              <a:rPr lang="en-US" altLang="en-US" sz="2600" dirty="0" smtClean="0"/>
              <a:t>May also see new UL-1 impacts depending on DL-1 details</a:t>
            </a:r>
            <a:endParaRPr lang="en-GB" altLang="en-US" sz="26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eaLnBrk="0" fontAlgn="base" hangingPunct="0">
              <a:lnSpc>
                <a:spcPct val="110000"/>
              </a:lnSpc>
              <a:spcAft>
                <a:spcPct val="0"/>
              </a:spcAft>
              <a:buFont typeface="Arial" charset="0"/>
              <a:buChar char="•"/>
              <a:tabLst>
                <a:tab pos="1436688" algn="l"/>
              </a:tabLst>
            </a:pPr>
            <a:r>
              <a:rPr lang="en-GB" altLang="en-US" sz="2600" b="1" dirty="0" err="1" smtClean="0"/>
              <a:t>Obs</a:t>
            </a:r>
            <a:r>
              <a:rPr lang="en-GB" altLang="en-US" sz="2600" b="1" dirty="0" smtClean="0"/>
              <a:t> 1:</a:t>
            </a:r>
            <a:r>
              <a:rPr lang="en-GB" altLang="en-US" sz="2600" dirty="0" smtClean="0"/>
              <a:t>	Given “lessons learned” in Rel-11/12, Rel-13 low cost 	MTC work item scope should be clear and focused</a:t>
            </a:r>
          </a:p>
          <a:p>
            <a:pPr lvl="1" eaLnBrk="0" fontAlgn="base" hangingPunct="0">
              <a:lnSpc>
                <a:spcPct val="110000"/>
              </a:lnSpc>
              <a:spcAft>
                <a:spcPct val="0"/>
              </a:spcAft>
              <a:buFont typeface="Arial" charset="0"/>
              <a:buChar char="•"/>
              <a:tabLst>
                <a:tab pos="1436688" algn="l"/>
              </a:tabLst>
            </a:pPr>
            <a:r>
              <a:rPr lang="en-US" altLang="en-US" sz="2200" dirty="0" smtClean="0"/>
              <a:t>BW reduction should consider cost saving, performance impact and standardization effort</a:t>
            </a:r>
            <a:endParaRPr lang="en-GB" altLang="en-US" sz="2600" dirty="0" smtClean="0"/>
          </a:p>
          <a:p>
            <a:pPr eaLnBrk="0" fontAlgn="base" hangingPunct="0">
              <a:lnSpc>
                <a:spcPct val="110000"/>
              </a:lnSpc>
              <a:spcAft>
                <a:spcPct val="0"/>
              </a:spcAft>
              <a:buFont typeface="Arial" charset="0"/>
              <a:buChar char="•"/>
              <a:tabLst>
                <a:tab pos="1436688" algn="l"/>
              </a:tabLst>
            </a:pPr>
            <a:r>
              <a:rPr lang="en-GB" altLang="en-US" sz="2600" b="1" dirty="0" err="1" smtClean="0"/>
              <a:t>Obs</a:t>
            </a:r>
            <a:r>
              <a:rPr lang="en-GB" altLang="en-US" sz="2600" b="1" dirty="0" smtClean="0"/>
              <a:t> 2:	</a:t>
            </a:r>
            <a:r>
              <a:rPr lang="en-GB" altLang="en-US" sz="2600" dirty="0" smtClean="0"/>
              <a:t>Rel-12 MTC + HD-FDD + UL </a:t>
            </a:r>
            <a:r>
              <a:rPr lang="en-GB" altLang="en-US" sz="2600" dirty="0" err="1" smtClean="0"/>
              <a:t>Tx</a:t>
            </a:r>
            <a:r>
              <a:rPr lang="en-GB" altLang="en-US" sz="2600" dirty="0" smtClean="0"/>
              <a:t> power reduction + DL-2 	can achieve up to </a:t>
            </a:r>
            <a:r>
              <a:rPr lang="en-GB" altLang="en-US" sz="2600" dirty="0" smtClean="0">
                <a:solidFill>
                  <a:srgbClr val="0070C0"/>
                </a:solidFill>
              </a:rPr>
              <a:t>71%</a:t>
            </a:r>
            <a:r>
              <a:rPr lang="en-GB" altLang="en-US" sz="2600" dirty="0" smtClean="0"/>
              <a:t> cost reduction </a:t>
            </a:r>
            <a:r>
              <a:rPr lang="en-GB" altLang="en-US" sz="2600" dirty="0" err="1" smtClean="0"/>
              <a:t>wrt</a:t>
            </a:r>
            <a:r>
              <a:rPr lang="en-GB" altLang="en-US" sz="2600" dirty="0" smtClean="0"/>
              <a:t> a Cat. 1 UE</a:t>
            </a:r>
          </a:p>
          <a:p>
            <a:pPr eaLnBrk="0" fontAlgn="base" hangingPunct="0">
              <a:lnSpc>
                <a:spcPct val="110000"/>
              </a:lnSpc>
              <a:spcAft>
                <a:spcPct val="0"/>
              </a:spcAft>
              <a:buFont typeface="Arial" charset="0"/>
              <a:buChar char="•"/>
              <a:tabLst>
                <a:tab pos="1436688" algn="l"/>
              </a:tabLst>
            </a:pPr>
            <a:r>
              <a:rPr lang="en-GB" altLang="en-US" sz="2600" b="1" dirty="0" err="1" smtClean="0"/>
              <a:t>Obs</a:t>
            </a:r>
            <a:r>
              <a:rPr lang="en-GB" altLang="en-US" sz="2600" b="1" dirty="0" smtClean="0"/>
              <a:t> 3:</a:t>
            </a:r>
            <a:r>
              <a:rPr lang="en-GB" altLang="en-US" sz="2600" dirty="0" smtClean="0"/>
              <a:t>	DL-1 should not be an objective as it only provides 2% 	additional cost reduction, while incurring substantial 	performance impact and standardization effort</a:t>
            </a:r>
          </a:p>
          <a:p>
            <a:pPr eaLnBrk="0" fontAlgn="base" hangingPunct="0">
              <a:lnSpc>
                <a:spcPct val="110000"/>
              </a:lnSpc>
              <a:spcAft>
                <a:spcPct val="0"/>
              </a:spcAft>
              <a:buNone/>
              <a:tabLst>
                <a:tab pos="1436688" algn="l"/>
              </a:tabLst>
            </a:pPr>
            <a:endParaRPr lang="en-US" sz="2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503</Words>
  <Application>Microsoft Office PowerPoint</Application>
  <PresentationFormat>On-screen Show (4:3)</PresentationFormat>
  <Paragraphs>128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Bandwidth reduction options in          Rel-13 low-cost MTC</vt:lpstr>
      <vt:lpstr>Background</vt:lpstr>
      <vt:lpstr>Cost Savings Analysis</vt:lpstr>
      <vt:lpstr>Total cost savings</vt:lpstr>
      <vt:lpstr>Performance Impact Summary</vt:lpstr>
      <vt:lpstr>Specification Impact Summary</vt:lpstr>
      <vt:lpstr>Observations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Matthew Webb</dc:creator>
  <cp:lastModifiedBy>Matthew Webb</cp:lastModifiedBy>
  <cp:revision>158</cp:revision>
  <dcterms:created xsi:type="dcterms:W3CDTF">2014-08-06T13:12:33Z</dcterms:created>
  <dcterms:modified xsi:type="dcterms:W3CDTF">2014-08-08T15:47:52Z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(3)KTVlf5D8xwR1v1Wtauee+0mzktv9D9flLSdO1kItGeBd6+QtMKQz/ASz61Ma7uPOXjiVRYa4_x000d_
mbX52nYt5G7C6tcyDinN9Z6RoT/zvZ1R31gsEFJa+cbJoXhY3DLN8ErfSvbpr78d/WVvd964_x000d_
GXQulzoHkaeEM7W5gexb3a4WtNi7Ecsd5f3SvXyJuLkMEJcsqnVLWsqQPI08nyf/q6qchD3V_x000d_
NAKdu/jeMPy5VQhACE</vt:lpwstr>
  </property>
  <property fmtid="{D5CDD505-2E9C-101B-9397-08002B2CF9AE}" pid="3" name="_new_ms_pID_725431">
    <vt:lpwstr>Lkgnt+xhj+Dygdwh0i/TIX/PPiK17bwSH6QnxaKC4GNoKR6q8TbuRJ_x000d_
aprhdHbgCpxb8V+5kG8kntv3mT35pM5w1DEr5tRqPh3OpYCRD3jiJC+vhNiRDidC+gKZ0PNn_x000d_
rnPHGBYnzBW4/dBfoc2eGWHthS3BYg5AVyY89lfl9Y1K2WJHSHPB2AzOkWRhKedQ13BtfPnH_x000d_
s9Y8tudDHLmmjcKShU/IW70h+AdSWp+9lU1n</vt:lpwstr>
  </property>
  <property fmtid="{D5CDD505-2E9C-101B-9397-08002B2CF9AE}" pid="4" name="_new_ms_pID_725432">
    <vt:lpwstr>BsW3/45iFadQirleNUEYTK4bpVPuteQ/cRqs_x000d_
eOZ/njhY4yp8q8Ux6ExkMZT22Sd8T5lRRdoBuLl56g+nNKZr84JPg2mf/yI4w0xBPAD81Lvs_x000d_
BhI1Bzm2AYscKaZ1UNnQuQK0GQqytwNe6I3XTijH2aE=</vt:lpwstr>
  </property>
  <property fmtid="{D5CDD505-2E9C-101B-9397-08002B2CF9AE}" pid="5" name="sflag">
    <vt:lpwstr>1407512687</vt:lpwstr>
  </property>
</Properties>
</file>