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>
        <p:scale>
          <a:sx n="60" d="100"/>
          <a:sy n="60" d="100"/>
        </p:scale>
        <p:origin x="-2058" y="-2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A728A-3809-4B04-B5E0-33F942FB65B2}" type="datetimeFigureOut">
              <a:rPr kumimoji="1" lang="ja-JP" altLang="en-US" smtClean="0"/>
              <a:pPr/>
              <a:t>2014/5/21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439AF-9CB3-4BF9-A8EE-E263F7CAFD4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A728A-3809-4B04-B5E0-33F942FB65B2}" type="datetimeFigureOut">
              <a:rPr kumimoji="1" lang="ja-JP" altLang="en-US" smtClean="0"/>
              <a:pPr/>
              <a:t>2014/5/21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439AF-9CB3-4BF9-A8EE-E263F7CAFD4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A728A-3809-4B04-B5E0-33F942FB65B2}" type="datetimeFigureOut">
              <a:rPr kumimoji="1" lang="ja-JP" altLang="en-US" smtClean="0"/>
              <a:pPr/>
              <a:t>2014/5/21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439AF-9CB3-4BF9-A8EE-E263F7CAFD4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A728A-3809-4B04-B5E0-33F942FB65B2}" type="datetimeFigureOut">
              <a:rPr kumimoji="1" lang="ja-JP" altLang="en-US" smtClean="0"/>
              <a:pPr/>
              <a:t>2014/5/21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439AF-9CB3-4BF9-A8EE-E263F7CAFD4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A728A-3809-4B04-B5E0-33F942FB65B2}" type="datetimeFigureOut">
              <a:rPr kumimoji="1" lang="ja-JP" altLang="en-US" smtClean="0"/>
              <a:pPr/>
              <a:t>2014/5/21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439AF-9CB3-4BF9-A8EE-E263F7CAFD4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A728A-3809-4B04-B5E0-33F942FB65B2}" type="datetimeFigureOut">
              <a:rPr kumimoji="1" lang="ja-JP" altLang="en-US" smtClean="0"/>
              <a:pPr/>
              <a:t>2014/5/21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439AF-9CB3-4BF9-A8EE-E263F7CAFD4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A728A-3809-4B04-B5E0-33F942FB65B2}" type="datetimeFigureOut">
              <a:rPr kumimoji="1" lang="ja-JP" altLang="en-US" smtClean="0"/>
              <a:pPr/>
              <a:t>2014/5/21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439AF-9CB3-4BF9-A8EE-E263F7CAFD4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A728A-3809-4B04-B5E0-33F942FB65B2}" type="datetimeFigureOut">
              <a:rPr kumimoji="1" lang="ja-JP" altLang="en-US" smtClean="0"/>
              <a:pPr/>
              <a:t>2014/5/21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439AF-9CB3-4BF9-A8EE-E263F7CAFD4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A728A-3809-4B04-B5E0-33F942FB65B2}" type="datetimeFigureOut">
              <a:rPr kumimoji="1" lang="ja-JP" altLang="en-US" smtClean="0"/>
              <a:pPr/>
              <a:t>2014/5/21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439AF-9CB3-4BF9-A8EE-E263F7CAFD4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A728A-3809-4B04-B5E0-33F942FB65B2}" type="datetimeFigureOut">
              <a:rPr kumimoji="1" lang="ja-JP" altLang="en-US" smtClean="0"/>
              <a:pPr/>
              <a:t>2014/5/21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439AF-9CB3-4BF9-A8EE-E263F7CAFD4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A728A-3809-4B04-B5E0-33F942FB65B2}" type="datetimeFigureOut">
              <a:rPr kumimoji="1" lang="ja-JP" altLang="en-US" smtClean="0"/>
              <a:pPr/>
              <a:t>2014/5/21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439AF-9CB3-4BF9-A8EE-E263F7CAFD4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0A728A-3809-4B04-B5E0-33F942FB65B2}" type="datetimeFigureOut">
              <a:rPr kumimoji="1" lang="ja-JP" altLang="en-US" smtClean="0"/>
              <a:pPr/>
              <a:t>2014/5/21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F439AF-9CB3-4BF9-A8EE-E263F7CAFD4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 smtClean="0"/>
              <a:t>WF on higher layer signaling </a:t>
            </a:r>
            <a:br>
              <a:rPr lang="en-US" altLang="ja-JP" dirty="0" smtClean="0"/>
            </a:br>
            <a:r>
              <a:rPr lang="en-US" altLang="ja-JP" dirty="0" smtClean="0"/>
              <a:t>for  NAICS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ja-JP" dirty="0"/>
              <a:t>NTT </a:t>
            </a:r>
            <a:r>
              <a:rPr lang="en-US" altLang="ja-JP" dirty="0" smtClean="0"/>
              <a:t>DOCOMO, Huawei, </a:t>
            </a:r>
            <a:r>
              <a:rPr lang="en-US" altLang="ja-JP" dirty="0" err="1" smtClean="0"/>
              <a:t>HiSi</a:t>
            </a:r>
            <a:r>
              <a:rPr lang="en-US" altLang="ja-JP" dirty="0" smtClean="0"/>
              <a:t>, LG, </a:t>
            </a:r>
            <a:r>
              <a:rPr lang="en-US" altLang="ja-JP" dirty="0" err="1" smtClean="0"/>
              <a:t>MediaTek</a:t>
            </a:r>
            <a:r>
              <a:rPr lang="en-US" altLang="ja-JP" dirty="0" smtClean="0"/>
              <a:t>, </a:t>
            </a:r>
            <a:r>
              <a:rPr lang="en-US" altLang="ja-JP" dirty="0" err="1" smtClean="0"/>
              <a:t>Nvidia</a:t>
            </a:r>
            <a:r>
              <a:rPr lang="en-US" altLang="ja-JP" dirty="0" smtClean="0"/>
              <a:t>, </a:t>
            </a:r>
            <a:r>
              <a:rPr lang="en-US" altLang="ja-JP" dirty="0"/>
              <a:t>Qualcomm, </a:t>
            </a:r>
            <a:r>
              <a:rPr lang="en-US" altLang="ja-JP" dirty="0" smtClean="0"/>
              <a:t>Samsung, Verizon, </a:t>
            </a:r>
            <a:r>
              <a:rPr lang="en-US" altLang="ja-JP" dirty="0" smtClean="0"/>
              <a:t>CMCC, Broadcom</a:t>
            </a:r>
            <a:endParaRPr lang="ja-JP" alt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 smtClean="0">
                <a:latin typeface="Calibri" pitchFamily="34" charset="0"/>
              </a:rPr>
              <a:t>R1-142681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4577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>
                <a:latin typeface="Calibri" pitchFamily="34" charset="0"/>
              </a:rPr>
              <a:t>3GPP TSG RAN WG1 #77</a:t>
            </a:r>
          </a:p>
          <a:p>
            <a:pPr eaLnBrk="1" hangingPunct="1"/>
            <a:r>
              <a:rPr lang="en-US" altLang="ja-JP" sz="2400" dirty="0">
                <a:latin typeface="Calibri" pitchFamily="34" charset="0"/>
              </a:rPr>
              <a:t>Seoul, Korea, 19</a:t>
            </a:r>
            <a:r>
              <a:rPr lang="en-US" altLang="ja-JP" sz="2400" baseline="30000" dirty="0">
                <a:latin typeface="Calibri" pitchFamily="34" charset="0"/>
              </a:rPr>
              <a:t>th</a:t>
            </a:r>
            <a:r>
              <a:rPr lang="en-US" altLang="ja-JP" sz="2400" dirty="0">
                <a:latin typeface="Calibri" pitchFamily="34" charset="0"/>
              </a:rPr>
              <a:t> – 23</a:t>
            </a:r>
            <a:r>
              <a:rPr lang="en-US" altLang="ja-JP" sz="2400" baseline="30000" dirty="0">
                <a:latin typeface="Calibri" pitchFamily="34" charset="0"/>
              </a:rPr>
              <a:t>rd</a:t>
            </a:r>
            <a:r>
              <a:rPr lang="en-US" altLang="ja-JP" sz="2400" dirty="0">
                <a:latin typeface="Calibri" pitchFamily="34" charset="0"/>
              </a:rPr>
              <a:t> May 2014</a:t>
            </a:r>
          </a:p>
          <a:p>
            <a:pPr eaLnBrk="1" hangingPunct="1"/>
            <a:r>
              <a:rPr lang="en-US" altLang="ja-JP" sz="2400" dirty="0">
                <a:latin typeface="Calibri" pitchFamily="34" charset="0"/>
              </a:rPr>
              <a:t>Agenda item </a:t>
            </a:r>
            <a:r>
              <a:rPr lang="en-US" altLang="ja-JP" sz="2400" dirty="0" smtClean="0">
                <a:latin typeface="Calibri" pitchFamily="34" charset="0"/>
              </a:rPr>
              <a:t>6.2.6.1</a:t>
            </a:r>
            <a:endParaRPr lang="ja-JP" altLang="en-US" sz="2400" dirty="0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 1/2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altLang="ja-JP" sz="2000" dirty="0"/>
              <a:t>At the RAN1 #76bis meeting, the following working assumption was made</a:t>
            </a:r>
            <a:r>
              <a:rPr lang="en-US" altLang="ja-JP" sz="2000" dirty="0" smtClean="0"/>
              <a:t>.</a:t>
            </a:r>
          </a:p>
          <a:p>
            <a:pPr lvl="1"/>
            <a:r>
              <a:rPr lang="en-GB" altLang="ja-JP" sz="2000" i="1" dirty="0"/>
              <a:t>Following parameter </a:t>
            </a:r>
            <a:r>
              <a:rPr lang="en-GB" altLang="ja-JP" sz="2000" i="1" dirty="0" smtClean="0"/>
              <a:t>will be </a:t>
            </a:r>
            <a:r>
              <a:rPr lang="en-GB" altLang="ja-JP" sz="2000" i="1" dirty="0"/>
              <a:t>signalled by higher-layer signalling</a:t>
            </a:r>
            <a:endParaRPr lang="ja-JP" altLang="ja-JP" sz="2000" dirty="0"/>
          </a:p>
          <a:p>
            <a:pPr lvl="2"/>
            <a:r>
              <a:rPr lang="en-GB" altLang="ja-JP" sz="2000" i="1" dirty="0"/>
              <a:t>Information related to P</a:t>
            </a:r>
            <a:r>
              <a:rPr lang="en-GB" altLang="ja-JP" sz="2000" i="1" baseline="-25000" dirty="0"/>
              <a:t>B</a:t>
            </a:r>
            <a:endParaRPr lang="ja-JP" altLang="ja-JP" sz="2000" dirty="0"/>
          </a:p>
          <a:p>
            <a:pPr lvl="2"/>
            <a:r>
              <a:rPr lang="en-GB" altLang="ja-JP" sz="2000" i="1" dirty="0"/>
              <a:t>Set of less than 8 power offset values</a:t>
            </a:r>
            <a:endParaRPr lang="ja-JP" altLang="ja-JP" sz="2000" dirty="0"/>
          </a:p>
          <a:p>
            <a:pPr lvl="2"/>
            <a:r>
              <a:rPr lang="en-GB" altLang="ja-JP" sz="2000" i="1" dirty="0"/>
              <a:t>Subset of virtual cell ID</a:t>
            </a:r>
            <a:endParaRPr lang="ja-JP" altLang="ja-JP" sz="2000" dirty="0"/>
          </a:p>
          <a:p>
            <a:pPr lvl="2"/>
            <a:r>
              <a:rPr lang="en-GB" altLang="ja-JP" sz="2000" i="1" dirty="0"/>
              <a:t>FFS: Cell ID, CRS ports, MBSFN pattern, QCL, Supported TM, signalling or restriction related to “no Type-2 distributed resource allocation”, zero-power and non-zero-power CSI-RS, CFI</a:t>
            </a:r>
            <a:endParaRPr lang="ja-JP" altLang="ja-JP" sz="2000" dirty="0"/>
          </a:p>
          <a:p>
            <a:pPr lvl="1"/>
            <a:r>
              <a:rPr lang="en-GB" altLang="ja-JP" sz="2000" i="1" dirty="0"/>
              <a:t>Higher-layer signalling is configured per component carrier</a:t>
            </a:r>
            <a:endParaRPr lang="ja-JP" altLang="ja-JP" sz="2000" dirty="0"/>
          </a:p>
          <a:p>
            <a:pPr lvl="1"/>
            <a:r>
              <a:rPr lang="en-GB" altLang="ja-JP" sz="2000" i="1" dirty="0"/>
              <a:t>Further study is needed about blind detection or higher-layer signalling for system bandwidth, synchronization indication</a:t>
            </a:r>
            <a:endParaRPr lang="ja-JP" altLang="ja-JP" sz="2000" dirty="0"/>
          </a:p>
          <a:p>
            <a:pPr lvl="1"/>
            <a:endParaRPr kumimoji="1" lang="ja-JP" altLang="en-US" sz="2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 2/2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altLang="ja-JP" sz="2000" dirty="0"/>
              <a:t>There were also the following agreements in RAN4 at the last meeting</a:t>
            </a:r>
            <a:r>
              <a:rPr lang="en-US" altLang="ja-JP" sz="2000" dirty="0" smtClean="0"/>
              <a:t>.</a:t>
            </a:r>
            <a:endParaRPr lang="ja-JP" altLang="ja-JP" sz="2000" dirty="0"/>
          </a:p>
          <a:p>
            <a:pPr>
              <a:buNone/>
            </a:pPr>
            <a:r>
              <a:rPr lang="en-GB" altLang="ja-JP" sz="2000" b="1" i="1" dirty="0" smtClean="0"/>
              <a:t> 	</a:t>
            </a:r>
            <a:r>
              <a:rPr lang="en-GB" altLang="ja-JP" sz="2000" b="1" i="1" u="sng" dirty="0" smtClean="0"/>
              <a:t>RAN4 </a:t>
            </a:r>
            <a:r>
              <a:rPr lang="en-GB" altLang="ja-JP" sz="2000" b="1" i="1" u="sng" dirty="0"/>
              <a:t>agreements:</a:t>
            </a:r>
            <a:endParaRPr lang="ja-JP" altLang="ja-JP" sz="2000" dirty="0"/>
          </a:p>
          <a:p>
            <a:pPr lvl="1"/>
            <a:r>
              <a:rPr lang="en-US" altLang="ja-JP" sz="2000" i="1" dirty="0"/>
              <a:t>Synchronization of CP, slot, SFN, </a:t>
            </a:r>
            <a:r>
              <a:rPr lang="en-US" altLang="ja-JP" sz="2000" i="1" dirty="0" err="1"/>
              <a:t>subframe</a:t>
            </a:r>
            <a:r>
              <a:rPr lang="en-US" altLang="ja-JP" sz="2000" i="1" dirty="0"/>
              <a:t> and common system bandwidth for the serving cell and interfering cells can be implicitly assumed if NAICS signaling is present</a:t>
            </a:r>
            <a:endParaRPr lang="ja-JP" altLang="ja-JP" sz="2000" dirty="0"/>
          </a:p>
          <a:p>
            <a:pPr lvl="1"/>
            <a:r>
              <a:rPr lang="en-US" altLang="ja-JP" sz="2000" i="1" dirty="0" err="1"/>
              <a:t>ρB</a:t>
            </a:r>
            <a:r>
              <a:rPr lang="en-US" altLang="ja-JP" sz="2000" i="1" dirty="0"/>
              <a:t>/</a:t>
            </a:r>
            <a:r>
              <a:rPr lang="en-US" altLang="ja-JP" sz="2000" i="1" dirty="0" err="1"/>
              <a:t>ρA</a:t>
            </a:r>
            <a:r>
              <a:rPr lang="en-US" altLang="ja-JP" sz="2000" i="1" dirty="0"/>
              <a:t> ratio (i.e. P</a:t>
            </a:r>
            <a:r>
              <a:rPr lang="en-US" altLang="ja-JP" sz="2000" i="1" baseline="-25000" dirty="0"/>
              <a:t>B</a:t>
            </a:r>
            <a:r>
              <a:rPr lang="en-US" altLang="ja-JP" sz="2000" i="1" dirty="0"/>
              <a:t>) should be signaled by the higher layer</a:t>
            </a:r>
            <a:endParaRPr lang="ja-JP" altLang="ja-JP" sz="2000" dirty="0"/>
          </a:p>
          <a:p>
            <a:pPr lvl="1"/>
            <a:r>
              <a:rPr lang="en-US" altLang="ja-JP" sz="2000" i="1" dirty="0"/>
              <a:t>Virtual Cell ID needs to be restricted (Restriction indicated by signaling) </a:t>
            </a:r>
            <a:endParaRPr lang="ja-JP" altLang="ja-JP" sz="2000" dirty="0"/>
          </a:p>
          <a:p>
            <a:pPr lvl="2"/>
            <a:r>
              <a:rPr lang="en-US" altLang="ja-JP" sz="2000" i="1" dirty="0"/>
              <a:t>Subset size for VCID set needs further study</a:t>
            </a:r>
            <a:endParaRPr lang="ja-JP" altLang="ja-JP" sz="2000" dirty="0"/>
          </a:p>
          <a:p>
            <a:pPr lvl="1"/>
            <a:r>
              <a:rPr lang="en-GB" altLang="ja-JP" sz="2000" i="1" dirty="0"/>
              <a:t>Cell ID is needed for higher layer </a:t>
            </a:r>
            <a:r>
              <a:rPr lang="en-GB" altLang="ja-JP" sz="2000" i="1" dirty="0" err="1"/>
              <a:t>signaling</a:t>
            </a:r>
            <a:endParaRPr lang="ja-JP" altLang="ja-JP" sz="2000" dirty="0"/>
          </a:p>
          <a:p>
            <a:pPr lvl="1"/>
            <a:r>
              <a:rPr lang="en-US" altLang="ja-JP" sz="2000" i="1" dirty="0"/>
              <a:t>Interferer parameters are assumed to have granularity of at least 1 PRB pair in time. Further bundling in frequency domain is FFS.</a:t>
            </a:r>
            <a:endParaRPr kumimoji="1" lang="ja-JP" altLang="en-US" sz="2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 1/2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7200" y="1351309"/>
            <a:ext cx="8229600" cy="4525963"/>
          </a:xfrm>
        </p:spPr>
        <p:txBody>
          <a:bodyPr>
            <a:noAutofit/>
          </a:bodyPr>
          <a:lstStyle/>
          <a:p>
            <a:r>
              <a:rPr lang="en-US" altLang="ja-JP" sz="2000" dirty="0"/>
              <a:t>The following parameters of interfering cells </a:t>
            </a:r>
            <a:r>
              <a:rPr lang="en-US" altLang="ja-JP" sz="2000" dirty="0" smtClean="0"/>
              <a:t>are signaled </a:t>
            </a:r>
            <a:r>
              <a:rPr lang="en-US" altLang="ja-JP" sz="2000" dirty="0"/>
              <a:t>by higher layer</a:t>
            </a:r>
            <a:endParaRPr lang="ja-JP" altLang="ja-JP" sz="2000" dirty="0"/>
          </a:p>
          <a:p>
            <a:pPr lvl="1"/>
            <a:r>
              <a:rPr lang="en-US" altLang="ja-JP" sz="2000" dirty="0"/>
              <a:t>Cell ID, CRS </a:t>
            </a:r>
            <a:r>
              <a:rPr lang="en-US" altLang="ja-JP" sz="2000" dirty="0" smtClean="0"/>
              <a:t>ports, </a:t>
            </a:r>
            <a:r>
              <a:rPr lang="en-US" altLang="ja-JP" sz="2000" dirty="0"/>
              <a:t>MBSFN pattern, and </a:t>
            </a:r>
            <a:r>
              <a:rPr lang="en-US" altLang="ja-JP" sz="2000" i="1" dirty="0"/>
              <a:t>P</a:t>
            </a:r>
            <a:r>
              <a:rPr lang="en-US" altLang="ja-JP" sz="2000" baseline="-25000" dirty="0"/>
              <a:t>B</a:t>
            </a:r>
            <a:endParaRPr lang="ja-JP" altLang="ja-JP" sz="2000" dirty="0"/>
          </a:p>
          <a:p>
            <a:pPr lvl="1"/>
            <a:r>
              <a:rPr lang="en-US" altLang="ja-JP" sz="2000" dirty="0"/>
              <a:t>Restricted subset </a:t>
            </a:r>
            <a:r>
              <a:rPr lang="en-US" altLang="ja-JP" sz="2000" dirty="0" smtClean="0"/>
              <a:t>of virtual cell ID</a:t>
            </a:r>
            <a:r>
              <a:rPr lang="ja-JP" altLang="en-US" sz="2000" dirty="0" smtClean="0"/>
              <a:t> </a:t>
            </a:r>
            <a:r>
              <a:rPr lang="en-US" altLang="ja-JP" sz="2000" dirty="0" smtClean="0"/>
              <a:t>for TM10</a:t>
            </a:r>
          </a:p>
          <a:p>
            <a:pPr lvl="2"/>
            <a:r>
              <a:rPr lang="en-US" altLang="ja-JP" sz="2000" dirty="0" smtClean="0"/>
              <a:t>Subset </a:t>
            </a:r>
            <a:r>
              <a:rPr lang="en-US" altLang="ja-JP" sz="2000" dirty="0"/>
              <a:t>size of virtual cell ID </a:t>
            </a:r>
            <a:r>
              <a:rPr lang="en-US" altLang="ja-JP" sz="2000" dirty="0" smtClean="0"/>
              <a:t>is </a:t>
            </a:r>
            <a:r>
              <a:rPr lang="en-US" altLang="ja-JP" sz="2000" dirty="0"/>
              <a:t>FFS </a:t>
            </a:r>
            <a:endParaRPr lang="en-US" altLang="ja-JP" sz="2000" dirty="0" smtClean="0"/>
          </a:p>
          <a:p>
            <a:pPr lvl="1"/>
            <a:r>
              <a:rPr lang="en-US" altLang="ja-JP" sz="2000" dirty="0"/>
              <a:t>Restricted subset of </a:t>
            </a:r>
            <a:r>
              <a:rPr lang="en-US" altLang="ja-JP" sz="2000" i="1" dirty="0"/>
              <a:t>P</a:t>
            </a:r>
            <a:r>
              <a:rPr lang="en-US" altLang="ja-JP" sz="2000" baseline="-25000" dirty="0"/>
              <a:t>A</a:t>
            </a:r>
            <a:r>
              <a:rPr lang="en-US" altLang="ja-JP" sz="2000" dirty="0"/>
              <a:t> </a:t>
            </a:r>
            <a:endParaRPr lang="en-US" altLang="ja-JP" dirty="0" smtClean="0"/>
          </a:p>
          <a:p>
            <a:pPr lvl="2"/>
            <a:r>
              <a:rPr lang="en-GB" altLang="ja-JP" sz="2000" dirty="0"/>
              <a:t>S</a:t>
            </a:r>
            <a:r>
              <a:rPr lang="en-GB" altLang="ja-JP" sz="2000" dirty="0" smtClean="0"/>
              <a:t>ubset </a:t>
            </a:r>
            <a:r>
              <a:rPr lang="en-GB" altLang="ja-JP" sz="2000" dirty="0"/>
              <a:t>size of </a:t>
            </a:r>
            <a:r>
              <a:rPr lang="en-US" altLang="ja-JP" sz="2000" dirty="0"/>
              <a:t> </a:t>
            </a:r>
            <a:r>
              <a:rPr lang="en-US" altLang="ja-JP" sz="2000" i="1" dirty="0"/>
              <a:t>P</a:t>
            </a:r>
            <a:r>
              <a:rPr lang="en-US" altLang="ja-JP" sz="2000" baseline="-25000" dirty="0"/>
              <a:t>A</a:t>
            </a:r>
            <a:r>
              <a:rPr lang="en-US" altLang="ja-JP" sz="2000" dirty="0"/>
              <a:t> </a:t>
            </a:r>
            <a:r>
              <a:rPr lang="en-GB" altLang="ja-JP" sz="2000" dirty="0" smtClean="0"/>
              <a:t> at </a:t>
            </a:r>
            <a:r>
              <a:rPr lang="en-GB" altLang="ja-JP" sz="2000" dirty="0"/>
              <a:t>most 3 (baseline) or 4 </a:t>
            </a:r>
            <a:r>
              <a:rPr lang="en-GB" altLang="ja-JP" sz="2000" dirty="0" smtClean="0"/>
              <a:t>values</a:t>
            </a:r>
          </a:p>
          <a:p>
            <a:pPr lvl="2"/>
            <a:r>
              <a:rPr lang="en-US" altLang="ja-JP" sz="2000" i="1" dirty="0"/>
              <a:t>P</a:t>
            </a:r>
            <a:r>
              <a:rPr lang="en-US" altLang="ja-JP" sz="2000" baseline="-25000" dirty="0"/>
              <a:t>A</a:t>
            </a:r>
            <a:r>
              <a:rPr lang="en-GB" altLang="ja-JP" sz="2000" dirty="0" smtClean="0"/>
              <a:t> </a:t>
            </a:r>
            <a:r>
              <a:rPr lang="en-GB" altLang="ja-JP" sz="2000" dirty="0"/>
              <a:t>values should apply to QPSK PDSCH transmissions for both serving cell and interfering </a:t>
            </a:r>
            <a:r>
              <a:rPr lang="en-GB" altLang="ja-JP" sz="2000" dirty="0" smtClean="0"/>
              <a:t>cell</a:t>
            </a:r>
          </a:p>
          <a:p>
            <a:pPr lvl="1"/>
            <a:r>
              <a:rPr lang="en-US" altLang="ja-JP" sz="2000" dirty="0" smtClean="0"/>
              <a:t>Supported TM(s)</a:t>
            </a:r>
            <a:endParaRPr lang="ja-JP" altLang="ja-JP" sz="2000" dirty="0"/>
          </a:p>
          <a:p>
            <a:pPr lvl="1"/>
            <a:r>
              <a:rPr lang="en-US" altLang="ja-JP" sz="2000" dirty="0"/>
              <a:t>Zero power and non-zero power CSI-RS </a:t>
            </a:r>
            <a:r>
              <a:rPr lang="en-US" altLang="ja-JP" sz="2000" dirty="0" smtClean="0"/>
              <a:t>configuration</a:t>
            </a:r>
          </a:p>
          <a:p>
            <a:pPr lvl="1"/>
            <a:r>
              <a:rPr lang="en-US" altLang="ja-JP" sz="2000" dirty="0" smtClean="0"/>
              <a:t>QCL</a:t>
            </a:r>
            <a:endParaRPr lang="ja-JP" altLang="ja-JP" sz="2000" dirty="0"/>
          </a:p>
          <a:p>
            <a:pPr lvl="1"/>
            <a:r>
              <a:rPr lang="en-US" altLang="ja-JP" sz="2000" dirty="0" smtClean="0"/>
              <a:t>[PDSCH starting position for TM10]</a:t>
            </a:r>
          </a:p>
          <a:p>
            <a:pPr lvl="2"/>
            <a:r>
              <a:rPr lang="en-GB" altLang="ja-JP" sz="2000" dirty="0"/>
              <a:t>This signalling does not imply any restriction at the </a:t>
            </a:r>
            <a:r>
              <a:rPr lang="en-GB" altLang="ja-JP" sz="2000" dirty="0" err="1"/>
              <a:t>eNodeB</a:t>
            </a:r>
            <a:endParaRPr lang="en-US" altLang="ja-JP" sz="2000" dirty="0"/>
          </a:p>
          <a:p>
            <a:pPr lvl="1"/>
            <a:endParaRPr lang="ja-JP" altLang="ja-JP" sz="2000" dirty="0"/>
          </a:p>
          <a:p>
            <a:endParaRPr kumimoji="1" lang="ja-JP" altLang="en-US" sz="20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smtClean="0"/>
              <a:t>Proposal 2/2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Autofit/>
          </a:bodyPr>
          <a:lstStyle/>
          <a:p>
            <a:r>
              <a:rPr lang="en-US" altLang="ja-JP" sz="2000" dirty="0" smtClean="0"/>
              <a:t>Synchronization </a:t>
            </a:r>
            <a:r>
              <a:rPr lang="en-US" altLang="ja-JP" sz="2000" dirty="0"/>
              <a:t>of CP, slot, SFN, </a:t>
            </a:r>
            <a:r>
              <a:rPr lang="en-US" altLang="ja-JP" sz="2000" dirty="0" err="1"/>
              <a:t>subframe</a:t>
            </a:r>
            <a:r>
              <a:rPr lang="en-US" altLang="ja-JP" sz="2000" dirty="0"/>
              <a:t> and common system bandwidth for the serving cell and interfering cells  are </a:t>
            </a:r>
            <a:r>
              <a:rPr lang="en-US" altLang="ja-JP" sz="2000" dirty="0" smtClean="0"/>
              <a:t>not signaled</a:t>
            </a:r>
            <a:r>
              <a:rPr lang="en-US" altLang="ja-JP" sz="2000" dirty="0"/>
              <a:t>. </a:t>
            </a:r>
          </a:p>
          <a:p>
            <a:pPr lvl="1"/>
            <a:r>
              <a:rPr lang="en-US" altLang="ja-JP" sz="2000" dirty="0"/>
              <a:t>Synchronization of those parameters can be implicitly assumed at the UE when any higher layer signaling for NAICS is present</a:t>
            </a:r>
          </a:p>
          <a:p>
            <a:endParaRPr lang="en-US" sz="2000" i="1" dirty="0" smtClean="0"/>
          </a:p>
          <a:p>
            <a:r>
              <a:rPr lang="en-US" sz="2000" dirty="0" smtClean="0"/>
              <a:t>UEs </a:t>
            </a:r>
            <a:r>
              <a:rPr lang="en-US" sz="2000" dirty="0"/>
              <a:t>can assume the interference PDSCH resource allocation is at least 1 PRB pair when higher layer signaling for NAICS is present</a:t>
            </a:r>
            <a:r>
              <a:rPr lang="en-US" sz="2000" dirty="0" smtClean="0"/>
              <a:t>.</a:t>
            </a:r>
            <a:endParaRPr lang="en-US" altLang="ja-JP" sz="2000" strike="sngStrike" dirty="0" smtClean="0"/>
          </a:p>
          <a:p>
            <a:pPr lvl="1"/>
            <a:r>
              <a:rPr lang="en-US" altLang="ja-JP" sz="2000" dirty="0" smtClean="0"/>
              <a:t>A larger </a:t>
            </a:r>
            <a:r>
              <a:rPr lang="en-US" altLang="ja-JP" sz="2000" dirty="0"/>
              <a:t>interferer parameters granularity in frequency (resource allocation and </a:t>
            </a:r>
            <a:r>
              <a:rPr lang="en-US" altLang="ja-JP" sz="2000" dirty="0" err="1"/>
              <a:t>precoding</a:t>
            </a:r>
            <a:r>
              <a:rPr lang="en-US" altLang="ja-JP" sz="2000" dirty="0"/>
              <a:t> granularity) can be signaled to </a:t>
            </a:r>
            <a:r>
              <a:rPr lang="en-US" altLang="ja-JP" sz="2000" dirty="0" smtClean="0"/>
              <a:t>UE </a:t>
            </a:r>
            <a:r>
              <a:rPr lang="en-US" altLang="ja-JP" sz="2000" dirty="0"/>
              <a:t>without any impact on scheduling in the </a:t>
            </a:r>
            <a:r>
              <a:rPr lang="en-US" altLang="ja-JP" sz="2000" dirty="0" smtClean="0"/>
              <a:t>network</a:t>
            </a:r>
            <a:endParaRPr lang="ja-JP" altLang="en-US" sz="2000" dirty="0"/>
          </a:p>
          <a:p>
            <a:endParaRPr lang="en-GB" altLang="ja-JP" sz="2000" dirty="0" smtClean="0"/>
          </a:p>
          <a:p>
            <a:r>
              <a:rPr lang="en-GB" altLang="ja-JP" sz="2000" dirty="0" smtClean="0"/>
              <a:t>Network assistance for multiple interfering cells can be configured as necessary.</a:t>
            </a:r>
          </a:p>
          <a:p>
            <a:pPr lvl="1"/>
            <a:r>
              <a:rPr lang="en-US" altLang="ja-JP" sz="2000" dirty="0" smtClean="0"/>
              <a:t>Number of interfering cells is FFS</a:t>
            </a:r>
            <a:endParaRPr lang="ja-JP" altLang="ja-JP" sz="2000" dirty="0" smtClean="0"/>
          </a:p>
          <a:p>
            <a:pPr marL="0" indent="0">
              <a:buNone/>
            </a:pPr>
            <a:endParaRPr lang="ja-JP" altLang="ja-JP" sz="2000" dirty="0" smtClean="0"/>
          </a:p>
          <a:p>
            <a:endParaRPr kumimoji="1" lang="ja-JP" altLang="en-US" sz="2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336</TotalTime>
  <Words>314</Words>
  <Application>Microsoft Office PowerPoint</Application>
  <PresentationFormat>画面に合わせる (4:3)</PresentationFormat>
  <Paragraphs>46</Paragraphs>
  <Slides>5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6" baseType="lpstr">
      <vt:lpstr>Office テーマ</vt:lpstr>
      <vt:lpstr>WF on higher layer signaling  for  NAICS</vt:lpstr>
      <vt:lpstr>Background 1/2</vt:lpstr>
      <vt:lpstr>Background 2/2</vt:lpstr>
      <vt:lpstr>Proposal 1/2</vt:lpstr>
      <vt:lpstr>Proposal 2/2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higher layer signaling  for  NAICS</dc:title>
  <dc:creator>sano</dc:creator>
  <cp:lastModifiedBy>DOCOMO</cp:lastModifiedBy>
  <cp:revision>38</cp:revision>
  <dcterms:created xsi:type="dcterms:W3CDTF">2014-05-18T23:12:17Z</dcterms:created>
  <dcterms:modified xsi:type="dcterms:W3CDTF">2014-05-21T02:28:37Z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sflag">
    <vt:lpwstr>1400410260</vt:lpwstr>
  </property>
  <property fmtid="{D5CDD505-2E9C-101B-9397-08002B2CF9AE}" pid="4" name="_new_ms_pID_72543">
    <vt:lpwstr>(3)OGne1w3tnPLw1Tifa7LM4AEBEVi9nre4zrIyN2XldxvEhTLUN5t4EWZ1IuUD3nybBP9TVyux
9s09kRU6EdMU1IcqOC7ukfBRjh0Hn/gFTXp8lCLp+VgAiQX6rI58Xa3OB9bRzmhDwTjDuk+/
aM4aBm+g4lJfeuQ5uq7YakbDYwiuah4J9BdPsgioBo7z8mZjGS95XV4mw+aOtNrQyEfCwuoo
nC3Fj+cOhjRG1UkUh/</vt:lpwstr>
  </property>
  <property fmtid="{D5CDD505-2E9C-101B-9397-08002B2CF9AE}" pid="5" name="_new_ms_pID_725431">
    <vt:lpwstr>dS28DA/1udCbZ5F7u+lzr1wA9fd00MOkRLVPVqcn6aZpZRjO1DB9Ss
QmbfF7ylCQeRTZ7+tuPfofaIrh1a6YGAEvyD+B9JRPww8g+8DB2Kl3GGr7W49jH81Wj0Gymi
3xUMj+24rcoiEt4Y0pMZfgVc0JWGTgedKL81hKcUjdAkUhBubXXonIdCK9pYQN/r7xow16nh
Nf10f5wnYEfy4ZrlYrr8N0GZaiP4tThnGBMa</vt:lpwstr>
  </property>
  <property fmtid="{D5CDD505-2E9C-101B-9397-08002B2CF9AE}" pid="6" name="_new_ms_pID_725432">
    <vt:lpwstr>FfZhyuSzjnk2j8AX4MqXNzxKnkZB3ZRqxaYG
CFzK3a+y9mgxO0T7k483WpXautIs9BvC08M1ZMBUNMcG9VEJWlo=</vt:lpwstr>
  </property>
</Properties>
</file>