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81" r:id="rId2"/>
    <p:sldId id="1024" r:id="rId3"/>
    <p:sldId id="1023" r:id="rId4"/>
    <p:sldId id="1027" r:id="rId5"/>
    <p:sldId id="1026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57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1194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Excellence Award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563371"/>
            <a:ext cx="8534400" cy="130113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RAN1 Chair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indent="-449263">
              <a:lnSpc>
                <a:spcPct val="120000"/>
              </a:lnSpc>
              <a:spcBef>
                <a:spcPts val="1200"/>
              </a:spcBef>
            </a:pPr>
            <a:r>
              <a:rPr lang="en-US" sz="2400" b="1" dirty="0"/>
              <a:t>The 3GPP Excellence Award recognizes an individual’s contribution to</a:t>
            </a:r>
            <a:br>
              <a:rPr lang="en-US" sz="2400" b="1" dirty="0"/>
            </a:br>
            <a:r>
              <a:rPr lang="en-US" sz="2400" b="1" dirty="0"/>
              <a:t>a 3GPP Working Group during the year.</a:t>
            </a:r>
            <a:endParaRPr lang="en-US" sz="2400" dirty="0"/>
          </a:p>
          <a:p>
            <a:pPr marL="801688" lvl="1" indent="-266700">
              <a:lnSpc>
                <a:spcPct val="120000"/>
              </a:lnSpc>
              <a:spcBef>
                <a:spcPts val="1200"/>
              </a:spcBef>
            </a:pPr>
            <a:r>
              <a:rPr lang="en-US" sz="2000" dirty="0"/>
              <a:t>Nominations are submitted by the WG Chair – for consideration at the December TSG Plenary meetings. As soon as the 3GPP TSG leadership have deliberated and decided on a </a:t>
            </a:r>
            <a:r>
              <a:rPr lang="en-US" sz="2000" u="sng" dirty="0">
                <a:solidFill>
                  <a:srgbClr val="FF0000"/>
                </a:solidFill>
              </a:rPr>
              <a:t>maximum of four awards for the year</a:t>
            </a:r>
            <a:r>
              <a:rPr lang="en-US" sz="2000" dirty="0"/>
              <a:t>; the traditional clay totems are manufactured and sent to the Working Group Chair, for their presentation during the next WG meeting.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Excellence Award</a:t>
            </a:r>
          </a:p>
        </p:txBody>
      </p:sp>
    </p:spTree>
    <p:extLst>
      <p:ext uri="{BB962C8B-B14F-4D97-AF65-F5344CB8AC3E}">
        <p14:creationId xmlns:p14="http://schemas.microsoft.com/office/powerpoint/2010/main" val="3405161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RAN1’s Excellence Award Roll of </a:t>
            </a:r>
            <a:r>
              <a:rPr lang="en-US" dirty="0" err="1"/>
              <a:t>Honour</a:t>
            </a:r>
            <a:endParaRPr lang="en-US" dirty="0"/>
          </a:p>
        </p:txBody>
      </p:sp>
      <p:pic>
        <p:nvPicPr>
          <p:cNvPr id="4" name="Picture 6" descr="suzuk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5" t="8479" r="9231"/>
          <a:stretch/>
        </p:blipFill>
        <p:spPr>
          <a:xfrm>
            <a:off x="574577" y="1673175"/>
            <a:ext cx="2034981" cy="3751998"/>
          </a:xfrm>
          <a:prstGeom prst="rect">
            <a:avLst/>
          </a:prstGeom>
        </p:spPr>
      </p:pic>
      <p:pic>
        <p:nvPicPr>
          <p:cNvPr id="1026" name="Picture 2" descr="Robert Love - Senior Researcher - Nokia | Linked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030" y="1450467"/>
            <a:ext cx="1626582" cy="162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avish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164" y="3937618"/>
            <a:ext cx="1747645" cy="195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amsung Research America Receives 3GPP Excellence Award – Samsung Global  Newsro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59" y="1258864"/>
            <a:ext cx="3075193" cy="205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Kazuaki Takeda - 担当課長 - NTT DOCOMO, Inc. | LinkedI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629" y="3937618"/>
            <a:ext cx="2136719" cy="213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Mihai Enescu - Senior Specialist, Standardization - Nokia | Linked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012" y="1403206"/>
            <a:ext cx="2009558" cy="20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ndustry Panels | IEEE International Conference on Communications - IEEE  ICC 20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39" y="3679097"/>
            <a:ext cx="1902774" cy="206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83973" y="3937619"/>
            <a:ext cx="2032566" cy="20325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1855" y="5432700"/>
            <a:ext cx="1679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Suzuki-san (2012)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57740" y="3074211"/>
            <a:ext cx="1112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Bob (2013)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99474" y="3257399"/>
            <a:ext cx="1226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Brian (2014)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76335" y="5890008"/>
            <a:ext cx="1343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/>
              <a:t>Havish</a:t>
            </a:r>
            <a:r>
              <a:rPr lang="en-US" sz="1600" b="1" dirty="0"/>
              <a:t> (2015)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75642" y="5744406"/>
            <a:ext cx="1485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/>
              <a:t>Hanbyul</a:t>
            </a:r>
            <a:r>
              <a:rPr lang="en-US" sz="1600" b="1" dirty="0"/>
              <a:t> (2016)</a:t>
            </a:r>
          </a:p>
        </p:txBody>
      </p:sp>
      <p:pic>
        <p:nvPicPr>
          <p:cNvPr id="1028" name="Picture 4" descr="Brian Classon | IEEE Vehicular Technology Society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7"/>
          <a:stretch/>
        </p:blipFill>
        <p:spPr bwMode="auto">
          <a:xfrm>
            <a:off x="5058840" y="1280160"/>
            <a:ext cx="1725050" cy="198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7613567" y="3308993"/>
            <a:ext cx="1106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/>
              <a:t>Aris</a:t>
            </a:r>
            <a:r>
              <a:rPr lang="en-US" sz="1600" b="1" dirty="0"/>
              <a:t> (2017)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52508" y="6074337"/>
            <a:ext cx="1426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Kazuaki (2019)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956249" y="3412765"/>
            <a:ext cx="126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Mihai (2020)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917" y="5978810"/>
            <a:ext cx="12273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Peter (2021)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A8486F-AB13-51DF-CB43-AA80BDC0086F}"/>
              </a:ext>
            </a:extLst>
          </p:cNvPr>
          <p:cNvSpPr txBox="1"/>
          <p:nvPr/>
        </p:nvSpPr>
        <p:spPr>
          <a:xfrm>
            <a:off x="761855" y="4573131"/>
            <a:ext cx="17042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He looks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so happy ^^</a:t>
            </a:r>
          </a:p>
        </p:txBody>
      </p:sp>
    </p:spTree>
    <p:extLst>
      <p:ext uri="{BB962C8B-B14F-4D97-AF65-F5344CB8AC3E}">
        <p14:creationId xmlns:p14="http://schemas.microsoft.com/office/powerpoint/2010/main" val="254761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1"/>
          <p:cNvSpPr txBox="1">
            <a:spLocks/>
          </p:cNvSpPr>
          <p:nvPr/>
        </p:nvSpPr>
        <p:spPr>
          <a:xfrm>
            <a:off x="828136" y="1595887"/>
            <a:ext cx="10547122" cy="323490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400" i="1" kern="0" dirty="0"/>
              <a:t>“On behalf of RAN1, I thank you for your unfaltering commitment in RAN1. For many years, you have contributed greatly to enable new RAN1 features in a timely manner and to improve the quality of our specifications. Your technical expertise and willingness to collaborate in RAN1 has always made a positive impact and was often a catalyst in making progress. As a delegate, you have conducted yourself with professionalism, integrity, and with respect to your fellow delegates. You fully deserve this award!”</a:t>
            </a:r>
            <a:endParaRPr lang="en-US" sz="2400" i="1" kern="0" dirty="0"/>
          </a:p>
          <a:p>
            <a:endParaRPr lang="en-US" kern="0" dirty="0"/>
          </a:p>
        </p:txBody>
      </p:sp>
      <p:sp>
        <p:nvSpPr>
          <p:cNvPr id="6" name="TextBox 5"/>
          <p:cNvSpPr txBox="1"/>
          <p:nvPr/>
        </p:nvSpPr>
        <p:spPr>
          <a:xfrm>
            <a:off x="8091577" y="5236234"/>
            <a:ext cx="3325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RAN1 Chair, </a:t>
            </a:r>
            <a:r>
              <a:rPr lang="en-US" i="1" dirty="0" err="1"/>
              <a:t>Younsun</a:t>
            </a:r>
            <a:r>
              <a:rPr lang="en-US" i="1" dirty="0"/>
              <a:t> Kim</a:t>
            </a:r>
          </a:p>
        </p:txBody>
      </p:sp>
    </p:spTree>
    <p:extLst>
      <p:ext uri="{BB962C8B-B14F-4D97-AF65-F5344CB8AC3E}">
        <p14:creationId xmlns:p14="http://schemas.microsoft.com/office/powerpoint/2010/main" val="816778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" t="12955" r="11535" b="17780"/>
          <a:stretch/>
        </p:blipFill>
        <p:spPr>
          <a:xfrm>
            <a:off x="1388859" y="1933305"/>
            <a:ext cx="3433307" cy="39500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7937" y="656509"/>
            <a:ext cx="100896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33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Congratulations to </a:t>
            </a:r>
            <a:r>
              <a:rPr lang="en-US" sz="6000" b="1" dirty="0" err="1">
                <a:solidFill>
                  <a:srgbClr val="FF33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Yanping</a:t>
            </a:r>
            <a:r>
              <a:rPr lang="en-US" sz="6000" b="1" dirty="0">
                <a:solidFill>
                  <a:srgbClr val="FF33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!</a:t>
            </a:r>
          </a:p>
        </p:txBody>
      </p:sp>
      <p:pic>
        <p:nvPicPr>
          <p:cNvPr id="1026" name="Picture 2" descr="Congratulations Illustration Images - Free Download on Freep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304" y="2080301"/>
            <a:ext cx="6088819" cy="380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40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236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微软雅黑</vt:lpstr>
      <vt:lpstr>Arial</vt:lpstr>
      <vt:lpstr>Arial Black</vt:lpstr>
      <vt:lpstr>Calibri</vt:lpstr>
      <vt:lpstr>MV Boli</vt:lpstr>
      <vt:lpstr>Times New Roman</vt:lpstr>
      <vt:lpstr>3gpp</vt:lpstr>
      <vt:lpstr>3GPP Excellence Award</vt:lpstr>
      <vt:lpstr>3GPP Excellence Award</vt:lpstr>
      <vt:lpstr>RAN1’s Excellence Award Roll of Honour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CR0824</cp:lastModifiedBy>
  <cp:revision>930</cp:revision>
  <cp:lastPrinted>2016-09-15T08:31:00Z</cp:lastPrinted>
  <dcterms:created xsi:type="dcterms:W3CDTF">2009-11-27T05:15:00Z</dcterms:created>
  <dcterms:modified xsi:type="dcterms:W3CDTF">2023-05-30T07:49:17Z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