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20"/>
  </p:notesMasterIdLst>
  <p:handoutMasterIdLst>
    <p:handoutMasterId r:id="rId21"/>
  </p:handoutMasterIdLst>
  <p:sldIdLst>
    <p:sldId id="303" r:id="rId5"/>
    <p:sldId id="304" r:id="rId6"/>
    <p:sldId id="305" r:id="rId7"/>
    <p:sldId id="329" r:id="rId8"/>
    <p:sldId id="307" r:id="rId9"/>
    <p:sldId id="324" r:id="rId10"/>
    <p:sldId id="328" r:id="rId11"/>
    <p:sldId id="322" r:id="rId12"/>
    <p:sldId id="331" r:id="rId13"/>
    <p:sldId id="323" r:id="rId14"/>
    <p:sldId id="308" r:id="rId15"/>
    <p:sldId id="326" r:id="rId16"/>
    <p:sldId id="332" r:id="rId17"/>
    <p:sldId id="334" r:id="rId18"/>
    <p:sldId id="333" r:id="rId19"/>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000000"/>
    <a:srgbClr val="5C88D0"/>
    <a:srgbClr val="2A6EA8"/>
    <a:srgbClr val="B1D254"/>
    <a:srgbClr val="72732F"/>
    <a:srgbClr val="C6D25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754" autoAdjust="0"/>
    <p:restoredTop sz="93979" autoAdjust="0"/>
  </p:normalViewPr>
  <p:slideViewPr>
    <p:cSldViewPr snapToGrid="0">
      <p:cViewPr varScale="1">
        <p:scale>
          <a:sx n="71" d="100"/>
          <a:sy n="71" d="100"/>
        </p:scale>
        <p:origin x="1998"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3D1E2AC7-8A99-4C93-922D-22B26B6BA756}"/>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68F84C71-966F-4009-A253-5DF57D946E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Arial" charset="0"/>
              </a:defRPr>
            </a:lvl1pPr>
          </a:lstStyle>
          <a:p>
            <a:pPr>
              <a:defRPr/>
            </a:pPr>
            <a:fld id="{CC825C06-8C52-4A35-BEE3-9F715698A8F6}" type="datetime1">
              <a:rPr lang="en-US"/>
              <a:pPr>
                <a:defRPr/>
              </a:pPr>
              <a:t>2/2/2022</a:t>
            </a:fld>
            <a:endParaRPr lang="en-US" dirty="0"/>
          </a:p>
        </p:txBody>
      </p:sp>
      <p:sp>
        <p:nvSpPr>
          <p:cNvPr id="9220" name="Rectangle 4">
            <a:extLst>
              <a:ext uri="{FF2B5EF4-FFF2-40B4-BE49-F238E27FC236}">
                <a16:creationId xmlns:a16="http://schemas.microsoft.com/office/drawing/2014/main" id="{B6F7B719-8C85-462F-9F6D-94EC22578990}"/>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119F48EF-5A9A-4AB5-B62E-EC5F8ECE8399}"/>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B91ACF32-DA3C-4D1F-A235-63765761107F}"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32C8EE89-6D7F-4A84-9520-7F9AA1B4407C}"/>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CECD2819-16CC-423D-8F6B-4952EDA5707C}"/>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Arial" charset="0"/>
              </a:defRPr>
            </a:lvl1pPr>
          </a:lstStyle>
          <a:p>
            <a:pPr>
              <a:defRPr/>
            </a:pPr>
            <a:fld id="{FE26A2D6-6FC5-4BE1-A406-23F93D8C5B02}" type="datetime1">
              <a:rPr lang="en-US"/>
              <a:pPr>
                <a:defRPr/>
              </a:pPr>
              <a:t>2/2/2022</a:t>
            </a:fld>
            <a:endParaRPr lang="en-US" dirty="0"/>
          </a:p>
        </p:txBody>
      </p:sp>
      <p:sp>
        <p:nvSpPr>
          <p:cNvPr id="3076" name="Rectangle 4">
            <a:extLst>
              <a:ext uri="{FF2B5EF4-FFF2-40B4-BE49-F238E27FC236}">
                <a16:creationId xmlns:a16="http://schemas.microsoft.com/office/drawing/2014/main" id="{3019D1C9-A0E6-46D2-98A2-9F527A614E3F}"/>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995EF13-62D0-43E6-9B81-F4E81C179200}"/>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4B63B2DC-9EBA-41B5-8404-1E4111A9EB3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8D01ED44-ACB2-4E03-900C-0D1C087208E8}"/>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F347B574-C549-4096-A9A4-5A59F2DF4AB8}"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D1761C8B-6C2A-4378-8BE1-AB0F2AEFD66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A0E25FCD-64F7-4FAC-AF85-E1461B89461C}" type="slidenum">
              <a:rPr lang="en-GB" altLang="en-US" sz="1200" smtClean="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a:extLst>
              <a:ext uri="{FF2B5EF4-FFF2-40B4-BE49-F238E27FC236}">
                <a16:creationId xmlns:a16="http://schemas.microsoft.com/office/drawing/2014/main" id="{69C56512-DABE-4591-95A2-635B2190F5B9}"/>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BEC01206-F8AD-4D54-9DA2-5E22D22192F2}"/>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C454C975-BA25-4913-BD3E-E4C8EC919A8C}"/>
              </a:ext>
            </a:extLst>
          </p:cNvPr>
          <p:cNvSpPr txBox="1">
            <a:spLocks/>
          </p:cNvSpPr>
          <p:nvPr userDrawn="1"/>
        </p:nvSpPr>
        <p:spPr bwMode="auto">
          <a:xfrm>
            <a:off x="8296275" y="6448425"/>
            <a:ext cx="531813" cy="230188"/>
          </a:xfrm>
          <a:prstGeom prst="rect">
            <a:avLst/>
          </a:prstGeom>
          <a:solidFill>
            <a:srgbClr val="72AF2F"/>
          </a:solidFill>
          <a:ln>
            <a:noFill/>
          </a:ln>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5" name="AutoShape 14">
            <a:extLst>
              <a:ext uri="{FF2B5EF4-FFF2-40B4-BE49-F238E27FC236}">
                <a16:creationId xmlns:a16="http://schemas.microsoft.com/office/drawing/2014/main" id="{6C935446-EB2B-4174-8E12-17DBFCC44674}"/>
              </a:ext>
            </a:extLst>
          </p:cNvPr>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pic>
        <p:nvPicPr>
          <p:cNvPr id="6" name="Picture 6">
            <a:extLst>
              <a:ext uri="{FF2B5EF4-FFF2-40B4-BE49-F238E27FC236}">
                <a16:creationId xmlns:a16="http://schemas.microsoft.com/office/drawing/2014/main" id="{F93930DC-CE86-4A4C-98FA-52D1DA5D92F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Oval 6">
            <a:extLst>
              <a:ext uri="{FF2B5EF4-FFF2-40B4-BE49-F238E27FC236}">
                <a16:creationId xmlns:a16="http://schemas.microsoft.com/office/drawing/2014/main" id="{981E42C9-13DD-4D3C-B21C-F337C0649865}"/>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81657C5C-CDED-4B49-ACB9-D19ADA68238E}" type="slidenum">
              <a:rPr lang="en-GB" altLang="en-US" b="1" smtClean="0"/>
              <a:pPr algn="ctr">
                <a:defRPr/>
              </a:pPr>
              <a:t>‹#›</a:t>
            </a:fld>
            <a:endParaRPr lang="en-GB" altLang="en-US" b="1"/>
          </a:p>
          <a:p>
            <a:pPr>
              <a:defRPr/>
            </a:pPr>
            <a:endParaRPr lang="en-GB" altLang="en-US"/>
          </a:p>
        </p:txBody>
      </p:sp>
      <p:sp>
        <p:nvSpPr>
          <p:cNvPr id="8" name="Rectangle 15">
            <a:extLst>
              <a:ext uri="{FF2B5EF4-FFF2-40B4-BE49-F238E27FC236}">
                <a16:creationId xmlns:a16="http://schemas.microsoft.com/office/drawing/2014/main" id="{891388F4-D826-4643-AF3E-61F24C37F8F2}"/>
              </a:ext>
            </a:extLst>
          </p:cNvPr>
          <p:cNvSpPr>
            <a:spLocks noChangeArrowheads="1"/>
          </p:cNvSpPr>
          <p:nvPr userDrawn="1"/>
        </p:nvSpPr>
        <p:spPr bwMode="auto">
          <a:xfrm>
            <a:off x="4086225" y="3305175"/>
            <a:ext cx="971550" cy="247650"/>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9" name="Rectangle 16">
            <a:extLst>
              <a:ext uri="{FF2B5EF4-FFF2-40B4-BE49-F238E27FC236}">
                <a16:creationId xmlns:a16="http://schemas.microsoft.com/office/drawing/2014/main" id="{4DA1F272-F871-41A4-ADE4-57550258059B}"/>
              </a:ext>
            </a:extLst>
          </p:cNvPr>
          <p:cNvSpPr>
            <a:spLocks noChangeArrowheads="1"/>
          </p:cNvSpPr>
          <p:nvPr userDrawn="1"/>
        </p:nvSpPr>
        <p:spPr bwMode="auto">
          <a:xfrm>
            <a:off x="7429500" y="6461125"/>
            <a:ext cx="823913" cy="338138"/>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2022</a:t>
            </a:r>
          </a:p>
          <a:p>
            <a:pPr eaLnBrk="1" hangingPunct="1">
              <a:defRPr/>
            </a:pPr>
            <a:endParaRPr lang="en-GB" altLang="en-US" sz="800" dirty="0"/>
          </a:p>
        </p:txBody>
      </p:sp>
      <p:sp>
        <p:nvSpPr>
          <p:cNvPr id="10" name="TextBox 9">
            <a:extLst>
              <a:ext uri="{FF2B5EF4-FFF2-40B4-BE49-F238E27FC236}">
                <a16:creationId xmlns:a16="http://schemas.microsoft.com/office/drawing/2014/main" id="{43412059-E4D1-41C0-B591-382720008992}"/>
              </a:ext>
            </a:extLst>
          </p:cNvPr>
          <p:cNvSpPr txBox="1"/>
          <p:nvPr userDrawn="1"/>
        </p:nvSpPr>
        <p:spPr>
          <a:xfrm>
            <a:off x="538163" y="6394450"/>
            <a:ext cx="4033837" cy="311150"/>
          </a:xfrm>
          <a:prstGeom prst="rect">
            <a:avLst/>
          </a:prstGeom>
          <a:noFill/>
        </p:spPr>
        <p:txBody>
          <a:bodyPr anchor="ctr">
            <a:normAutofit/>
          </a:bodyPr>
          <a:lstStyle/>
          <a:p>
            <a:pPr>
              <a:defRPr/>
            </a:pPr>
            <a:r>
              <a:rPr lang="en-GB" spc="300" dirty="0">
                <a:solidFill>
                  <a:schemeClr val="bg1"/>
                </a:solidFill>
              </a:rPr>
              <a:t> </a:t>
            </a:r>
            <a:r>
              <a:rPr lang="en-GB" spc="300" dirty="0"/>
              <a:t>RAN1#108-e meeting 21/02-03/03/2022</a:t>
            </a:r>
          </a:p>
        </p:txBody>
      </p:sp>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4256420548"/>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0113504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510289275"/>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lide Number Placeholder 5">
            <a:extLst>
              <a:ext uri="{FF2B5EF4-FFF2-40B4-BE49-F238E27FC236}">
                <a16:creationId xmlns:a16="http://schemas.microsoft.com/office/drawing/2014/main" id="{7F93736E-7002-4AD8-8427-53A3AF9F5A12}"/>
              </a:ext>
            </a:extLst>
          </p:cNvPr>
          <p:cNvSpPr txBox="1">
            <a:spLocks/>
          </p:cNvSpPr>
          <p:nvPr userDrawn="1"/>
        </p:nvSpPr>
        <p:spPr bwMode="auto">
          <a:xfrm>
            <a:off x="8296275" y="6448425"/>
            <a:ext cx="531813" cy="230188"/>
          </a:xfrm>
          <a:prstGeom prst="rect">
            <a:avLst/>
          </a:prstGeom>
          <a:solidFill>
            <a:srgbClr val="72AF2F"/>
          </a:solidFill>
          <a:ln>
            <a:noFill/>
          </a:ln>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1027" name="AutoShape 14">
            <a:extLst>
              <a:ext uri="{FF2B5EF4-FFF2-40B4-BE49-F238E27FC236}">
                <a16:creationId xmlns:a16="http://schemas.microsoft.com/office/drawing/2014/main" id="{6ED83FAC-AB4C-4660-9CA2-D56FC1F7A067}"/>
              </a:ext>
            </a:extLst>
          </p:cNvPr>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8" name="Title Placeholder 1">
            <a:extLst>
              <a:ext uri="{FF2B5EF4-FFF2-40B4-BE49-F238E27FC236}">
                <a16:creationId xmlns:a16="http://schemas.microsoft.com/office/drawing/2014/main" id="{DBA5F0FB-2B9A-4BD1-8DC3-297C11AFFEFE}"/>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9" name="Text Placeholder 2">
            <a:extLst>
              <a:ext uri="{FF2B5EF4-FFF2-40B4-BE49-F238E27FC236}">
                <a16:creationId xmlns:a16="http://schemas.microsoft.com/office/drawing/2014/main" id="{301AEF93-8C1A-4FD5-BE83-438CEA008363}"/>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a:extLst>
              <a:ext uri="{FF2B5EF4-FFF2-40B4-BE49-F238E27FC236}">
                <a16:creationId xmlns:a16="http://schemas.microsoft.com/office/drawing/2014/main" id="{E28CF9F5-729A-4885-AA49-CEFC14EB488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a:extLst>
              <a:ext uri="{FF2B5EF4-FFF2-40B4-BE49-F238E27FC236}">
                <a16:creationId xmlns:a16="http://schemas.microsoft.com/office/drawing/2014/main" id="{D8E6AA41-A50F-4051-A405-72A57FEDA9B3}"/>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2F6BA1CB-2E95-498C-8E4D-036AEEDAEC84}" type="slidenum">
              <a:rPr lang="en-GB" altLang="en-US" b="1" smtClean="0"/>
              <a:pPr algn="ctr">
                <a:defRPr/>
              </a:pPr>
              <a:t>‹#›</a:t>
            </a:fld>
            <a:endParaRPr lang="en-GB" altLang="en-US" b="1"/>
          </a:p>
          <a:p>
            <a:pPr>
              <a:defRPr/>
            </a:pPr>
            <a:endParaRPr lang="en-GB" altLang="en-US"/>
          </a:p>
        </p:txBody>
      </p:sp>
      <p:sp>
        <p:nvSpPr>
          <p:cNvPr id="1033" name="Rectangle 15">
            <a:extLst>
              <a:ext uri="{FF2B5EF4-FFF2-40B4-BE49-F238E27FC236}">
                <a16:creationId xmlns:a16="http://schemas.microsoft.com/office/drawing/2014/main" id="{57ECDDCE-7C92-4C73-A1AE-C529F830AAD9}"/>
              </a:ext>
            </a:extLst>
          </p:cNvPr>
          <p:cNvSpPr>
            <a:spLocks noChangeArrowheads="1"/>
          </p:cNvSpPr>
          <p:nvPr userDrawn="1"/>
        </p:nvSpPr>
        <p:spPr bwMode="auto">
          <a:xfrm>
            <a:off x="4086225" y="3305175"/>
            <a:ext cx="971550" cy="247650"/>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4" name="Rectangle 16">
            <a:extLst>
              <a:ext uri="{FF2B5EF4-FFF2-40B4-BE49-F238E27FC236}">
                <a16:creationId xmlns:a16="http://schemas.microsoft.com/office/drawing/2014/main" id="{BB30A7FF-262E-4F6A-9A1A-7D106E745110}"/>
              </a:ext>
            </a:extLst>
          </p:cNvPr>
          <p:cNvSpPr>
            <a:spLocks noChangeArrowheads="1"/>
          </p:cNvSpPr>
          <p:nvPr userDrawn="1"/>
        </p:nvSpPr>
        <p:spPr bwMode="auto">
          <a:xfrm>
            <a:off x="7439025" y="6461125"/>
            <a:ext cx="823913" cy="215900"/>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2022</a:t>
            </a:r>
          </a:p>
        </p:txBody>
      </p:sp>
      <p:sp>
        <p:nvSpPr>
          <p:cNvPr id="15" name="TextBox 14">
            <a:extLst>
              <a:ext uri="{FF2B5EF4-FFF2-40B4-BE49-F238E27FC236}">
                <a16:creationId xmlns:a16="http://schemas.microsoft.com/office/drawing/2014/main" id="{39C1F1AD-0907-4C06-BDC9-B52D3734BB5E}"/>
              </a:ext>
            </a:extLst>
          </p:cNvPr>
          <p:cNvSpPr txBox="1"/>
          <p:nvPr userDrawn="1"/>
        </p:nvSpPr>
        <p:spPr>
          <a:xfrm>
            <a:off x="538163" y="6394450"/>
            <a:ext cx="4033837" cy="311150"/>
          </a:xfrm>
          <a:prstGeom prst="rect">
            <a:avLst/>
          </a:prstGeom>
          <a:noFill/>
        </p:spPr>
        <p:txBody>
          <a:bodyPr anchor="ctr">
            <a:normAutofit/>
          </a:bodyPr>
          <a:lstStyle/>
          <a:p>
            <a:pPr>
              <a:defRPr/>
            </a:pPr>
            <a:r>
              <a:rPr lang="en-GB" spc="300" dirty="0">
                <a:solidFill>
                  <a:schemeClr val="bg1"/>
                </a:solidFill>
              </a:rPr>
              <a:t> </a:t>
            </a:r>
            <a:r>
              <a:rPr lang="en-GB" spc="300" dirty="0"/>
              <a:t>RAN1#108-e meeting 21/02-03/03/2022</a:t>
            </a:r>
          </a:p>
        </p:txBody>
      </p:sp>
    </p:spTree>
  </p:cSld>
  <p:clrMap bg1="lt1" tx1="dk1" bg2="lt2" tx2="dk2" accent1="accent1" accent2="accent2" accent3="accent3" accent4="accent4" accent5="accent5" accent6="accent6" hlink="hlink" folHlink="folHlink"/>
  <p:sldLayoutIdLst>
    <p:sldLayoutId id="2147484675" r:id="rId1"/>
    <p:sldLayoutId id="2147484673" r:id="rId2"/>
    <p:sldLayoutId id="2147484674"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3gpp.org/ftp/tsg_ran/WG1_RL1/TSGR1_108-e/Inbox/Drafts"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3gpp.org/about-3gpp/legal-matters/21-3gpp-calendar/1616-statement-of-antitrust-compliance" TargetMode="External"/><Relationship Id="rId2" Type="http://schemas.openxmlformats.org/officeDocument/2006/relationships/hyperlink" Target="https://www.3gpp.org/3gpp-calendar/89-call-for-ipr-meetings"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mailto:3GPP_TSG_RAN_WG1@list.etsi.org"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portal.3gpp.org/#/registration?MtgId=60230"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portal.3gpp.org/ngppapp/ContributionImport.aspx?mode=bulk&amp;meetingId=60230" TargetMode="External"/><Relationship Id="rId2" Type="http://schemas.openxmlformats.org/officeDocument/2006/relationships/hyperlink" Target="https://portal.3gpp.org/ngppapp/CreateTdoc.Aspx?mode=create&amp;meetingId=60230"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tsg_ran/WG1_RL1/TSGR1_108-e/" TargetMode="External"/><Relationship Id="rId2" Type="http://schemas.openxmlformats.org/officeDocument/2006/relationships/hyperlink" Target="https://www.3gpp.org/ftp/tsg_ran/WG1_RL1/TSGR1_108-e/Inbox"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mailto:3GPP_TSG_RAN_WG1_LTE@list.etsi.org" TargetMode="External"/><Relationship Id="rId2" Type="http://schemas.openxmlformats.org/officeDocument/2006/relationships/hyperlink" Target="mailto:3GPP_TSG_RAN_WG1@list.etsi.org" TargetMode="External"/><Relationship Id="rId1" Type="http://schemas.openxmlformats.org/officeDocument/2006/relationships/slideLayout" Target="../slideLayouts/slideLayout2.xml"/><Relationship Id="rId4" Type="http://schemas.openxmlformats.org/officeDocument/2006/relationships/hyperlink" Target="mailto:3GPP_TSG_RAN_WG1_NR@list.etsi.org"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D05E3493-2530-4336-87A7-0142F86E5ADC}"/>
              </a:ext>
            </a:extLst>
          </p:cNvPr>
          <p:cNvSpPr>
            <a:spLocks noGrp="1" noChangeArrowheads="1"/>
          </p:cNvSpPr>
          <p:nvPr>
            <p:ph type="ctrTitle"/>
          </p:nvPr>
        </p:nvSpPr>
        <p:spPr>
          <a:xfrm>
            <a:off x="647700" y="1327150"/>
            <a:ext cx="7772400" cy="1957388"/>
          </a:xfrm>
        </p:spPr>
        <p:txBody>
          <a:bodyPr>
            <a:normAutofit fontScale="90000"/>
          </a:bodyPr>
          <a:lstStyle/>
          <a:p>
            <a:pPr>
              <a:defRPr/>
            </a:pPr>
            <a:r>
              <a:rPr lang="en-GB" sz="2600" b="1" i="1" dirty="0">
                <a:effectLst>
                  <a:outerShdw blurRad="38100" dist="38100" dir="2700000" algn="tl">
                    <a:srgbClr val="C0C0C0"/>
                  </a:outerShdw>
                </a:effectLst>
              </a:rPr>
              <a:t>  </a:t>
            </a:r>
            <a:br>
              <a:rPr lang="en-GB" sz="2600" dirty="0"/>
            </a:br>
            <a:r>
              <a:rPr lang="en-GB" sz="2600" dirty="0"/>
              <a:t> </a:t>
            </a:r>
            <a:br>
              <a:rPr lang="en-US" altLang="en-US" sz="3600" b="1" dirty="0">
                <a:solidFill>
                  <a:srgbClr val="0000CC"/>
                </a:solidFill>
              </a:rPr>
            </a:br>
            <a:r>
              <a:rPr lang="en-US" altLang="en-US" sz="4000" b="1" dirty="0">
                <a:solidFill>
                  <a:srgbClr val="0000CC"/>
                </a:solidFill>
              </a:rPr>
              <a:t>RAN1#108-e Meeting</a:t>
            </a:r>
            <a:br>
              <a:rPr lang="en-US" altLang="en-US" sz="4000" b="1" dirty="0">
                <a:solidFill>
                  <a:srgbClr val="0000CC"/>
                </a:solidFill>
              </a:rPr>
            </a:br>
            <a:r>
              <a:rPr lang="en-US" altLang="en-US" sz="4000" b="1" dirty="0">
                <a:solidFill>
                  <a:srgbClr val="0000CC"/>
                </a:solidFill>
              </a:rPr>
              <a:t>Invitation,</a:t>
            </a:r>
            <a:br>
              <a:rPr lang="en-US" altLang="en-US" sz="4000" b="1" dirty="0">
                <a:solidFill>
                  <a:srgbClr val="0000CC"/>
                </a:solidFill>
              </a:rPr>
            </a:br>
            <a:r>
              <a:rPr lang="en-US" altLang="en-US" sz="4000" b="1" dirty="0">
                <a:solidFill>
                  <a:srgbClr val="0000CC"/>
                </a:solidFill>
              </a:rPr>
              <a:t>Timelines, Scope, Process</a:t>
            </a:r>
            <a:br>
              <a:rPr lang="en-GB" sz="4900" b="1" i="1" dirty="0"/>
            </a:br>
            <a:r>
              <a:rPr lang="en-GB" sz="2600" dirty="0">
                <a:latin typeface="Arial" charset="0"/>
              </a:rPr>
              <a:t> </a:t>
            </a:r>
            <a:br>
              <a:rPr lang="en-US" sz="2600" dirty="0">
                <a:effectLst>
                  <a:outerShdw blurRad="38100" dist="38100" dir="2700000" algn="tl">
                    <a:srgbClr val="C0C0C0"/>
                  </a:outerShdw>
                </a:effectLst>
                <a:latin typeface="Arial" charset="0"/>
              </a:rPr>
            </a:br>
            <a:br>
              <a:rPr lang="en-US" sz="2300" dirty="0">
                <a:effectLst>
                  <a:outerShdw blurRad="38100" dist="38100" dir="2700000" algn="tl">
                    <a:srgbClr val="C0C0C0"/>
                  </a:outerShdw>
                </a:effectLst>
              </a:rPr>
            </a:br>
            <a:endParaRPr lang="en-GB" sz="23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5F53920D-A9EE-4505-A450-4BD39A8BF949}"/>
              </a:ext>
            </a:extLst>
          </p:cNvPr>
          <p:cNvSpPr>
            <a:spLocks noGrp="1"/>
          </p:cNvSpPr>
          <p:nvPr>
            <p:ph type="subTitle" idx="1"/>
          </p:nvPr>
        </p:nvSpPr>
        <p:spPr>
          <a:xfrm>
            <a:off x="1384300" y="3187700"/>
            <a:ext cx="6400800" cy="2343150"/>
          </a:xfrm>
        </p:spPr>
        <p:txBody>
          <a:bodyPr/>
          <a:lstStyle/>
          <a:p>
            <a:pPr eaLnBrk="1" hangingPunct="1"/>
            <a:br>
              <a:rPr lang="en-US" altLang="en-US" sz="2000" dirty="0"/>
            </a:br>
            <a:r>
              <a:rPr lang="en-US" altLang="en-US" dirty="0"/>
              <a:t>RAN1 Chair/ETSI MCC</a:t>
            </a:r>
          </a:p>
          <a:p>
            <a:pPr eaLnBrk="1" hangingPunct="1"/>
            <a:endParaRPr lang="en-GB" altLang="en-US" dirty="0"/>
          </a:p>
          <a:p>
            <a:pPr eaLnBrk="1" hangingPunct="1"/>
            <a:r>
              <a:rPr lang="en-GB" altLang="en-US" dirty="0"/>
              <a:t> R1-2200852</a:t>
            </a:r>
          </a:p>
          <a:p>
            <a:pPr>
              <a:lnSpc>
                <a:spcPct val="80000"/>
              </a:lnSpc>
            </a:pPr>
            <a:endParaRPr lang="en-GB" altLang="en-US"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1A995968-0904-426A-A28B-F28EA2F68181}"/>
              </a:ext>
            </a:extLst>
          </p:cNvPr>
          <p:cNvSpPr>
            <a:spLocks noGrp="1"/>
          </p:cNvSpPr>
          <p:nvPr>
            <p:ph type="title"/>
          </p:nvPr>
        </p:nvSpPr>
        <p:spPr>
          <a:xfrm>
            <a:off x="488950" y="228600"/>
            <a:ext cx="6827838" cy="498475"/>
          </a:xfrm>
        </p:spPr>
        <p:txBody>
          <a:bodyPr/>
          <a:lstStyle/>
          <a:p>
            <a:r>
              <a:rPr lang="en-US" altLang="en-US"/>
              <a:t>Process (Contd.)</a:t>
            </a:r>
          </a:p>
        </p:txBody>
      </p:sp>
      <p:sp>
        <p:nvSpPr>
          <p:cNvPr id="15363" name="Content Placeholder 2">
            <a:extLst>
              <a:ext uri="{FF2B5EF4-FFF2-40B4-BE49-F238E27FC236}">
                <a16:creationId xmlns:a16="http://schemas.microsoft.com/office/drawing/2014/main" id="{7AB58078-0F2F-4423-B39A-46AE76740BF0}"/>
              </a:ext>
            </a:extLst>
          </p:cNvPr>
          <p:cNvSpPr>
            <a:spLocks noGrp="1"/>
          </p:cNvSpPr>
          <p:nvPr>
            <p:ph idx="1"/>
          </p:nvPr>
        </p:nvSpPr>
        <p:spPr>
          <a:xfrm>
            <a:off x="485775" y="1228725"/>
            <a:ext cx="8388350" cy="5056188"/>
          </a:xfrm>
        </p:spPr>
        <p:txBody>
          <a:bodyPr/>
          <a:lstStyle/>
          <a:p>
            <a:pPr lvl="1"/>
            <a:r>
              <a:rPr lang="en-GB" altLang="en-US" dirty="0"/>
              <a:t>Drafts folder</a:t>
            </a:r>
          </a:p>
          <a:p>
            <a:pPr lvl="2"/>
            <a:r>
              <a:rPr lang="en-GB" altLang="en-US" sz="1800" dirty="0"/>
              <a:t>For RAN1#108-e, draft folder is located under the Inbox folder:  </a:t>
            </a:r>
            <a:r>
              <a:rPr lang="en-GB" altLang="en-US" sz="1800" dirty="0">
                <a:hlinkClick r:id="rId2"/>
              </a:rPr>
              <a:t>https://www.3gpp.org/ftp/tsg_ran/WG1_RL1/TSGR1_108-e/Inbox/Drafts</a:t>
            </a:r>
            <a:r>
              <a:rPr lang="en-GB" altLang="en-US" sz="1800" dirty="0"/>
              <a:t> </a:t>
            </a:r>
          </a:p>
          <a:p>
            <a:pPr lvl="2"/>
            <a:r>
              <a:rPr lang="en-GB" altLang="en-US" sz="1800" dirty="0"/>
              <a:t>This is to be used for drafts of </a:t>
            </a:r>
            <a:r>
              <a:rPr lang="en-GB" altLang="en-US" sz="1800" dirty="0" err="1"/>
              <a:t>tdocs</a:t>
            </a:r>
            <a:r>
              <a:rPr lang="en-GB" altLang="en-US" sz="1800" dirty="0"/>
              <a:t> and other material during the meeting. Such documents must not be circulated as attachments to email lists.</a:t>
            </a:r>
          </a:p>
          <a:p>
            <a:pPr lvl="2"/>
            <a:r>
              <a:rPr lang="en-GB" altLang="en-US" sz="1800" dirty="0"/>
              <a:t>The folder will be organized:</a:t>
            </a:r>
          </a:p>
          <a:p>
            <a:pPr lvl="3"/>
            <a:r>
              <a:rPr lang="en-GB" altLang="en-US" sz="1800" dirty="0"/>
              <a:t>With sub-folders per Agenda Items (same as during F2F)</a:t>
            </a:r>
          </a:p>
          <a:p>
            <a:pPr lvl="3"/>
            <a:r>
              <a:rPr lang="en-GB" altLang="en-US" sz="1800" dirty="0"/>
              <a:t>A sub-structure can be defined with sub-folders per Email threads</a:t>
            </a:r>
          </a:p>
          <a:p>
            <a:pPr lvl="2"/>
            <a:r>
              <a:rPr lang="en-GB" altLang="en-US" sz="1800" dirty="0"/>
              <a:t>To avoid ending-up with too long file names and downloading/opening issues, the following naming convention is recommended:</a:t>
            </a:r>
          </a:p>
          <a:p>
            <a:pPr lvl="3"/>
            <a:r>
              <a:rPr lang="en-GB" altLang="en-US" sz="1400" dirty="0"/>
              <a:t>Keep the previous company’s name (only the most recent one) in the filename, e.g.</a:t>
            </a:r>
          </a:p>
          <a:p>
            <a:pPr lvl="4"/>
            <a:r>
              <a:rPr lang="en-GB" altLang="en-US" sz="1000" dirty="0"/>
              <a:t>5/Summary-1-v000-Moderator (HW)</a:t>
            </a:r>
          </a:p>
          <a:p>
            <a:pPr lvl="4"/>
            <a:r>
              <a:rPr lang="en-GB" altLang="en-US" sz="1000" dirty="0"/>
              <a:t>5/Summary-1-v001-LG</a:t>
            </a:r>
          </a:p>
          <a:p>
            <a:pPr lvl="4"/>
            <a:r>
              <a:rPr lang="en-GB" altLang="en-US" sz="1000" dirty="0"/>
              <a:t>5/Summary-1-v002-LG-CATT</a:t>
            </a:r>
          </a:p>
          <a:p>
            <a:pPr lvl="4"/>
            <a:r>
              <a:rPr lang="en-GB" altLang="en-US" sz="1000" dirty="0"/>
              <a:t>5/Summary-1-v003-CATT-vivo</a:t>
            </a:r>
          </a:p>
          <a:p>
            <a:pPr lvl="4"/>
            <a:r>
              <a:rPr lang="en-GB" altLang="en-US" sz="1000" dirty="0"/>
              <a:t>5/Summary-1-v004-Moderator(HW)</a:t>
            </a:r>
          </a:p>
          <a:p>
            <a:pPr lvl="3"/>
            <a:r>
              <a:rPr lang="en-GB" altLang="en-US" sz="1400" dirty="0"/>
              <a:t>It helps identifying on which previous version your input is based on and solve any crossing emails issue. Note the use of 3digit version numbers in the file names.</a:t>
            </a:r>
          </a:p>
          <a:p>
            <a:pPr lvl="3"/>
            <a:endParaRPr lang="en-GB" altLang="en-US" sz="1400" dirty="0"/>
          </a:p>
          <a:p>
            <a:pPr lvl="3"/>
            <a:endParaRPr lang="en-GB" altLang="en-US" sz="1800" dirty="0"/>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92D5A97B-A7D7-4860-8B24-15328CAE1F32}"/>
              </a:ext>
            </a:extLst>
          </p:cNvPr>
          <p:cNvSpPr>
            <a:spLocks noGrp="1"/>
          </p:cNvSpPr>
          <p:nvPr>
            <p:ph type="title"/>
          </p:nvPr>
        </p:nvSpPr>
        <p:spPr>
          <a:xfrm>
            <a:off x="488950" y="228600"/>
            <a:ext cx="6827838" cy="498475"/>
          </a:xfrm>
        </p:spPr>
        <p:txBody>
          <a:bodyPr/>
          <a:lstStyle/>
          <a:p>
            <a:r>
              <a:rPr lang="en-US" altLang="en-US"/>
              <a:t>Process (Contd.)</a:t>
            </a:r>
          </a:p>
        </p:txBody>
      </p:sp>
      <p:sp>
        <p:nvSpPr>
          <p:cNvPr id="16387" name="Content Placeholder 2">
            <a:extLst>
              <a:ext uri="{FF2B5EF4-FFF2-40B4-BE49-F238E27FC236}">
                <a16:creationId xmlns:a16="http://schemas.microsoft.com/office/drawing/2014/main" id="{DE2473D7-8223-42C6-A993-616CB051B551}"/>
              </a:ext>
            </a:extLst>
          </p:cNvPr>
          <p:cNvSpPr>
            <a:spLocks noGrp="1"/>
          </p:cNvSpPr>
          <p:nvPr>
            <p:ph idx="1"/>
          </p:nvPr>
        </p:nvSpPr>
        <p:spPr>
          <a:xfrm>
            <a:off x="485775" y="1076325"/>
            <a:ext cx="8388350" cy="5208588"/>
          </a:xfrm>
        </p:spPr>
        <p:txBody>
          <a:bodyPr/>
          <a:lstStyle/>
          <a:p>
            <a:pPr lvl="1"/>
            <a:r>
              <a:rPr lang="en-GB" altLang="en-US" dirty="0"/>
              <a:t>Decision Making</a:t>
            </a:r>
          </a:p>
          <a:p>
            <a:pPr lvl="2"/>
            <a:r>
              <a:rPr lang="en-GB" altLang="en-US" dirty="0"/>
              <a:t>RAN1#108-e meeting, although designated of type “ad hoc” to conform with the 3GPP Working Procedures, will tacitly have full decision making powers, as long as decisions can be reached by consensus. </a:t>
            </a:r>
          </a:p>
          <a:p>
            <a:pPr lvl="2"/>
            <a:r>
              <a:rPr lang="en-GB" altLang="en-US" dirty="0"/>
              <a:t>Note: The annex I “Special procedures for exceptional situations restricting travel” of the 3GPP Working Procedures enables the use of the formal Working Agreement mechanism.</a:t>
            </a:r>
          </a:p>
          <a:p>
            <a:pPr lvl="1"/>
            <a:r>
              <a:rPr lang="en-GB" altLang="en-US" dirty="0"/>
              <a:t>Duration of RAN1#108-e</a:t>
            </a:r>
          </a:p>
          <a:p>
            <a:pPr lvl="2"/>
            <a:r>
              <a:rPr lang="en-GB" altLang="en-US" dirty="0"/>
              <a:t>The e-meeting is scheduled over two weeks (9 working days)</a:t>
            </a:r>
          </a:p>
          <a:p>
            <a:pPr lvl="2"/>
            <a:r>
              <a:rPr lang="en-GB" altLang="en-US" dirty="0"/>
              <a:t>There will be a quiet period (see the details in the “Additional Guidelines </a:t>
            </a:r>
            <a:r>
              <a:rPr lang="en-GB" altLang="en-US"/>
              <a:t>for RAN1#108-e Meeting </a:t>
            </a:r>
            <a:r>
              <a:rPr lang="en-GB" altLang="en-US" dirty="0"/>
              <a:t>Management” document in </a:t>
            </a:r>
            <a:r>
              <a:rPr lang="en-GB" altLang="en-US"/>
              <a:t>R1-2200853).</a:t>
            </a:r>
            <a:r>
              <a:rPr lang="en-GB" altLang="en-US" sz="2000"/>
              <a:t> </a:t>
            </a:r>
            <a:endParaRPr lang="en-GB" altLang="en-US" dirty="0"/>
          </a:p>
          <a:p>
            <a:pPr lvl="2"/>
            <a:endParaRPr lang="en-GB" altLang="en-US" dirty="0"/>
          </a:p>
          <a:p>
            <a:pPr lvl="1"/>
            <a:endParaRPr lang="en-GB" altLang="en-US" dirty="0"/>
          </a:p>
          <a:p>
            <a:pPr lvl="2"/>
            <a:endParaRPr lang="en-GB" altLang="en-US" dirty="0"/>
          </a:p>
          <a:p>
            <a:pPr lvl="2"/>
            <a:endParaRPr lang="en-GB" altLang="en-US" dirty="0"/>
          </a:p>
          <a:p>
            <a:pPr lvl="2"/>
            <a:endParaRPr lang="en-GB" altLang="en-US" dirty="0"/>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B9B331D4-4D64-45B8-BB51-677D3B3FE379}"/>
              </a:ext>
            </a:extLst>
          </p:cNvPr>
          <p:cNvSpPr>
            <a:spLocks noGrp="1"/>
          </p:cNvSpPr>
          <p:nvPr>
            <p:ph type="title"/>
          </p:nvPr>
        </p:nvSpPr>
        <p:spPr>
          <a:xfrm>
            <a:off x="488950" y="228600"/>
            <a:ext cx="6827838" cy="498475"/>
          </a:xfrm>
        </p:spPr>
        <p:txBody>
          <a:bodyPr/>
          <a:lstStyle/>
          <a:p>
            <a:r>
              <a:rPr lang="en-US" altLang="en-US"/>
              <a:t>Process (Contd.)</a:t>
            </a:r>
          </a:p>
        </p:txBody>
      </p:sp>
      <p:sp>
        <p:nvSpPr>
          <p:cNvPr id="14339" name="Content Placeholder 2">
            <a:extLst>
              <a:ext uri="{FF2B5EF4-FFF2-40B4-BE49-F238E27FC236}">
                <a16:creationId xmlns:a16="http://schemas.microsoft.com/office/drawing/2014/main" id="{6EC2935A-C08A-4034-A98E-42850D7BDD71}"/>
              </a:ext>
            </a:extLst>
          </p:cNvPr>
          <p:cNvSpPr>
            <a:spLocks noGrp="1"/>
          </p:cNvSpPr>
          <p:nvPr>
            <p:ph idx="1"/>
          </p:nvPr>
        </p:nvSpPr>
        <p:spPr>
          <a:xfrm>
            <a:off x="485775" y="1311275"/>
            <a:ext cx="8388350" cy="4973638"/>
          </a:xfrm>
        </p:spPr>
        <p:txBody>
          <a:bodyPr/>
          <a:lstStyle/>
          <a:p>
            <a:pPr lvl="1">
              <a:defRPr/>
            </a:pPr>
            <a:r>
              <a:rPr lang="en-GB" altLang="en-US" dirty="0"/>
              <a:t>IPR and antitrust and statements</a:t>
            </a:r>
          </a:p>
          <a:p>
            <a:pPr lvl="2">
              <a:defRPr/>
            </a:pPr>
            <a:r>
              <a:rPr lang="en-GB" altLang="en-US" dirty="0"/>
              <a:t>Note that e-meetings are formal 3GPP meetings, and as such the Chair must “read out” the relevant texts. For practical reason, a reference to the text will be included in the opening email of the e-meeting. </a:t>
            </a:r>
          </a:p>
          <a:p>
            <a:pPr lvl="2">
              <a:defRPr/>
            </a:pPr>
            <a:r>
              <a:rPr lang="en-GB" altLang="en-US" dirty="0"/>
              <a:t>The texts can be found at </a:t>
            </a:r>
          </a:p>
          <a:p>
            <a:pPr marL="914400" lvl="2" indent="0">
              <a:buFont typeface="Arial" panose="020B0604020202020204" pitchFamily="34" charset="0"/>
              <a:buNone/>
              <a:defRPr/>
            </a:pPr>
            <a:r>
              <a:rPr lang="en-GB" altLang="en-US" dirty="0">
                <a:hlinkClick r:id="rId2"/>
              </a:rPr>
              <a:t>https://www.3gpp.org/3gpp-calendar/89-call-for-ipr-meetings</a:t>
            </a:r>
            <a:endParaRPr lang="en-GB" altLang="en-US" dirty="0"/>
          </a:p>
          <a:p>
            <a:pPr marL="914400" lvl="2" indent="0">
              <a:buFont typeface="Arial" panose="020B0604020202020204" pitchFamily="34" charset="0"/>
              <a:buNone/>
              <a:defRPr/>
            </a:pPr>
            <a:r>
              <a:rPr lang="en-GB" altLang="en-US" dirty="0"/>
              <a:t>and</a:t>
            </a:r>
          </a:p>
          <a:p>
            <a:pPr marL="914400" lvl="2" indent="0">
              <a:buFont typeface="Arial" panose="020B0604020202020204" pitchFamily="34" charset="0"/>
              <a:buNone/>
              <a:defRPr/>
            </a:pPr>
            <a:r>
              <a:rPr lang="en-GB" altLang="en-US" dirty="0">
                <a:hlinkClick r:id="rId3"/>
              </a:rPr>
              <a:t>https://www.3gpp.org/about-3gpp/legal-matters/21-3gpp-calendar/1616-statement-of-antitrust-compliance</a:t>
            </a:r>
            <a:endParaRPr lang="en-GB" altLang="en-US" dirty="0"/>
          </a:p>
          <a:p>
            <a:pPr marL="914400" lvl="2" indent="0">
              <a:buFont typeface="Arial" panose="020B0604020202020204" pitchFamily="34" charset="0"/>
              <a:buNone/>
              <a:defRPr/>
            </a:pPr>
            <a:r>
              <a:rPr lang="en-GB" altLang="en-US" dirty="0"/>
              <a:t>respectively.</a:t>
            </a:r>
          </a:p>
          <a:p>
            <a:pPr lvl="2">
              <a:defRPr/>
            </a:pPr>
            <a:endParaRPr lang="en-GB" altLang="en-US" dirty="0"/>
          </a:p>
          <a:p>
            <a:pPr lvl="1">
              <a:defRPr/>
            </a:pPr>
            <a:endParaRPr lang="en-GB" altLang="en-US" dirty="0"/>
          </a:p>
          <a:p>
            <a:pPr lvl="2">
              <a:defRPr/>
            </a:pPr>
            <a:endParaRPr lang="en-GB" altLang="en-US" dirty="0"/>
          </a:p>
          <a:p>
            <a:pPr lvl="2">
              <a:defRPr/>
            </a:pPr>
            <a:endParaRPr lang="en-GB" altLang="en-US" dirty="0"/>
          </a:p>
          <a:p>
            <a:pPr lvl="2">
              <a:defRPr/>
            </a:pPr>
            <a:endParaRPr lang="en-GB" altLang="en-US" dirty="0"/>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F31D45A6-2359-4FBC-ACC4-0EC7D103C8A3}"/>
              </a:ext>
            </a:extLst>
          </p:cNvPr>
          <p:cNvSpPr>
            <a:spLocks noGrp="1"/>
          </p:cNvSpPr>
          <p:nvPr>
            <p:ph type="title"/>
          </p:nvPr>
        </p:nvSpPr>
        <p:spPr>
          <a:xfrm>
            <a:off x="488950" y="228600"/>
            <a:ext cx="6827838" cy="542925"/>
          </a:xfrm>
        </p:spPr>
        <p:txBody>
          <a:bodyPr/>
          <a:lstStyle/>
          <a:p>
            <a:r>
              <a:rPr lang="en-US" altLang="en-US"/>
              <a:t>Conference call: GoToWebinar (GTW)</a:t>
            </a:r>
            <a:endParaRPr lang="en-GB" altLang="en-US"/>
          </a:p>
        </p:txBody>
      </p:sp>
      <p:sp>
        <p:nvSpPr>
          <p:cNvPr id="3" name="Content Placeholder 2">
            <a:extLst>
              <a:ext uri="{FF2B5EF4-FFF2-40B4-BE49-F238E27FC236}">
                <a16:creationId xmlns:a16="http://schemas.microsoft.com/office/drawing/2014/main" id="{244C6A97-54C4-405A-84BD-1111597E4BD6}"/>
              </a:ext>
            </a:extLst>
          </p:cNvPr>
          <p:cNvSpPr>
            <a:spLocks noGrp="1"/>
          </p:cNvSpPr>
          <p:nvPr>
            <p:ph idx="1"/>
          </p:nvPr>
        </p:nvSpPr>
        <p:spPr>
          <a:xfrm>
            <a:off x="485775" y="1155700"/>
            <a:ext cx="8388350" cy="5129213"/>
          </a:xfrm>
        </p:spPr>
        <p:txBody>
          <a:bodyPr/>
          <a:lstStyle/>
          <a:p>
            <a:pPr>
              <a:buFont typeface="Arial" panose="020B0604020202020204" pitchFamily="34" charset="0"/>
              <a:buChar char="•"/>
              <a:defRPr/>
            </a:pPr>
            <a:r>
              <a:rPr lang="en-GB" sz="2400" dirty="0"/>
              <a:t>The GTW sessions may be scheduled using the following potential slots:</a:t>
            </a:r>
          </a:p>
          <a:p>
            <a:pPr lvl="1">
              <a:defRPr/>
            </a:pPr>
            <a:r>
              <a:rPr lang="en-GB" sz="2000" dirty="0"/>
              <a:t>Slot 1: time window  between 13:00 UTC and 16:00 UTC</a:t>
            </a:r>
          </a:p>
          <a:p>
            <a:pPr lvl="1">
              <a:defRPr/>
            </a:pPr>
            <a:r>
              <a:rPr lang="en-GB" sz="2000" dirty="0"/>
              <a:t>Slot 2: time window  between 04:00 UTC and 07:00 UTC</a:t>
            </a:r>
          </a:p>
          <a:p>
            <a:pPr lvl="1">
              <a:defRPr/>
            </a:pPr>
            <a:r>
              <a:rPr lang="en-GB" sz="2000" dirty="0"/>
              <a:t>Slot 3: time window between 21:00 UTC and 24:00 UTC</a:t>
            </a:r>
          </a:p>
          <a:p>
            <a:pPr lvl="1">
              <a:defRPr/>
            </a:pPr>
            <a:r>
              <a:rPr lang="en-GB" sz="2000" dirty="0"/>
              <a:t>Fair sharing between Asia, North America and EU regions will be observed if at all possible</a:t>
            </a:r>
          </a:p>
          <a:p>
            <a:pPr lvl="1">
              <a:defRPr/>
            </a:pPr>
            <a:r>
              <a:rPr lang="en-GB" sz="2000" dirty="0"/>
              <a:t>Details to be announced in advance of the meeting day and refined on daily basis, depending on the progress</a:t>
            </a:r>
          </a:p>
          <a:p>
            <a:pPr>
              <a:buFont typeface="Arial" panose="020B0604020202020204" pitchFamily="34" charset="0"/>
              <a:buChar char="•"/>
              <a:defRPr/>
            </a:pPr>
            <a:r>
              <a:rPr lang="en-GB" sz="2400" dirty="0"/>
              <a:t>Note:</a:t>
            </a:r>
          </a:p>
          <a:p>
            <a:pPr lvl="1">
              <a:defRPr/>
            </a:pPr>
            <a:r>
              <a:rPr lang="en-GB" sz="2000" dirty="0"/>
              <a:t>Recording of the </a:t>
            </a:r>
            <a:r>
              <a:rPr lang="en-GB" sz="2000" dirty="0" err="1"/>
              <a:t>GoToWebinar</a:t>
            </a:r>
            <a:r>
              <a:rPr lang="en-GB" sz="2000" dirty="0"/>
              <a:t> session of the present meeting is strictly prohibited. No individual or entity—including the speakers and/or the authors—may electronically record  any portion of the meeting  without prior written consent of the chair and all the meeting participants.</a:t>
            </a:r>
          </a:p>
          <a:p>
            <a:pPr marL="0" indent="0">
              <a:buFontTx/>
              <a:buNone/>
              <a:defRPr/>
            </a:pPr>
            <a:r>
              <a:rPr lang="en-GB" sz="1600" dirty="0"/>
              <a:t> </a:t>
            </a:r>
          </a:p>
          <a:p>
            <a:pPr>
              <a:buFont typeface="Arial" panose="020B0604020202020204" pitchFamily="34" charset="0"/>
              <a:buChar char="•"/>
              <a:defRPr/>
            </a:pPr>
            <a:endParaRPr lang="en-GB" sz="2000" dirty="0"/>
          </a:p>
          <a:p>
            <a:pPr>
              <a:buFont typeface="Arial" panose="020B0604020202020204" pitchFamily="34" charset="0"/>
              <a:buChar char="•"/>
              <a:defRPr/>
            </a:pPr>
            <a:endParaRPr lang="en-GB" sz="2000" dirty="0"/>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D1A9A716-101A-467D-AE1F-5F8442106366}"/>
              </a:ext>
            </a:extLst>
          </p:cNvPr>
          <p:cNvSpPr>
            <a:spLocks noGrp="1"/>
          </p:cNvSpPr>
          <p:nvPr>
            <p:ph type="title"/>
          </p:nvPr>
        </p:nvSpPr>
        <p:spPr>
          <a:xfrm>
            <a:off x="488950" y="228600"/>
            <a:ext cx="6827838" cy="542925"/>
          </a:xfrm>
        </p:spPr>
        <p:txBody>
          <a:bodyPr/>
          <a:lstStyle/>
          <a:p>
            <a:r>
              <a:rPr lang="en-US" altLang="en-US"/>
              <a:t>Conference call (Contd.)</a:t>
            </a:r>
            <a:endParaRPr lang="en-GB" altLang="en-US"/>
          </a:p>
        </p:txBody>
      </p:sp>
      <p:sp>
        <p:nvSpPr>
          <p:cNvPr id="3" name="Content Placeholder 2">
            <a:extLst>
              <a:ext uri="{FF2B5EF4-FFF2-40B4-BE49-F238E27FC236}">
                <a16:creationId xmlns:a16="http://schemas.microsoft.com/office/drawing/2014/main" id="{F8D0DFEF-ED1B-43ED-9892-5DF9DF44C97C}"/>
              </a:ext>
            </a:extLst>
          </p:cNvPr>
          <p:cNvSpPr>
            <a:spLocks noGrp="1"/>
          </p:cNvSpPr>
          <p:nvPr>
            <p:ph idx="1"/>
          </p:nvPr>
        </p:nvSpPr>
        <p:spPr>
          <a:xfrm>
            <a:off x="485775" y="1323975"/>
            <a:ext cx="8388350" cy="4960938"/>
          </a:xfrm>
        </p:spPr>
        <p:txBody>
          <a:bodyPr/>
          <a:lstStyle/>
          <a:p>
            <a:pPr>
              <a:buFont typeface="Arial" panose="020B0604020202020204" pitchFamily="34" charset="0"/>
              <a:buChar char="•"/>
              <a:defRPr/>
            </a:pPr>
            <a:r>
              <a:rPr lang="en-GB" sz="2400" dirty="0"/>
              <a:t>Join the meeting from your computer, tablet or smartphone, as the preferred method of connection:</a:t>
            </a:r>
          </a:p>
          <a:p>
            <a:pPr lvl="2">
              <a:defRPr/>
            </a:pPr>
            <a:r>
              <a:rPr lang="en-GB" dirty="0"/>
              <a:t>audio quality is generally excellent, and it is free of charge to you and to us (ETSI); and</a:t>
            </a:r>
          </a:p>
          <a:p>
            <a:pPr lvl="2">
              <a:defRPr/>
            </a:pPr>
            <a:r>
              <a:rPr lang="en-GB" dirty="0"/>
              <a:t>you are identified by [company] name / email to other participants.</a:t>
            </a:r>
          </a:p>
          <a:p>
            <a:pPr>
              <a:buFont typeface="Arial" panose="020B0604020202020204" pitchFamily="34" charset="0"/>
              <a:buChar char="•"/>
              <a:defRPr/>
            </a:pPr>
            <a:r>
              <a:rPr lang="en-GB" sz="2400" dirty="0"/>
              <a:t>However, in case of difficulty connecting via internet, you can alternatively dial in using your phone. When your call is answered, you will need to enter an access Code: to be provided with the GTW invitation.</a:t>
            </a:r>
          </a:p>
          <a:p>
            <a:pPr>
              <a:buFont typeface="Arial" panose="020B0604020202020204" pitchFamily="34" charset="0"/>
              <a:buChar char="•"/>
              <a:defRPr/>
            </a:pPr>
            <a:r>
              <a:rPr lang="en-GB" sz="2400" dirty="0"/>
              <a:t>Please avoid using toll-free numbers if at all possible. They are free to you, but not to the GTW license holder. ETSI has to pay!!!</a:t>
            </a:r>
          </a:p>
          <a:p>
            <a:pPr marL="0" indent="0">
              <a:buFontTx/>
              <a:buNone/>
              <a:defRPr/>
            </a:pPr>
            <a:r>
              <a:rPr lang="en-GB" sz="1600" dirty="0"/>
              <a:t> </a:t>
            </a:r>
          </a:p>
          <a:p>
            <a:pPr>
              <a:buFont typeface="Arial" panose="020B0604020202020204" pitchFamily="34" charset="0"/>
              <a:buChar char="•"/>
              <a:defRPr/>
            </a:pPr>
            <a:endParaRPr lang="en-GB" sz="2000" dirty="0"/>
          </a:p>
          <a:p>
            <a:pPr>
              <a:buFont typeface="Arial" panose="020B0604020202020204" pitchFamily="34" charset="0"/>
              <a:buChar char="•"/>
              <a:defRPr/>
            </a:pPr>
            <a:endParaRPr lang="en-GB" sz="2000" dirty="0"/>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E2772FD8-47F3-4FFF-B40F-939246FF9FC1}"/>
              </a:ext>
            </a:extLst>
          </p:cNvPr>
          <p:cNvGraphicFramePr>
            <a:graphicFrameLocks noGrp="1"/>
          </p:cNvGraphicFramePr>
          <p:nvPr>
            <p:ph idx="1"/>
          </p:nvPr>
        </p:nvGraphicFramePr>
        <p:xfrm>
          <a:off x="488950" y="1284288"/>
          <a:ext cx="8388350" cy="4943475"/>
        </p:xfrm>
        <a:graphic>
          <a:graphicData uri="http://schemas.openxmlformats.org/drawingml/2006/table">
            <a:tbl>
              <a:tblPr firstRow="1" bandRow="1">
                <a:tableStyleId>{5C22544A-7EE6-4342-B048-85BDC9FD1C3A}</a:tableStyleId>
              </a:tblPr>
              <a:tblGrid>
                <a:gridCol w="4194175">
                  <a:extLst>
                    <a:ext uri="{9D8B030D-6E8A-4147-A177-3AD203B41FA5}">
                      <a16:colId xmlns:a16="http://schemas.microsoft.com/office/drawing/2014/main" val="20000"/>
                    </a:ext>
                  </a:extLst>
                </a:gridCol>
                <a:gridCol w="4194175">
                  <a:extLst>
                    <a:ext uri="{9D8B030D-6E8A-4147-A177-3AD203B41FA5}">
                      <a16:colId xmlns:a16="http://schemas.microsoft.com/office/drawing/2014/main" val="20001"/>
                    </a:ext>
                  </a:extLst>
                </a:gridCol>
              </a:tblGrid>
              <a:tr h="370823">
                <a:tc>
                  <a:txBody>
                    <a:bodyPr/>
                    <a:lstStyle/>
                    <a:p>
                      <a:endParaRPr lang="en-GB" sz="1400"/>
                    </a:p>
                  </a:txBody>
                  <a:tcPr marT="45718" marB="45718"/>
                </a:tc>
                <a:tc>
                  <a:txBody>
                    <a:bodyPr/>
                    <a:lstStyle/>
                    <a:p>
                      <a:endParaRPr lang="en-GB" sz="1400"/>
                    </a:p>
                  </a:txBody>
                  <a:tcPr marT="45718" marB="45718"/>
                </a:tc>
                <a:extLst>
                  <a:ext uri="{0D108BD9-81ED-4DB2-BD59-A6C34878D82A}">
                    <a16:rowId xmlns:a16="http://schemas.microsoft.com/office/drawing/2014/main" val="10000"/>
                  </a:ext>
                </a:extLst>
              </a:tr>
              <a:tr h="4572652">
                <a:tc>
                  <a:txBody>
                    <a:bodyPr/>
                    <a:lstStyle/>
                    <a:p>
                      <a:r>
                        <a:rPr lang="it-IT" sz="1400" dirty="0"/>
                        <a:t>Australia: +61 2 9091 7603 </a:t>
                      </a:r>
                    </a:p>
                    <a:p>
                      <a:r>
                        <a:rPr lang="it-IT" sz="1400" dirty="0"/>
                        <a:t>Austria: +43 7 2081 5337 </a:t>
                      </a:r>
                    </a:p>
                    <a:p>
                      <a:r>
                        <a:rPr lang="it-IT" sz="1400" dirty="0"/>
                        <a:t>Belgium: +32 28 93 7002 </a:t>
                      </a:r>
                    </a:p>
                    <a:p>
                      <a:r>
                        <a:rPr lang="it-IT" sz="1400" dirty="0"/>
                        <a:t>Brazil: +55 11 4118-4898 </a:t>
                      </a:r>
                    </a:p>
                    <a:p>
                      <a:r>
                        <a:rPr lang="it-IT" sz="1400" dirty="0"/>
                        <a:t>Bulgaria: +359 2 906 0606 </a:t>
                      </a:r>
                    </a:p>
                    <a:p>
                      <a:r>
                        <a:rPr lang="it-IT" sz="1400" dirty="0"/>
                        <a:t>Canada: +1 (647) 497-9373 </a:t>
                      </a:r>
                    </a:p>
                    <a:p>
                      <a:r>
                        <a:rPr lang="it-IT" sz="1400" dirty="0"/>
                        <a:t>Chile: +56 2 3214 9681 </a:t>
                      </a:r>
                    </a:p>
                    <a:p>
                      <a:r>
                        <a:rPr lang="it-IT" sz="1400" dirty="0"/>
                        <a:t>China (Toll Free): 4006 037937 </a:t>
                      </a:r>
                    </a:p>
                    <a:p>
                      <a:r>
                        <a:rPr lang="it-IT" sz="1400" dirty="0"/>
                        <a:t>Colombia: +57 1 600 9954 </a:t>
                      </a:r>
                    </a:p>
                    <a:p>
                      <a:r>
                        <a:rPr lang="it-IT" sz="1400" dirty="0"/>
                        <a:t>Czech Republic: +420 2 96 21 62 28 </a:t>
                      </a:r>
                    </a:p>
                    <a:p>
                      <a:pPr>
                        <a:buFont typeface="Arial" panose="020B0604020202020204" pitchFamily="34" charset="0"/>
                        <a:buChar char="•"/>
                      </a:pPr>
                      <a:r>
                        <a:rPr lang="en-GB" sz="1400" dirty="0"/>
                        <a:t>Denmark: +45 32 72 03 69 </a:t>
                      </a:r>
                    </a:p>
                    <a:p>
                      <a:pPr>
                        <a:buFont typeface="Arial" panose="020B0604020202020204" pitchFamily="34" charset="0"/>
                        <a:buChar char="•"/>
                      </a:pPr>
                      <a:r>
                        <a:rPr lang="en-GB" sz="1400" dirty="0"/>
                        <a:t>Finland: +358 923 17 0556 </a:t>
                      </a:r>
                    </a:p>
                    <a:p>
                      <a:pPr>
                        <a:buFont typeface="Arial" panose="020B0604020202020204" pitchFamily="34" charset="0"/>
                        <a:buChar char="•"/>
                      </a:pPr>
                      <a:r>
                        <a:rPr lang="en-GB" sz="1400" dirty="0"/>
                        <a:t>France: +33 1 70 95 05 90 </a:t>
                      </a:r>
                    </a:p>
                    <a:p>
                      <a:pPr>
                        <a:buFont typeface="Arial" panose="020B0604020202020204" pitchFamily="34" charset="0"/>
                        <a:buChar char="•"/>
                      </a:pPr>
                      <a:r>
                        <a:rPr lang="en-GB" sz="1400" dirty="0"/>
                        <a:t>Germany: +49 692 5736 7300 </a:t>
                      </a:r>
                    </a:p>
                    <a:p>
                      <a:pPr>
                        <a:buFont typeface="Arial" panose="020B0604020202020204" pitchFamily="34" charset="0"/>
                        <a:buChar char="•"/>
                      </a:pPr>
                      <a:r>
                        <a:rPr lang="en-GB" sz="1400" dirty="0"/>
                        <a:t>Greece: +30 21 0 300 2693 </a:t>
                      </a:r>
                    </a:p>
                    <a:p>
                      <a:pPr>
                        <a:buFont typeface="Arial" panose="020B0604020202020204" pitchFamily="34" charset="0"/>
                        <a:buChar char="•"/>
                      </a:pPr>
                      <a:r>
                        <a:rPr lang="en-GB" sz="1400" dirty="0"/>
                        <a:t>Hungary: +36 1 933 3700 </a:t>
                      </a:r>
                    </a:p>
                    <a:p>
                      <a:pPr>
                        <a:buFont typeface="Arial" panose="020B0604020202020204" pitchFamily="34" charset="0"/>
                        <a:buChar char="•"/>
                      </a:pPr>
                      <a:r>
                        <a:rPr lang="en-GB" sz="1400" dirty="0"/>
                        <a:t>India (Toll Free): 18002669775 </a:t>
                      </a:r>
                    </a:p>
                    <a:p>
                      <a:pPr>
                        <a:buFont typeface="Arial" panose="020B0604020202020204" pitchFamily="34" charset="0"/>
                        <a:buChar char="•"/>
                      </a:pPr>
                      <a:r>
                        <a:rPr lang="en-GB" sz="1400" dirty="0"/>
                        <a:t>Ireland: +353 15 360 756 </a:t>
                      </a:r>
                    </a:p>
                    <a:p>
                      <a:pPr>
                        <a:buFont typeface="Arial" panose="020B0604020202020204" pitchFamily="34" charset="0"/>
                        <a:buChar char="•"/>
                      </a:pPr>
                      <a:r>
                        <a:rPr lang="en-GB" sz="1400" dirty="0"/>
                        <a:t>Israel (Toll Free): 1 809 453 019 </a:t>
                      </a:r>
                    </a:p>
                    <a:p>
                      <a:pPr>
                        <a:buFont typeface="Arial" panose="020B0604020202020204" pitchFamily="34" charset="0"/>
                        <a:buChar char="•"/>
                      </a:pPr>
                      <a:r>
                        <a:rPr lang="en-GB" sz="1400" dirty="0"/>
                        <a:t>Israel: +972 3 376 3071 </a:t>
                      </a:r>
                    </a:p>
                  </a:txBody>
                  <a:tcPr marT="45718" marB="45718"/>
                </a:tc>
                <a:tc>
                  <a:txBody>
                    <a:bodyPr/>
                    <a:lstStyle/>
                    <a:p>
                      <a:pPr>
                        <a:buFont typeface="Arial" panose="020B0604020202020204" pitchFamily="34" charset="0"/>
                        <a:buChar char="•"/>
                      </a:pPr>
                      <a:r>
                        <a:rPr lang="en-GB" sz="1400" dirty="0"/>
                        <a:t>Italy: +39 0 230 57 81 80 </a:t>
                      </a:r>
                    </a:p>
                    <a:p>
                      <a:pPr>
                        <a:buFont typeface="Arial" panose="020B0604020202020204" pitchFamily="34" charset="0"/>
                        <a:buChar char="•"/>
                      </a:pPr>
                      <a:r>
                        <a:rPr lang="en-GB" sz="1400" dirty="0"/>
                        <a:t>Japan (Toll Free): 0 120 242 200 </a:t>
                      </a:r>
                    </a:p>
                    <a:p>
                      <a:pPr>
                        <a:buFont typeface="Arial" panose="020B0604020202020204" pitchFamily="34" charset="0"/>
                        <a:buChar char="•"/>
                      </a:pPr>
                      <a:r>
                        <a:rPr lang="en-GB" sz="1400" dirty="0"/>
                        <a:t>Korea, Republic of (Toll Free): 00798 14 207 4828 </a:t>
                      </a:r>
                    </a:p>
                    <a:p>
                      <a:pPr>
                        <a:buFont typeface="Arial" panose="020B0604020202020204" pitchFamily="34" charset="0"/>
                        <a:buChar char="•"/>
                      </a:pPr>
                      <a:r>
                        <a:rPr lang="en-GB" sz="1400" dirty="0"/>
                        <a:t>Luxembourg: +352 34 2080 9220 </a:t>
                      </a:r>
                    </a:p>
                    <a:p>
                      <a:pPr>
                        <a:buFont typeface="Arial" panose="020B0604020202020204" pitchFamily="34" charset="0"/>
                        <a:buChar char="•"/>
                      </a:pPr>
                      <a:r>
                        <a:rPr lang="en-GB" sz="1400" dirty="0"/>
                        <a:t>Malaysia: +60 3 7724 4060 </a:t>
                      </a:r>
                    </a:p>
                    <a:p>
                      <a:pPr>
                        <a:buFont typeface="Arial" panose="020B0604020202020204" pitchFamily="34" charset="0"/>
                        <a:buChar char="•"/>
                      </a:pPr>
                      <a:r>
                        <a:rPr lang="en-GB" sz="1400" dirty="0"/>
                        <a:t>Mexico: +52 55 4624 4518 </a:t>
                      </a:r>
                    </a:p>
                    <a:p>
                      <a:pPr>
                        <a:buFont typeface="Arial" panose="020B0604020202020204" pitchFamily="34" charset="0"/>
                        <a:buChar char="•"/>
                      </a:pPr>
                      <a:r>
                        <a:rPr lang="en-GB" sz="1400" dirty="0"/>
                        <a:t>Netherlands: +31 207 941 375 </a:t>
                      </a:r>
                    </a:p>
                    <a:p>
                      <a:pPr>
                        <a:buFont typeface="Arial" panose="020B0604020202020204" pitchFamily="34" charset="0"/>
                        <a:buChar char="•"/>
                      </a:pPr>
                      <a:r>
                        <a:rPr lang="en-GB" sz="1400" dirty="0"/>
                        <a:t>New Zealand: +64 9 913 2226 </a:t>
                      </a:r>
                    </a:p>
                    <a:p>
                      <a:pPr>
                        <a:buFont typeface="Arial" panose="020B0604020202020204" pitchFamily="34" charset="0"/>
                        <a:buChar char="•"/>
                      </a:pPr>
                      <a:r>
                        <a:rPr lang="en-GB" sz="1400" dirty="0"/>
                        <a:t>Norway: +47 21 93 37 37 </a:t>
                      </a:r>
                    </a:p>
                    <a:p>
                      <a:pPr>
                        <a:buFont typeface="Arial" panose="020B0604020202020204" pitchFamily="34" charset="0"/>
                        <a:buChar char="•"/>
                      </a:pPr>
                      <a:r>
                        <a:rPr lang="en-GB" sz="1400" dirty="0"/>
                        <a:t>Panama: +507 308 4337 </a:t>
                      </a:r>
                    </a:p>
                    <a:p>
                      <a:pPr>
                        <a:buFont typeface="Arial" panose="020B0604020202020204" pitchFamily="34" charset="0"/>
                        <a:buChar char="•"/>
                      </a:pPr>
                      <a:r>
                        <a:rPr lang="en-GB" sz="1400" dirty="0"/>
                        <a:t>Peru: +51 1 642 9425 </a:t>
                      </a:r>
                    </a:p>
                    <a:p>
                      <a:pPr>
                        <a:buFont typeface="Arial" panose="020B0604020202020204" pitchFamily="34" charset="0"/>
                        <a:buChar char="•"/>
                      </a:pPr>
                      <a:r>
                        <a:rPr lang="en-GB" sz="1400" dirty="0"/>
                        <a:t>Poland (Toll Free): 00 800 1124748 </a:t>
                      </a:r>
                    </a:p>
                    <a:p>
                      <a:pPr>
                        <a:buFont typeface="Arial" panose="020B0604020202020204" pitchFamily="34" charset="0"/>
                        <a:buChar char="•"/>
                      </a:pPr>
                      <a:r>
                        <a:rPr lang="en-GB" sz="1400" dirty="0"/>
                        <a:t>Portugal (Toll Free): 800 819 683 </a:t>
                      </a:r>
                    </a:p>
                    <a:p>
                      <a:pPr>
                        <a:buFont typeface="Arial" panose="020B0604020202020204" pitchFamily="34" charset="0"/>
                        <a:buChar char="•"/>
                      </a:pPr>
                      <a:r>
                        <a:rPr lang="en-GB" sz="1400" dirty="0"/>
                        <a:t>Romania: +40 31 780 1159 </a:t>
                      </a:r>
                    </a:p>
                    <a:p>
                      <a:pPr>
                        <a:buFont typeface="Arial" panose="020B0604020202020204" pitchFamily="34" charset="0"/>
                        <a:buChar char="•"/>
                      </a:pPr>
                      <a:r>
                        <a:rPr lang="en-GB" sz="1400" dirty="0"/>
                        <a:t>South Africa: +27 11 259 4925 </a:t>
                      </a:r>
                    </a:p>
                    <a:p>
                      <a:pPr>
                        <a:buFont typeface="Arial" panose="020B0604020202020204" pitchFamily="34" charset="0"/>
                        <a:buChar char="•"/>
                      </a:pPr>
                      <a:r>
                        <a:rPr lang="en-GB" sz="1400" dirty="0"/>
                        <a:t>Spain: +34 932 75 1230 </a:t>
                      </a:r>
                    </a:p>
                    <a:p>
                      <a:pPr>
                        <a:buFont typeface="Arial" panose="020B0604020202020204" pitchFamily="34" charset="0"/>
                        <a:buChar char="•"/>
                      </a:pPr>
                      <a:r>
                        <a:rPr lang="en-GB" sz="1400" dirty="0"/>
                        <a:t>Sweden: +46 853 527 818 </a:t>
                      </a:r>
                    </a:p>
                    <a:p>
                      <a:pPr>
                        <a:buFont typeface="Arial" panose="020B0604020202020204" pitchFamily="34" charset="0"/>
                        <a:buChar char="•"/>
                      </a:pPr>
                      <a:r>
                        <a:rPr lang="en-GB" sz="1400" dirty="0"/>
                        <a:t>Switzerland: +41 225 4599 60 </a:t>
                      </a:r>
                    </a:p>
                    <a:p>
                      <a:pPr>
                        <a:buFont typeface="Arial" panose="020B0604020202020204" pitchFamily="34" charset="0"/>
                        <a:buChar char="•"/>
                      </a:pPr>
                      <a:r>
                        <a:rPr lang="en-GB" sz="1400" dirty="0"/>
                        <a:t>Turkey: +90 212 900 4812 </a:t>
                      </a:r>
                    </a:p>
                    <a:p>
                      <a:pPr>
                        <a:buFont typeface="Arial" panose="020B0604020202020204" pitchFamily="34" charset="0"/>
                        <a:buChar char="•"/>
                      </a:pPr>
                      <a:r>
                        <a:rPr lang="en-GB" sz="1400" dirty="0"/>
                        <a:t>United Kingdom: +44 330 221 0097 </a:t>
                      </a:r>
                    </a:p>
                    <a:p>
                      <a:pPr>
                        <a:buFont typeface="Arial" panose="020B0604020202020204" pitchFamily="34" charset="0"/>
                        <a:buChar char="•"/>
                      </a:pPr>
                      <a:r>
                        <a:rPr lang="en-GB" sz="1400" dirty="0"/>
                        <a:t>United States: +1 (646) 749-3117</a:t>
                      </a:r>
                    </a:p>
                  </a:txBody>
                  <a:tcPr marT="45718" marB="45718"/>
                </a:tc>
                <a:extLst>
                  <a:ext uri="{0D108BD9-81ED-4DB2-BD59-A6C34878D82A}">
                    <a16:rowId xmlns:a16="http://schemas.microsoft.com/office/drawing/2014/main" val="10001"/>
                  </a:ext>
                </a:extLst>
              </a:tr>
            </a:tbl>
          </a:graphicData>
        </a:graphic>
      </p:graphicFrame>
      <p:sp>
        <p:nvSpPr>
          <p:cNvPr id="20493" name="Title 1">
            <a:extLst>
              <a:ext uri="{FF2B5EF4-FFF2-40B4-BE49-F238E27FC236}">
                <a16:creationId xmlns:a16="http://schemas.microsoft.com/office/drawing/2014/main" id="{896C6440-E453-4B57-890B-8B66D59AA24E}"/>
              </a:ext>
            </a:extLst>
          </p:cNvPr>
          <p:cNvSpPr>
            <a:spLocks noGrp="1"/>
          </p:cNvSpPr>
          <p:nvPr>
            <p:ph type="title"/>
          </p:nvPr>
        </p:nvSpPr>
        <p:spPr>
          <a:xfrm>
            <a:off x="488950" y="228600"/>
            <a:ext cx="6827838" cy="542925"/>
          </a:xfrm>
        </p:spPr>
        <p:txBody>
          <a:bodyPr/>
          <a:lstStyle/>
          <a:p>
            <a:r>
              <a:rPr lang="en-US" altLang="en-US"/>
              <a:t>Conference call: dial in numbers</a:t>
            </a:r>
            <a:endParaRPr lang="en-GB" altLang="en-US"/>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5077DCB1-734A-45B5-914A-056DC903481F}"/>
              </a:ext>
            </a:extLst>
          </p:cNvPr>
          <p:cNvSpPr>
            <a:spLocks noGrp="1"/>
          </p:cNvSpPr>
          <p:nvPr>
            <p:ph type="title"/>
          </p:nvPr>
        </p:nvSpPr>
        <p:spPr>
          <a:xfrm>
            <a:off x="488950" y="228600"/>
            <a:ext cx="6827838" cy="498475"/>
          </a:xfrm>
        </p:spPr>
        <p:txBody>
          <a:bodyPr/>
          <a:lstStyle/>
          <a:p>
            <a:r>
              <a:rPr lang="en-US" altLang="en-US"/>
              <a:t>Invitation</a:t>
            </a:r>
          </a:p>
        </p:txBody>
      </p:sp>
      <p:sp>
        <p:nvSpPr>
          <p:cNvPr id="7171" name="Content Placeholder 2">
            <a:extLst>
              <a:ext uri="{FF2B5EF4-FFF2-40B4-BE49-F238E27FC236}">
                <a16:creationId xmlns:a16="http://schemas.microsoft.com/office/drawing/2014/main" id="{8F27FE38-B4EC-45B4-9CBE-B0CFBDB6AD41}"/>
              </a:ext>
            </a:extLst>
          </p:cNvPr>
          <p:cNvSpPr>
            <a:spLocks noGrp="1"/>
          </p:cNvSpPr>
          <p:nvPr>
            <p:ph idx="1"/>
          </p:nvPr>
        </p:nvSpPr>
        <p:spPr>
          <a:xfrm>
            <a:off x="485775" y="1876425"/>
            <a:ext cx="8388350" cy="4408488"/>
          </a:xfrm>
        </p:spPr>
        <p:txBody>
          <a:bodyPr/>
          <a:lstStyle/>
          <a:p>
            <a:pPr lvl="1">
              <a:defRPr/>
            </a:pPr>
            <a:r>
              <a:rPr lang="en-GB" altLang="en-US" sz="2800" dirty="0"/>
              <a:t>ETSI/MCC is pleased to invite you to </a:t>
            </a:r>
          </a:p>
          <a:p>
            <a:pPr marL="914400" lvl="2" indent="0">
              <a:buFont typeface="Arial" panose="020B0604020202020204" pitchFamily="34" charset="0"/>
              <a:buNone/>
              <a:defRPr/>
            </a:pPr>
            <a:r>
              <a:rPr lang="en-GB" altLang="en-US" sz="2400" dirty="0">
                <a:solidFill>
                  <a:srgbClr val="FF0000"/>
                </a:solidFill>
              </a:rPr>
              <a:t>3GPP RAN1#108-e (ad hoc) e-meeting</a:t>
            </a:r>
          </a:p>
          <a:p>
            <a:pPr lvl="2">
              <a:defRPr/>
            </a:pPr>
            <a:r>
              <a:rPr lang="en-GB" dirty="0"/>
              <a:t>From 	</a:t>
            </a:r>
            <a:r>
              <a:rPr lang="en-GB" b="1" dirty="0"/>
              <a:t>Monday 21 February 2022, 09:00 UTC</a:t>
            </a:r>
          </a:p>
          <a:p>
            <a:pPr lvl="2">
              <a:defRPr/>
            </a:pPr>
            <a:r>
              <a:rPr lang="en-GB" dirty="0"/>
              <a:t>To 	</a:t>
            </a:r>
            <a:r>
              <a:rPr lang="en-GB" b="1" dirty="0"/>
              <a:t>Thursday 03 March 2022, 17:00 UTC</a:t>
            </a:r>
            <a:r>
              <a:rPr lang="en-GB" dirty="0"/>
              <a:t> </a:t>
            </a:r>
          </a:p>
          <a:p>
            <a:pPr lvl="1">
              <a:defRPr/>
            </a:pPr>
            <a:r>
              <a:rPr lang="en-GB" sz="2000" dirty="0"/>
              <a:t>This is an all-electronic meeting, with no face-to-face presence.</a:t>
            </a:r>
          </a:p>
          <a:p>
            <a:pPr lvl="1">
              <a:defRPr/>
            </a:pPr>
            <a:r>
              <a:rPr lang="en-GB" sz="2000" dirty="0"/>
              <a:t>Business will be conducted on the usual RAN1 email reflector </a:t>
            </a:r>
            <a:r>
              <a:rPr lang="en-GB" sz="2000" u="sng" dirty="0">
                <a:hlinkClick r:id="rId2"/>
              </a:rPr>
              <a:t>3GPP_TSG_RAN_WG1@list.etsi.org</a:t>
            </a:r>
            <a:r>
              <a:rPr lang="en-GB" sz="2000" dirty="0"/>
              <a:t> and optionally on web conference sessions. Where web conferences are to be used, </a:t>
            </a:r>
            <a:r>
              <a:rPr lang="en-GB" sz="2000" b="1" dirty="0"/>
              <a:t>registered delegates</a:t>
            </a:r>
            <a:r>
              <a:rPr lang="en-GB" sz="2000" dirty="0"/>
              <a:t> will be notified of the dates and times, and how to join the sessions at least 20h in advance (more detailed information in the last slides)</a:t>
            </a:r>
          </a:p>
          <a:p>
            <a:pPr lvl="1">
              <a:defRPr/>
            </a:pPr>
            <a:endParaRPr lang="en-US" altLang="en-US" sz="2800" dirty="0"/>
          </a:p>
          <a:p>
            <a:pPr marL="457200" lvl="1" indent="0">
              <a:buFont typeface="Arial" panose="020B0604020202020204" pitchFamily="34" charset="0"/>
              <a:buNone/>
              <a:defRPr/>
            </a:pPr>
            <a:endParaRPr lang="en-US" altLang="en-US" dirty="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B8CCB1F0-7088-48A3-84B1-52DFAC41BB4E}"/>
              </a:ext>
            </a:extLst>
          </p:cNvPr>
          <p:cNvSpPr>
            <a:spLocks noGrp="1"/>
          </p:cNvSpPr>
          <p:nvPr>
            <p:ph type="title"/>
          </p:nvPr>
        </p:nvSpPr>
        <p:spPr>
          <a:xfrm>
            <a:off x="488950" y="228600"/>
            <a:ext cx="6827838" cy="498475"/>
          </a:xfrm>
        </p:spPr>
        <p:txBody>
          <a:bodyPr/>
          <a:lstStyle/>
          <a:p>
            <a:r>
              <a:rPr lang="en-US" altLang="en-US"/>
              <a:t>Timeline/Scope</a:t>
            </a:r>
          </a:p>
        </p:txBody>
      </p:sp>
      <p:sp>
        <p:nvSpPr>
          <p:cNvPr id="8195" name="Content Placeholder 2">
            <a:extLst>
              <a:ext uri="{FF2B5EF4-FFF2-40B4-BE49-F238E27FC236}">
                <a16:creationId xmlns:a16="http://schemas.microsoft.com/office/drawing/2014/main" id="{31876A6E-D67D-49FF-9633-E371EBD625E9}"/>
              </a:ext>
            </a:extLst>
          </p:cNvPr>
          <p:cNvSpPr>
            <a:spLocks noGrp="1"/>
          </p:cNvSpPr>
          <p:nvPr>
            <p:ph idx="1"/>
          </p:nvPr>
        </p:nvSpPr>
        <p:spPr>
          <a:xfrm>
            <a:off x="485775" y="1263650"/>
            <a:ext cx="8388350" cy="5021263"/>
          </a:xfrm>
        </p:spPr>
        <p:txBody>
          <a:bodyPr/>
          <a:lstStyle/>
          <a:p>
            <a:pPr lvl="1"/>
            <a:r>
              <a:rPr lang="en-GB" altLang="en-US" sz="2000" dirty="0"/>
              <a:t>Refer to the meeting agenda in R1-2200850</a:t>
            </a:r>
          </a:p>
          <a:p>
            <a:pPr lvl="1"/>
            <a:r>
              <a:rPr lang="en-GB" altLang="en-US" sz="2000" dirty="0"/>
              <a:t>Refer to the “Additional Guidelines for RAN1#108-e Meeting Management” document in R1-2200853 for the detailed scope of this e-meeting.</a:t>
            </a: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2384AE7C-68E1-492D-B1F5-F7383F8599BC}"/>
              </a:ext>
            </a:extLst>
          </p:cNvPr>
          <p:cNvSpPr>
            <a:spLocks noGrp="1"/>
          </p:cNvSpPr>
          <p:nvPr>
            <p:ph type="title"/>
          </p:nvPr>
        </p:nvSpPr>
        <p:spPr>
          <a:xfrm>
            <a:off x="488950" y="228600"/>
            <a:ext cx="6827838" cy="498475"/>
          </a:xfrm>
        </p:spPr>
        <p:txBody>
          <a:bodyPr/>
          <a:lstStyle/>
          <a:p>
            <a:r>
              <a:rPr lang="en-US" altLang="en-US"/>
              <a:t>Process</a:t>
            </a:r>
          </a:p>
        </p:txBody>
      </p:sp>
      <p:sp>
        <p:nvSpPr>
          <p:cNvPr id="9219" name="Content Placeholder 2">
            <a:extLst>
              <a:ext uri="{FF2B5EF4-FFF2-40B4-BE49-F238E27FC236}">
                <a16:creationId xmlns:a16="http://schemas.microsoft.com/office/drawing/2014/main" id="{9ACD1878-6E20-49D9-9F69-3410F93816B9}"/>
              </a:ext>
            </a:extLst>
          </p:cNvPr>
          <p:cNvSpPr>
            <a:spLocks noGrp="1"/>
          </p:cNvSpPr>
          <p:nvPr>
            <p:ph idx="1"/>
          </p:nvPr>
        </p:nvSpPr>
        <p:spPr>
          <a:xfrm>
            <a:off x="488950" y="1203325"/>
            <a:ext cx="8388350" cy="4973638"/>
          </a:xfrm>
        </p:spPr>
        <p:txBody>
          <a:bodyPr/>
          <a:lstStyle/>
          <a:p>
            <a:pPr lvl="1"/>
            <a:r>
              <a:rPr lang="en-GB" altLang="en-US" dirty="0"/>
              <a:t>Registration, check-in, voting rights</a:t>
            </a:r>
          </a:p>
          <a:p>
            <a:pPr lvl="2"/>
            <a:r>
              <a:rPr lang="en-GB" altLang="en-US" b="1" dirty="0">
                <a:solidFill>
                  <a:srgbClr val="FF0000"/>
                </a:solidFill>
              </a:rPr>
              <a:t>It is essential that you register </a:t>
            </a:r>
            <a:r>
              <a:rPr lang="en-GB" altLang="en-US" sz="1800" dirty="0"/>
              <a:t>your participation in this e-meeting at </a:t>
            </a:r>
            <a:r>
              <a:rPr lang="en-GB" altLang="en-US" sz="1800" dirty="0">
                <a:hlinkClick r:id="rId2"/>
              </a:rPr>
              <a:t>https://portal.3gpp.org/#/registration?MtgId=60230</a:t>
            </a:r>
            <a:r>
              <a:rPr lang="en-GB" altLang="en-US" sz="1800" dirty="0"/>
              <a:t> </a:t>
            </a:r>
          </a:p>
          <a:p>
            <a:pPr lvl="2"/>
            <a:r>
              <a:rPr lang="en-GB" altLang="en-US" sz="1800" dirty="0"/>
              <a:t>All e-meetings are designated to be of type “ad hoc”, even if they are replacing a cancelled “ordinary” meeting. As such, participation or non-participation by the delegates of an organization has no effect upon the accrual, maintenance, or loss of that organization’s voting rights within the Group. For the calculation of voting rights, ad hoc meetings are ignored.</a:t>
            </a:r>
          </a:p>
          <a:p>
            <a:pPr lvl="2"/>
            <a:r>
              <a:rPr lang="en-GB" altLang="en-US" sz="1800" b="1" u="sng" dirty="0"/>
              <a:t>You are strongly encouraged to register on line your intention to participate to the e-meeting; please unregister yourself if later on you change your mind and will not participate</a:t>
            </a:r>
            <a:r>
              <a:rPr lang="en-GB" altLang="en-US" sz="1800" dirty="0"/>
              <a:t>. This way, the list of registered delegates will be as accurate as possible.</a:t>
            </a:r>
            <a:endParaRPr lang="en-GB" altLang="en-US" b="1" u="sng" dirty="0">
              <a:solidFill>
                <a:srgbClr val="FF0000"/>
              </a:solidFill>
            </a:endParaRPr>
          </a:p>
          <a:p>
            <a:pPr lvl="2"/>
            <a:r>
              <a:rPr lang="en-GB" altLang="en-US" sz="1800" dirty="0"/>
              <a:t>You will not be able to check in for RAN1#108-e meeting.</a:t>
            </a:r>
          </a:p>
          <a:p>
            <a:pPr lvl="1"/>
            <a:endParaRPr lang="en-GB" altLang="en-US" dirty="0"/>
          </a:p>
          <a:p>
            <a:pPr lvl="2"/>
            <a:endParaRPr lang="en-GB" altLang="en-US" dirty="0"/>
          </a:p>
          <a:p>
            <a:pPr lvl="2"/>
            <a:endParaRPr lang="en-GB" altLang="en-US" dirty="0"/>
          </a:p>
          <a:p>
            <a:pPr lvl="2"/>
            <a:endParaRPr lang="en-GB" altLang="en-US" dirty="0"/>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429E4B17-87B1-45F2-94B0-BD3B2BDB2949}"/>
              </a:ext>
            </a:extLst>
          </p:cNvPr>
          <p:cNvSpPr>
            <a:spLocks noGrp="1"/>
          </p:cNvSpPr>
          <p:nvPr>
            <p:ph type="title"/>
          </p:nvPr>
        </p:nvSpPr>
        <p:spPr>
          <a:xfrm>
            <a:off x="488950" y="204788"/>
            <a:ext cx="6827838" cy="498475"/>
          </a:xfrm>
        </p:spPr>
        <p:txBody>
          <a:bodyPr/>
          <a:lstStyle/>
          <a:p>
            <a:r>
              <a:rPr lang="en-US" altLang="en-US"/>
              <a:t>Process (Contd.)</a:t>
            </a:r>
          </a:p>
        </p:txBody>
      </p:sp>
      <p:sp>
        <p:nvSpPr>
          <p:cNvPr id="13315" name="Content Placeholder 2">
            <a:extLst>
              <a:ext uri="{FF2B5EF4-FFF2-40B4-BE49-F238E27FC236}">
                <a16:creationId xmlns:a16="http://schemas.microsoft.com/office/drawing/2014/main" id="{DA2CDE72-919A-4D52-8EB7-1E13709A3424}"/>
              </a:ext>
            </a:extLst>
          </p:cNvPr>
          <p:cNvSpPr>
            <a:spLocks noGrp="1"/>
          </p:cNvSpPr>
          <p:nvPr>
            <p:ph idx="1"/>
          </p:nvPr>
        </p:nvSpPr>
        <p:spPr>
          <a:xfrm>
            <a:off x="488950" y="1106488"/>
            <a:ext cx="8388350" cy="5392737"/>
          </a:xfrm>
        </p:spPr>
        <p:txBody>
          <a:bodyPr/>
          <a:lstStyle/>
          <a:p>
            <a:pPr lvl="1">
              <a:defRPr/>
            </a:pPr>
            <a:r>
              <a:rPr lang="en-GB" altLang="en-US" dirty="0"/>
              <a:t>Submission of input contributions</a:t>
            </a:r>
          </a:p>
          <a:p>
            <a:pPr lvl="2">
              <a:defRPr/>
            </a:pPr>
            <a:r>
              <a:rPr lang="en-GB" altLang="en-US" sz="1800" dirty="0" err="1"/>
              <a:t>Tdocs</a:t>
            </a:r>
            <a:r>
              <a:rPr lang="en-GB" altLang="en-US" sz="1800" dirty="0"/>
              <a:t> must be reserved and uploaded using the 3GPP Portal (3GU) in the usual manner, according to the deadlines as in the meeting agenda (slide 3). </a:t>
            </a:r>
          </a:p>
          <a:p>
            <a:pPr lvl="2">
              <a:defRPr/>
            </a:pPr>
            <a:r>
              <a:rPr lang="en-GB" altLang="en-US" sz="1800" dirty="0"/>
              <a:t>Individual </a:t>
            </a:r>
            <a:r>
              <a:rPr lang="en-GB" altLang="en-US" sz="1800" dirty="0" err="1"/>
              <a:t>TDoc</a:t>
            </a:r>
            <a:r>
              <a:rPr lang="en-GB" altLang="en-US" sz="1800" dirty="0"/>
              <a:t> numbers must be requested in advance via 3GU at  </a:t>
            </a:r>
            <a:r>
              <a:rPr lang="en-GB" altLang="en-US" sz="1800" dirty="0">
                <a:hlinkClick r:id="rId2"/>
              </a:rPr>
              <a:t>https://portal.3gpp.org/ngppapp/CreateTdoc.Aspx?mode=create&amp;meetingId=60230</a:t>
            </a:r>
            <a:r>
              <a:rPr lang="en-GB" altLang="en-US" sz="1800" dirty="0"/>
              <a:t> </a:t>
            </a:r>
          </a:p>
          <a:p>
            <a:pPr lvl="2">
              <a:defRPr/>
            </a:pPr>
            <a:r>
              <a:rPr lang="en-GB" altLang="en-US" sz="1800" dirty="0"/>
              <a:t>Bulk reservation of </a:t>
            </a:r>
            <a:r>
              <a:rPr lang="en-GB" altLang="en-US" sz="1800" dirty="0" err="1"/>
              <a:t>TDoc</a:t>
            </a:r>
            <a:r>
              <a:rPr lang="en-GB" altLang="en-US" sz="1800" dirty="0"/>
              <a:t> numbers must be requested in advance by filling in the template at </a:t>
            </a:r>
            <a:r>
              <a:rPr lang="en-GB" altLang="en-US" sz="1800" dirty="0">
                <a:hlinkClick r:id="rId3"/>
              </a:rPr>
              <a:t>https://portal.3gpp.org/ngppapp/ContributionImport.aspx?mode=bulk&amp;meetingId=60230</a:t>
            </a:r>
            <a:r>
              <a:rPr lang="en-GB" altLang="en-US" sz="1800" dirty="0"/>
              <a:t> </a:t>
            </a:r>
          </a:p>
          <a:p>
            <a:pPr lvl="2">
              <a:defRPr/>
            </a:pPr>
            <a:r>
              <a:rPr lang="en-GB" altLang="en-US" sz="1800" dirty="0" err="1"/>
              <a:t>TDocs</a:t>
            </a:r>
            <a:r>
              <a:rPr lang="en-GB" altLang="en-US" sz="1800" dirty="0"/>
              <a:t> must be uploaded via the 3GPP portal using the "Upload </a:t>
            </a:r>
            <a:r>
              <a:rPr lang="en-GB" altLang="en-US" sz="1800" dirty="0" err="1"/>
              <a:t>TDoc</a:t>
            </a:r>
            <a:r>
              <a:rPr lang="en-GB" altLang="en-US" sz="1800" dirty="0"/>
              <a:t>" button on the </a:t>
            </a:r>
            <a:r>
              <a:rPr lang="en-GB" altLang="en-US" sz="1800" dirty="0" err="1"/>
              <a:t>TDocs</a:t>
            </a:r>
            <a:r>
              <a:rPr lang="en-GB" altLang="en-US" sz="1800" dirty="0"/>
              <a:t> tab of the portal home page. </a:t>
            </a:r>
          </a:p>
          <a:p>
            <a:pPr lvl="2">
              <a:defRPr/>
            </a:pPr>
            <a:r>
              <a:rPr lang="en-GB" altLang="en-US" sz="1800" dirty="0"/>
              <a:t>Documents uploaded after the submission deadline will be considered "late" and will only be addressed if time permits, at RAN1 chair’s discretion.</a:t>
            </a:r>
          </a:p>
          <a:p>
            <a:pPr lvl="2">
              <a:defRPr/>
            </a:pPr>
            <a:endParaRPr lang="en-GB" altLang="en-US" dirty="0"/>
          </a:p>
          <a:p>
            <a:pPr lvl="2">
              <a:defRPr/>
            </a:pPr>
            <a:endParaRPr lang="en-GB" altLang="en-US" dirty="0"/>
          </a:p>
          <a:p>
            <a:pPr marL="457200" lvl="1" indent="0">
              <a:buFont typeface="Arial" panose="020B0604020202020204" pitchFamily="34" charset="0"/>
              <a:buNone/>
              <a:defRPr/>
            </a:pPr>
            <a:endParaRPr lang="en-GB" altLang="en-US" dirty="0"/>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0C68B6B4-EB89-45F7-A0FC-FADD7114EF57}"/>
              </a:ext>
            </a:extLst>
          </p:cNvPr>
          <p:cNvSpPr>
            <a:spLocks noGrp="1"/>
          </p:cNvSpPr>
          <p:nvPr>
            <p:ph type="title"/>
          </p:nvPr>
        </p:nvSpPr>
        <p:spPr>
          <a:xfrm>
            <a:off x="488950" y="204788"/>
            <a:ext cx="6827838" cy="498475"/>
          </a:xfrm>
        </p:spPr>
        <p:txBody>
          <a:bodyPr/>
          <a:lstStyle/>
          <a:p>
            <a:r>
              <a:rPr lang="en-US" altLang="en-US"/>
              <a:t>Process (Contd.)</a:t>
            </a:r>
          </a:p>
        </p:txBody>
      </p:sp>
      <p:sp>
        <p:nvSpPr>
          <p:cNvPr id="14339" name="Content Placeholder 2">
            <a:extLst>
              <a:ext uri="{FF2B5EF4-FFF2-40B4-BE49-F238E27FC236}">
                <a16:creationId xmlns:a16="http://schemas.microsoft.com/office/drawing/2014/main" id="{1E3F551F-2405-40EA-A834-A22961219BD3}"/>
              </a:ext>
            </a:extLst>
          </p:cNvPr>
          <p:cNvSpPr>
            <a:spLocks noGrp="1"/>
          </p:cNvSpPr>
          <p:nvPr>
            <p:ph idx="1"/>
          </p:nvPr>
        </p:nvSpPr>
        <p:spPr>
          <a:xfrm>
            <a:off x="488950" y="877888"/>
            <a:ext cx="8388350" cy="5621337"/>
          </a:xfrm>
        </p:spPr>
        <p:txBody>
          <a:bodyPr/>
          <a:lstStyle/>
          <a:p>
            <a:pPr lvl="1">
              <a:defRPr/>
            </a:pPr>
            <a:r>
              <a:rPr lang="en-GB" altLang="en-US" dirty="0"/>
              <a:t>During the E-meeting</a:t>
            </a:r>
          </a:p>
          <a:p>
            <a:pPr lvl="2">
              <a:defRPr/>
            </a:pPr>
            <a:r>
              <a:rPr lang="en-GB" altLang="en-US" sz="1800" dirty="0"/>
              <a:t>MCC will allocate </a:t>
            </a:r>
            <a:r>
              <a:rPr lang="en-GB" altLang="en-US" sz="1800" dirty="0" err="1"/>
              <a:t>tdoc</a:t>
            </a:r>
            <a:r>
              <a:rPr lang="en-GB" altLang="en-US" sz="1800" dirty="0"/>
              <a:t>#, as in a regular F2F meeting, and new documents must be uploaded to the appropriate Inbox folder. For RAN1#108-e the Inbox folder is </a:t>
            </a:r>
            <a:r>
              <a:rPr lang="en-GB" altLang="en-US" sz="1800" u="sng" dirty="0">
                <a:hlinkClick r:id="rId2"/>
              </a:rPr>
              <a:t>https://www.3gpp.org/ftp/tsg_ran/WG1_RL1/TSGR1_108-e/Inbox</a:t>
            </a:r>
            <a:r>
              <a:rPr lang="en-GB" altLang="en-US" sz="1800" u="sng" dirty="0"/>
              <a:t> </a:t>
            </a:r>
          </a:p>
          <a:p>
            <a:pPr lvl="2">
              <a:defRPr/>
            </a:pPr>
            <a:r>
              <a:rPr lang="en-GB" altLang="en-US" sz="1800" dirty="0"/>
              <a:t>Note 1: Access to the Inbox and Inbox/Drafts folders on the public servers can be achieved using a web browser*:</a:t>
            </a:r>
          </a:p>
          <a:p>
            <a:pPr lvl="3">
              <a:defRPr/>
            </a:pPr>
            <a:r>
              <a:rPr lang="en-GB" altLang="en-US" sz="1800" dirty="0"/>
              <a:t>Open your browser and navigate to your chosen folder – for example,</a:t>
            </a:r>
          </a:p>
          <a:p>
            <a:pPr marL="1371600" lvl="3" indent="0">
              <a:buFont typeface="Arial" panose="020B0604020202020204" pitchFamily="34" charset="0"/>
              <a:buNone/>
              <a:defRPr/>
            </a:pPr>
            <a:r>
              <a:rPr lang="en-GB" altLang="en-US" sz="1800" dirty="0"/>
              <a:t>	</a:t>
            </a:r>
            <a:r>
              <a:rPr lang="en-GB" altLang="en-US" sz="1800" dirty="0">
                <a:hlinkClick r:id="rId3"/>
              </a:rPr>
              <a:t>https://www.3gpp.org/ftp/tsg_ran/WG1_RL1/TSGR1_108-e/</a:t>
            </a:r>
            <a:r>
              <a:rPr lang="en-GB" altLang="en-US" sz="1800" dirty="0"/>
              <a:t> </a:t>
            </a:r>
          </a:p>
          <a:p>
            <a:pPr lvl="3">
              <a:defRPr/>
            </a:pPr>
            <a:r>
              <a:rPr lang="en-GB" altLang="en-US" sz="1800" dirty="0"/>
              <a:t>Click the green button to log in using your EOL account</a:t>
            </a:r>
          </a:p>
          <a:p>
            <a:pPr lvl="3">
              <a:defRPr/>
            </a:pPr>
            <a:r>
              <a:rPr lang="en-GB" altLang="en-US" sz="1800" dirty="0"/>
              <a:t>A panel will appear in the upper part of the screen and documents may be dragged and dropped onto this landing pad; this causes them to be uploaded to the folder</a:t>
            </a:r>
          </a:p>
          <a:p>
            <a:pPr marL="914400" lvl="2" indent="0">
              <a:buFont typeface="Arial" panose="020B0604020202020204" pitchFamily="34" charset="0"/>
              <a:buNone/>
              <a:defRPr/>
            </a:pPr>
            <a:r>
              <a:rPr lang="en-GB" altLang="en-US" sz="1400" dirty="0"/>
              <a:t>* </a:t>
            </a:r>
            <a:r>
              <a:rPr lang="en-GB" altLang="en-US" sz="1400" b="1" u="sng" dirty="0"/>
              <a:t>At the moment, this feature does not work with Internet Explorer – use another browser!</a:t>
            </a:r>
          </a:p>
          <a:p>
            <a:pPr lvl="2">
              <a:defRPr/>
            </a:pPr>
            <a:r>
              <a:rPr lang="en-GB" altLang="en-US" sz="1800" dirty="0"/>
              <a:t>Note 2: Delegates whose company IT policies do not allow them to upload to a public server using FTP (see note 1) can still sent their documents to MCC (only), who will upload them as soon as possible.</a:t>
            </a:r>
          </a:p>
          <a:p>
            <a:pPr lvl="1">
              <a:defRPr/>
            </a:pPr>
            <a:endParaRPr lang="en-GB" altLang="en-US" sz="2200" dirty="0"/>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CED8078A-92F6-402E-8093-521C3CF167C7}"/>
              </a:ext>
            </a:extLst>
          </p:cNvPr>
          <p:cNvSpPr>
            <a:spLocks noGrp="1"/>
          </p:cNvSpPr>
          <p:nvPr>
            <p:ph type="title"/>
          </p:nvPr>
        </p:nvSpPr>
        <p:spPr>
          <a:xfrm>
            <a:off x="488950" y="204788"/>
            <a:ext cx="6827838" cy="498475"/>
          </a:xfrm>
        </p:spPr>
        <p:txBody>
          <a:bodyPr/>
          <a:lstStyle/>
          <a:p>
            <a:r>
              <a:rPr lang="en-US" altLang="en-US"/>
              <a:t>Process (Contd.)</a:t>
            </a:r>
          </a:p>
        </p:txBody>
      </p:sp>
      <p:sp>
        <p:nvSpPr>
          <p:cNvPr id="12291" name="Content Placeholder 2">
            <a:extLst>
              <a:ext uri="{FF2B5EF4-FFF2-40B4-BE49-F238E27FC236}">
                <a16:creationId xmlns:a16="http://schemas.microsoft.com/office/drawing/2014/main" id="{C8878C03-7C00-4FB4-831C-F354700AB016}"/>
              </a:ext>
            </a:extLst>
          </p:cNvPr>
          <p:cNvSpPr>
            <a:spLocks noGrp="1"/>
          </p:cNvSpPr>
          <p:nvPr>
            <p:ph idx="1"/>
          </p:nvPr>
        </p:nvSpPr>
        <p:spPr>
          <a:xfrm>
            <a:off x="488950" y="1541463"/>
            <a:ext cx="8388350" cy="4957762"/>
          </a:xfrm>
        </p:spPr>
        <p:txBody>
          <a:bodyPr/>
          <a:lstStyle/>
          <a:p>
            <a:pPr lvl="1"/>
            <a:r>
              <a:rPr lang="en-GB" altLang="en-US"/>
              <a:t>Email exploders</a:t>
            </a:r>
          </a:p>
          <a:p>
            <a:pPr lvl="2"/>
            <a:r>
              <a:rPr lang="en-GB" altLang="en-US" sz="1800"/>
              <a:t>RAN1 main email exploder (</a:t>
            </a:r>
            <a:r>
              <a:rPr lang="en-GB" altLang="en-US" sz="1800">
                <a:hlinkClick r:id="rId2"/>
              </a:rPr>
              <a:t>3GPP_TSG_RAN_WG1@list.etsi.org</a:t>
            </a:r>
            <a:r>
              <a:rPr lang="en-GB" altLang="en-US" sz="1800"/>
              <a:t>) for the official email discussions</a:t>
            </a:r>
          </a:p>
          <a:p>
            <a:pPr lvl="2"/>
            <a:r>
              <a:rPr lang="en-GB" altLang="en-US" sz="1800"/>
              <a:t>RAN1 LTE email exploder (</a:t>
            </a:r>
            <a:r>
              <a:rPr lang="en-GB" altLang="en-US" sz="1800">
                <a:hlinkClick r:id="rId3"/>
              </a:rPr>
              <a:t>3GPP_TSG_RAN_WG1_LTE@list.etsi.org</a:t>
            </a:r>
            <a:r>
              <a:rPr lang="en-GB" altLang="en-US" sz="1800"/>
              <a:t>) for LTE offline email discussions (if needed)</a:t>
            </a:r>
          </a:p>
          <a:p>
            <a:pPr lvl="2"/>
            <a:r>
              <a:rPr lang="en-GB" altLang="en-US" sz="1800"/>
              <a:t>RAN1 NR email exploder (</a:t>
            </a:r>
            <a:r>
              <a:rPr lang="en-GB" altLang="en-US" sz="1800">
                <a:hlinkClick r:id="rId4"/>
              </a:rPr>
              <a:t>3GPP_TSG_RAN_WG1_NR@list.etsi.org</a:t>
            </a:r>
            <a:r>
              <a:rPr lang="en-GB" altLang="en-US" sz="1800"/>
              <a:t>) for NR offline email discussions (if needed)</a:t>
            </a:r>
          </a:p>
          <a:p>
            <a:pPr lvl="2"/>
            <a:endParaRPr lang="en-GB" altLang="en-US" sz="1800"/>
          </a:p>
          <a:p>
            <a:pPr lvl="2"/>
            <a:r>
              <a:rPr lang="en-GB" altLang="en-US" sz="1800"/>
              <a:t>MCC can set other email exploder up on request, if deemed necessary</a:t>
            </a:r>
          </a:p>
          <a:p>
            <a:pPr lvl="2"/>
            <a:endParaRPr lang="en-GB" altLang="en-US" sz="1800"/>
          </a:p>
          <a:p>
            <a:pPr lvl="2"/>
            <a:r>
              <a:rPr lang="en-GB" altLang="en-US" sz="1800" u="sng">
                <a:solidFill>
                  <a:srgbClr val="FF0000"/>
                </a:solidFill>
              </a:rPr>
              <a:t>PLEASE PAY FULL ATTENTION to the following slides</a:t>
            </a:r>
          </a:p>
          <a:p>
            <a:pPr lvl="1"/>
            <a:endParaRPr lang="en-GB" altLang="en-US" sz="2200"/>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7D7DA30-EE66-4FA3-BEF1-FA18B79442DE}"/>
              </a:ext>
            </a:extLst>
          </p:cNvPr>
          <p:cNvSpPr>
            <a:spLocks noGrp="1"/>
          </p:cNvSpPr>
          <p:nvPr>
            <p:ph type="title"/>
          </p:nvPr>
        </p:nvSpPr>
        <p:spPr>
          <a:xfrm>
            <a:off x="488950" y="228600"/>
            <a:ext cx="6827838" cy="498475"/>
          </a:xfrm>
        </p:spPr>
        <p:txBody>
          <a:bodyPr/>
          <a:lstStyle/>
          <a:p>
            <a:r>
              <a:rPr lang="en-US" altLang="en-US"/>
              <a:t>Process (Contd.)</a:t>
            </a:r>
          </a:p>
        </p:txBody>
      </p:sp>
      <p:sp>
        <p:nvSpPr>
          <p:cNvPr id="13315" name="Content Placeholder 2">
            <a:extLst>
              <a:ext uri="{FF2B5EF4-FFF2-40B4-BE49-F238E27FC236}">
                <a16:creationId xmlns:a16="http://schemas.microsoft.com/office/drawing/2014/main" id="{3AC38D90-8656-4506-A9BD-DB179E4D7DD4}"/>
              </a:ext>
            </a:extLst>
          </p:cNvPr>
          <p:cNvSpPr>
            <a:spLocks noGrp="1"/>
          </p:cNvSpPr>
          <p:nvPr>
            <p:ph idx="1"/>
          </p:nvPr>
        </p:nvSpPr>
        <p:spPr>
          <a:xfrm>
            <a:off x="485775" y="927100"/>
            <a:ext cx="8388350" cy="5357813"/>
          </a:xfrm>
        </p:spPr>
        <p:txBody>
          <a:bodyPr/>
          <a:lstStyle/>
          <a:p>
            <a:pPr lvl="1"/>
            <a:r>
              <a:rPr lang="en-GB" altLang="en-US" dirty="0"/>
              <a:t>Use of email exploders</a:t>
            </a:r>
          </a:p>
          <a:p>
            <a:pPr lvl="2"/>
            <a:r>
              <a:rPr lang="en-GB" altLang="en-US" sz="1800" dirty="0"/>
              <a:t>To avoid an impossibly heavy burden upon our email server, </a:t>
            </a:r>
            <a:r>
              <a:rPr lang="en-GB" altLang="en-US" sz="1800" b="1" u="sng" dirty="0"/>
              <a:t>no documents are to be distributed by attaching them to messages</a:t>
            </a:r>
            <a:r>
              <a:rPr lang="en-GB" altLang="en-US" sz="1800" b="1" dirty="0"/>
              <a:t> </a:t>
            </a:r>
            <a:r>
              <a:rPr lang="en-GB" altLang="en-US" sz="1800" dirty="0"/>
              <a:t>on the meeting's email reflector. Instead, emails should indicate the filename and, optionally, the full URL of documents pointing to the provided Drafts folder (see next slides).</a:t>
            </a:r>
          </a:p>
          <a:p>
            <a:pPr lvl="2"/>
            <a:r>
              <a:rPr lang="en-GB" altLang="en-US" sz="1800" dirty="0"/>
              <a:t>In addition, </a:t>
            </a:r>
            <a:r>
              <a:rPr lang="en-GB" altLang="en-US" sz="1800" b="1" u="sng" dirty="0"/>
              <a:t>refrain from incorporating large extract of specs </a:t>
            </a:r>
            <a:r>
              <a:rPr lang="en-GB" altLang="en-US" sz="1800" dirty="0"/>
              <a:t>(e.g. text proposal) that include equations and/or images to avoid creating a similar issue as attaching documents. Instead, use the provided Drafts folder </a:t>
            </a:r>
          </a:p>
          <a:p>
            <a:pPr lvl="2"/>
            <a:r>
              <a:rPr lang="en-GB" altLang="en-US" sz="1800" b="1" u="sng" dirty="0"/>
              <a:t>Email moderators are requested, when summarizing the progress of their related email threads, to delete the background history </a:t>
            </a:r>
            <a:r>
              <a:rPr lang="en-GB" altLang="en-US" sz="1800" dirty="0"/>
              <a:t>and … reduce (drastically) the size of the email threads!!</a:t>
            </a:r>
          </a:p>
          <a:p>
            <a:pPr lvl="2"/>
            <a:r>
              <a:rPr lang="en-GB" altLang="en-US" sz="1800" b="1" u="sng" dirty="0">
                <a:solidFill>
                  <a:srgbClr val="FF0000"/>
                </a:solidFill>
              </a:rPr>
              <a:t>In line with the above 3 bullets, an email size limitation is set to 1M maximum – any emails exceeding that limit will be rejected.</a:t>
            </a:r>
          </a:p>
          <a:p>
            <a:pPr lvl="2"/>
            <a:r>
              <a:rPr lang="en-GB" altLang="en-US" sz="1800" dirty="0"/>
              <a:t>People subscribed to RAN1 exploder list but who are not bona fide representatives of a 3GPP Individual Member (or OP or MRP) must not take part in the proceedings of RAN1#108-e meeting.</a:t>
            </a:r>
          </a:p>
          <a:p>
            <a:pPr lvl="2"/>
            <a:endParaRPr lang="en-GB" altLang="en-US" dirty="0"/>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E151189C-EE6A-4E0D-86FE-C5008F3E8991}"/>
              </a:ext>
            </a:extLst>
          </p:cNvPr>
          <p:cNvSpPr>
            <a:spLocks noGrp="1"/>
          </p:cNvSpPr>
          <p:nvPr>
            <p:ph type="title"/>
          </p:nvPr>
        </p:nvSpPr>
        <p:spPr>
          <a:xfrm>
            <a:off x="488950" y="228600"/>
            <a:ext cx="6827838" cy="498475"/>
          </a:xfrm>
        </p:spPr>
        <p:txBody>
          <a:bodyPr/>
          <a:lstStyle/>
          <a:p>
            <a:r>
              <a:rPr lang="en-US" altLang="en-US"/>
              <a:t>Process (Contd.)</a:t>
            </a:r>
          </a:p>
        </p:txBody>
      </p:sp>
      <p:sp>
        <p:nvSpPr>
          <p:cNvPr id="12291" name="Content Placeholder 2">
            <a:extLst>
              <a:ext uri="{FF2B5EF4-FFF2-40B4-BE49-F238E27FC236}">
                <a16:creationId xmlns:a16="http://schemas.microsoft.com/office/drawing/2014/main" id="{C3FF170A-5C5F-43ED-833B-F5F57999B5B9}"/>
              </a:ext>
            </a:extLst>
          </p:cNvPr>
          <p:cNvSpPr>
            <a:spLocks noGrp="1"/>
          </p:cNvSpPr>
          <p:nvPr>
            <p:ph idx="1"/>
          </p:nvPr>
        </p:nvSpPr>
        <p:spPr>
          <a:xfrm>
            <a:off x="485775" y="927100"/>
            <a:ext cx="8388350" cy="5357813"/>
          </a:xfrm>
        </p:spPr>
        <p:txBody>
          <a:bodyPr/>
          <a:lstStyle/>
          <a:p>
            <a:pPr lvl="1">
              <a:defRPr/>
            </a:pPr>
            <a:r>
              <a:rPr lang="en-GB" altLang="en-US" dirty="0"/>
              <a:t>Use of email exploders (Contd.)</a:t>
            </a:r>
          </a:p>
          <a:p>
            <a:pPr lvl="2">
              <a:defRPr/>
            </a:pPr>
            <a:r>
              <a:rPr lang="en-GB" altLang="en-US" dirty="0"/>
              <a:t>It’s also important to emphasize using an appropriate email thread title for easy tracking</a:t>
            </a:r>
          </a:p>
          <a:p>
            <a:pPr lvl="3">
              <a:defRPr/>
            </a:pPr>
            <a:r>
              <a:rPr lang="en-GB" altLang="en-US" sz="1800" dirty="0"/>
              <a:t>E.g., if not done appropriately, after a while an email thread may become something like:</a:t>
            </a:r>
          </a:p>
          <a:p>
            <a:pPr lvl="4">
              <a:defRPr/>
            </a:pPr>
            <a:r>
              <a:rPr lang="en-GB" altLang="en-US" sz="1400" dirty="0">
                <a:highlight>
                  <a:srgbClr val="00FF00"/>
                </a:highlight>
              </a:rPr>
              <a:t>RE</a:t>
            </a:r>
            <a:r>
              <a:rPr lang="en-GB" altLang="en-US" sz="1400" dirty="0"/>
              <a:t>: </a:t>
            </a:r>
            <a:r>
              <a:rPr lang="en-GB" altLang="en-US" sz="1400" dirty="0" err="1"/>
              <a:t>xxxx</a:t>
            </a:r>
            <a:endParaRPr lang="en-GB" altLang="en-US" sz="1400" dirty="0"/>
          </a:p>
          <a:p>
            <a:pPr lvl="4">
              <a:defRPr/>
            </a:pPr>
            <a:r>
              <a:rPr lang="en-GB" altLang="en-US" sz="1400" dirty="0">
                <a:highlight>
                  <a:srgbClr val="FF0000"/>
                </a:highlight>
              </a:rPr>
              <a:t>RE: RE</a:t>
            </a:r>
            <a:r>
              <a:rPr lang="en-GB" altLang="en-US" sz="1400" dirty="0"/>
              <a:t>: </a:t>
            </a:r>
            <a:r>
              <a:rPr lang="en-GB" altLang="en-US" sz="1400" dirty="0" err="1"/>
              <a:t>xxxx</a:t>
            </a:r>
            <a:endParaRPr lang="en-GB" altLang="en-US" sz="1400" dirty="0"/>
          </a:p>
          <a:p>
            <a:pPr lvl="4">
              <a:defRPr/>
            </a:pPr>
            <a:r>
              <a:rPr lang="en-GB" altLang="en-US" sz="1400" dirty="0">
                <a:highlight>
                  <a:srgbClr val="FF0000"/>
                </a:highlight>
              </a:rPr>
              <a:t>复:RE</a:t>
            </a:r>
            <a:r>
              <a:rPr lang="en-GB" altLang="en-US" sz="1400" dirty="0"/>
              <a:t>: </a:t>
            </a:r>
            <a:r>
              <a:rPr lang="en-GB" altLang="en-US" sz="1400" dirty="0" err="1"/>
              <a:t>xxxx</a:t>
            </a:r>
            <a:endParaRPr lang="en-GB" altLang="en-US" sz="1400" dirty="0"/>
          </a:p>
          <a:p>
            <a:pPr lvl="4">
              <a:defRPr/>
            </a:pPr>
            <a:r>
              <a:rPr lang="en-GB" altLang="en-US" sz="1400" dirty="0">
                <a:highlight>
                  <a:srgbClr val="FF0000"/>
                </a:highlight>
              </a:rPr>
              <a:t>[External] RE</a:t>
            </a:r>
            <a:r>
              <a:rPr lang="en-GB" altLang="en-US" sz="1400" dirty="0"/>
              <a:t>: </a:t>
            </a:r>
            <a:r>
              <a:rPr lang="en-GB" altLang="en-US" sz="1400" dirty="0" err="1"/>
              <a:t>xxxx</a:t>
            </a:r>
            <a:endParaRPr lang="en-GB" altLang="en-US" sz="1400" dirty="0"/>
          </a:p>
          <a:p>
            <a:pPr lvl="4">
              <a:defRPr/>
            </a:pPr>
            <a:r>
              <a:rPr lang="en-GB" altLang="en-US" sz="1400" dirty="0"/>
              <a:t>Etc.</a:t>
            </a:r>
          </a:p>
          <a:p>
            <a:pPr marL="1371600" lvl="3" indent="0">
              <a:buFont typeface="Arial" panose="020B0604020202020204" pitchFamily="34" charset="0"/>
              <a:buNone/>
              <a:defRPr/>
            </a:pPr>
            <a:r>
              <a:rPr lang="en-GB" altLang="en-US" sz="1800" dirty="0"/>
              <a:t>	which makes it very hard to track. PLEASE fix it to RE: </a:t>
            </a:r>
            <a:r>
              <a:rPr lang="en-GB" altLang="en-US" sz="1800" dirty="0" err="1"/>
              <a:t>xxxx</a:t>
            </a:r>
            <a:r>
              <a:rPr lang="en-GB" altLang="en-US" sz="1800" dirty="0"/>
              <a:t>! </a:t>
            </a:r>
          </a:p>
          <a:p>
            <a:pPr lvl="2">
              <a:defRPr/>
            </a:pPr>
            <a:endParaRPr lang="en-GB" altLang="en-US" dirty="0"/>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3" ma:contentTypeDescription="Create a new document." ma:contentTypeScope="" ma:versionID="bf8d809a012c1fdc63fdaf287337ce7e">
  <xsd:schema xmlns:xsd="http://www.w3.org/2001/XMLSchema" xmlns:xs="http://www.w3.org/2001/XMLSchema" xmlns:p="http://schemas.microsoft.com/office/2006/metadata/properties" xmlns:ns3="ba37140e-f4c5-4a6c-a9b4-20a691ce6c8a" xmlns:ns4="cc9c437c-ae0c-4066-8d90-a0f7de786127" targetNamespace="http://schemas.microsoft.com/office/2006/metadata/properties" ma:root="true" ma:fieldsID="44d00ad1da995f1d6ca87c10da6e27e0" ns3:_="" ns4:_="">
    <xsd:import namespace="ba37140e-f4c5-4a6c-a9b4-20a691ce6c8a"/>
    <xsd:import namespace="cc9c437c-ae0c-4066-8d90-a0f7de786127"/>
    <xsd:element name="properties">
      <xsd:complexType>
        <xsd:sequence>
          <xsd:element name="documentManagement">
            <xsd:complexType>
              <xsd:all>
                <xsd:element ref="ns3:SharedWithDetails" minOccurs="0"/>
                <xsd:element ref="ns3:SharedWithUser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GenerationTime" minOccurs="0"/>
                <xsd:element ref="ns4:MediaServiceEventHashCod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Details" ma:index="8" nillable="true" ma:displayName="Shared With Details" ma:internalName="SharedWithDetails" ma:readOnly="true">
      <xsd:simpleType>
        <xsd:restriction base="dms:Note">
          <xsd:maxLength value="255"/>
        </xsd:restriction>
      </xsd:simpleType>
    </xsd:element>
    <xsd:element name="SharedWithUsers" ma:index="9"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168C27D-3F95-4C0E-A973-DF00ACBED94B}">
  <ds:schemaRefs>
    <ds:schemaRef ds:uri="http://schemas.microsoft.com/sharepoint/v3/contenttype/forms"/>
  </ds:schemaRefs>
</ds:datastoreItem>
</file>

<file path=customXml/itemProps2.xml><?xml version="1.0" encoding="utf-8"?>
<ds:datastoreItem xmlns:ds="http://schemas.openxmlformats.org/officeDocument/2006/customXml" ds:itemID="{02CD7CA3-FE5A-46D4-B94B-B89A030661F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a37140e-f4c5-4a6c-a9b4-20a691ce6c8a"/>
    <ds:schemaRef ds:uri="cc9c437c-ae0c-4066-8d90-a0f7de7861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02A0E67-DF16-4E62-AF53-42A7F8163D6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30752</TotalTime>
  <Words>2081</Words>
  <Application>Microsoft Office PowerPoint</Application>
  <PresentationFormat>On-screen Show (4:3)</PresentationFormat>
  <Paragraphs>162</Paragraphs>
  <Slides>15</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Calibri</vt:lpstr>
      <vt:lpstr>Times New Roman</vt:lpstr>
      <vt:lpstr>Office Theme</vt:lpstr>
      <vt:lpstr>     RAN1#108-e Meeting Invitation, Timelines, Scope, Process    </vt:lpstr>
      <vt:lpstr>Invitation</vt:lpstr>
      <vt:lpstr>Timeline/Scope</vt:lpstr>
      <vt:lpstr>Process</vt:lpstr>
      <vt:lpstr>Process (Contd.)</vt:lpstr>
      <vt:lpstr>Process (Contd.)</vt:lpstr>
      <vt:lpstr>Process (Contd.)</vt:lpstr>
      <vt:lpstr>Process (Contd.)</vt:lpstr>
      <vt:lpstr>Process (Contd.)</vt:lpstr>
      <vt:lpstr>Process (Contd.)</vt:lpstr>
      <vt:lpstr>Process (Contd.)</vt:lpstr>
      <vt:lpstr>Process (Contd.)</vt:lpstr>
      <vt:lpstr>Conference call: GoToWebinar (GTW)</vt:lpstr>
      <vt:lpstr>Conference call (Contd.)</vt:lpstr>
      <vt:lpstr>Conference call: dial in numbers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Chair</dc:creator>
  <dc:description>© 2009  All rights reserved</dc:description>
  <cp:lastModifiedBy>MCC:</cp:lastModifiedBy>
  <cp:revision>1013</cp:revision>
  <dcterms:created xsi:type="dcterms:W3CDTF">2008-08-30T09:32:10Z</dcterms:created>
  <dcterms:modified xsi:type="dcterms:W3CDTF">2022-02-02T07:58:57Z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0x010100EB28163D68FE8E4D9361964FDD814FC4</vt:lpwstr>
  </property>
</Properties>
</file>