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274609F-55FD-48C8-B435-1E93D0B7FB16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66720" y="4716360"/>
            <a:ext cx="5335200" cy="4466880"/>
          </a:xfrm>
          <a:prstGeom prst="rect">
            <a:avLst/>
          </a:prstGeom>
        </p:spPr>
        <p:txBody>
          <a:bodyPr lIns="90720" tIns="45360" rIns="90720" bIns="45360">
            <a:noAutofit/>
          </a:bodyPr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latin typeface="Arial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0" y="9307440"/>
            <a:ext cx="2920680" cy="490320"/>
          </a:xfrm>
          <a:prstGeom prst="rect">
            <a:avLst/>
          </a:prstGeom>
          <a:noFill/>
          <a:ln>
            <a:noFill/>
          </a:ln>
        </p:spPr>
        <p:txBody>
          <a:bodyPr lIns="90720" tIns="45360" rIns="90720" bIns="45360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 hidden="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8"/>
          <p:cNvPicPr/>
          <p:nvPr/>
        </p:nvPicPr>
        <p:blipFill>
          <a:blip r:embed="rId15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" name="Espace réservé du contenu 2"/>
          <p:cNvPicPr/>
          <p:nvPr/>
        </p:nvPicPr>
        <p:blipFill>
          <a:blip r:embed="rId16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" name="Image 8"/>
          <p:cNvPicPr/>
          <p:nvPr/>
        </p:nvPicPr>
        <p:blipFill>
          <a:blip r:embed="rId14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7" name="Espace réservé du contenu 2"/>
          <p:cNvPicPr/>
          <p:nvPr/>
        </p:nvPicPr>
        <p:blipFill>
          <a:blip r:embed="rId15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99CC"/>
                </a:solidFill>
                <a:latin typeface="Arial Narrow"/>
              </a:rPr>
              <a:t>Cliquez pour modifier le style du titre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400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Cliquez pour modifier les styles du texte du masque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Deuxième niveau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Eurostile LT Std"/>
              <a:buChar char="–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Troisième niveau</a:t>
            </a:r>
          </a:p>
          <a:p>
            <a:pPr marL="1600200" lvl="3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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Quatrième niveau</a:t>
            </a:r>
          </a:p>
          <a:p>
            <a:pPr marL="2057400" lvl="4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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Cinquième niveau</a:t>
            </a:r>
          </a:p>
        </p:txBody>
      </p:sp>
      <p:sp>
        <p:nvSpPr>
          <p:cNvPr id="50" name="PlaceHolder 6"/>
          <p:cNvSpPr>
            <a:spLocks noGrp="1"/>
          </p:cNvSpPr>
          <p:nvPr>
            <p:ph type="dt"/>
          </p:nvPr>
        </p:nvSpPr>
        <p:spPr>
          <a:xfrm>
            <a:off x="3635280" y="6524640"/>
            <a:ext cx="107928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E79873BB-342E-4703-BC9A-45CE8C9ADC5E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31/05/2023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sldNum"/>
          </p:nvPr>
        </p:nvSpPr>
        <p:spPr>
          <a:xfrm>
            <a:off x="4788000" y="6524640"/>
            <a:ext cx="71892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2C0D1AA0-5791-4B07-8F33-156BF579B6B2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‹#›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3568680" y="1917000"/>
            <a:ext cx="6187680" cy="791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3GPP TSG RAN Rel-19 Workshop		</a:t>
            </a:r>
            <a:r>
              <a:rPr lang="en-US" sz="1600" b="1" strike="noStrike" spc="-1" dirty="0" smtClean="0">
                <a:solidFill>
                  <a:srgbClr val="0099CC"/>
                </a:solidFill>
                <a:latin typeface="Calibri"/>
              </a:rPr>
              <a:t>RWS-230438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	</a:t>
            </a:r>
            <a:endParaRPr lang="en-US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1" spc="-1" dirty="0">
                <a:solidFill>
                  <a:srgbClr val="0099CC"/>
                </a:solidFill>
                <a:latin typeface="Calibri"/>
              </a:rPr>
              <a:t>Taipei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, June </a:t>
            </a:r>
            <a:r>
              <a:rPr lang="en-US" sz="1600" b="1" spc="-1" dirty="0">
                <a:solidFill>
                  <a:srgbClr val="0099CC"/>
                </a:solidFill>
                <a:latin typeface="Calibri"/>
              </a:rPr>
              <a:t>15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 – </a:t>
            </a:r>
            <a:r>
              <a:rPr lang="en-US" sz="1600" b="1" spc="-1" dirty="0">
                <a:solidFill>
                  <a:srgbClr val="0099CC"/>
                </a:solidFill>
                <a:latin typeface="Calibri"/>
              </a:rPr>
              <a:t>16</a:t>
            </a:r>
            <a:r>
              <a:rPr lang="en-US" sz="1600" b="1" strike="noStrike" spc="-1" dirty="0">
                <a:solidFill>
                  <a:srgbClr val="0099CC"/>
                </a:solidFill>
                <a:latin typeface="Calibri"/>
              </a:rPr>
              <a:t>, 2023</a:t>
            </a:r>
            <a:endParaRPr lang="en-US" sz="1600" b="0" strike="noStrike" spc="-1" dirty="0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2865670" y="3306601"/>
            <a:ext cx="6768360" cy="1685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 dirty="0">
                <a:solidFill>
                  <a:srgbClr val="0099CC"/>
                </a:solidFill>
                <a:latin typeface="Calibri"/>
              </a:rPr>
              <a:t>Considerations 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on </a:t>
            </a:r>
            <a:r>
              <a:rPr lang="en-US" sz="3200" b="1" strike="noStrike" spc="-1" dirty="0">
                <a:solidFill>
                  <a:srgbClr val="0099CC"/>
                </a:solidFill>
                <a:latin typeface="Calibri"/>
              </a:rPr>
              <a:t>NR SL 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Positioning </a:t>
            </a:r>
          </a:p>
          <a:p>
            <a:pPr>
              <a:lnSpc>
                <a:spcPct val="100000"/>
              </a:lnSpc>
            </a:pPr>
            <a:r>
              <a:rPr lang="en-US" sz="3200" b="1" spc="-1" dirty="0" smtClean="0">
                <a:solidFill>
                  <a:srgbClr val="0099CC"/>
                </a:solidFill>
                <a:latin typeface="Calibri"/>
              </a:rPr>
              <a:t>in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 </a:t>
            </a:r>
            <a:r>
              <a:rPr lang="en-US" sz="3200" b="1" spc="-1" dirty="0">
                <a:solidFill>
                  <a:srgbClr val="0099CC"/>
                </a:solidFill>
                <a:latin typeface="Calibri"/>
              </a:rPr>
              <a:t>U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nlicensed </a:t>
            </a:r>
            <a:r>
              <a:rPr lang="en-US" sz="3200" b="1" spc="-1" dirty="0">
                <a:solidFill>
                  <a:srgbClr val="0099CC"/>
                </a:solidFill>
                <a:latin typeface="Calibri"/>
              </a:rPr>
              <a:t>S</a:t>
            </a:r>
            <a:r>
              <a:rPr lang="en-US" sz="3200" b="1" strike="noStrike" spc="-1" dirty="0" smtClean="0">
                <a:solidFill>
                  <a:srgbClr val="0099CC"/>
                </a:solidFill>
                <a:latin typeface="Calibri"/>
              </a:rPr>
              <a:t>pectrum</a:t>
            </a: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r>
              <a:rPr lang="en-US" sz="2000" b="1" strike="noStrike" spc="-1" dirty="0">
                <a:solidFill>
                  <a:srgbClr val="0099CC"/>
                </a:solidFill>
                <a:latin typeface="Calibri"/>
              </a:rPr>
              <a:t>Agenda Item: </a:t>
            </a:r>
            <a:r>
              <a:rPr lang="en-US" sz="2000" b="1" spc="-1" dirty="0">
                <a:solidFill>
                  <a:srgbClr val="0099CC"/>
                </a:solidFill>
                <a:latin typeface="Calibri"/>
              </a:rPr>
              <a:t>5</a:t>
            </a:r>
            <a:endParaRPr lang="en-US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Motivation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</a:t>
            </a:r>
            <a:r>
              <a:rPr lang="en-US" sz="2000" b="1" spc="-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sidelink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(SL) on unlicensed </a:t>
            </a:r>
            <a:r>
              <a:rPr lang="en-US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spectrum (SL-U) 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 been specified to support </a:t>
            </a:r>
            <a:r>
              <a:rPr lang="en-US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applications requiring 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data rate, flexibility and low cost of deployment</a:t>
            </a: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SL positioning has be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 specified to support </a:t>
            </a:r>
            <a:r>
              <a:rPr lang="en-US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cases such as V2X, public safety, commercial use-case, Industrial Internet of Things</a:t>
            </a: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integration of NR SL positioning </a:t>
            </a:r>
            <a:r>
              <a:rPr lang="en-US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into the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frame</a:t>
            </a:r>
            <a:r>
              <a:rPr lang="en-US" sz="2000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of NR SL on unlicensed spectrum will enhance NR SL to support the use cases:</a:t>
            </a: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Autonomous driving: </a:t>
            </a: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Eurostile LT Std"/>
              <a:buChar char="–"/>
            </a:pPr>
            <a:r>
              <a:rPr lang="fr-FR" sz="20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2000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huge amount of data exchanged between the vehicles to determine their positions</a:t>
            </a: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Eurostile LT Std"/>
              <a:buChar char="–"/>
            </a:pPr>
            <a:r>
              <a:rPr lang="en-US" sz="2000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line-of-sight transmission between the UE and the </a:t>
            </a:r>
            <a:r>
              <a:rPr lang="en-US" sz="2000" spc="-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gNB</a:t>
            </a:r>
            <a:r>
              <a:rPr lang="en-US" sz="2000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the positioning information</a:t>
            </a:r>
            <a:endParaRPr lang="fr-FR" sz="2000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310" lvl="1" indent="-285750">
              <a:spcBef>
                <a:spcPts val="360"/>
              </a:spcBef>
              <a:buClr>
                <a:srgbClr val="0099CC"/>
              </a:buClr>
              <a:buFont typeface="Wingdings" panose="05000000000000000000" pitchFamily="2" charset="2"/>
              <a:buChar char="Ø"/>
            </a:pPr>
            <a:r>
              <a:rPr lang="en-US" sz="2000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aming industry: high data rate to connect the devices and determine the positions of the devices in the interactive game</a:t>
            </a:r>
            <a:endParaRPr lang="fr-FR" sz="2000" b="0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Background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285840" y="1179504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1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Rel-18, NR SL on unlicensed spectrum has been specified</a:t>
            </a:r>
          </a:p>
          <a:p>
            <a:pPr marL="743310" lvl="1" indent="-285750">
              <a:spcBef>
                <a:spcPts val="901"/>
              </a:spcBef>
              <a:buClr>
                <a:srgbClr val="0099CC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access mechanism for SL control (PSCCH), data (PSSCH), feedback (PSFCH), synchronization signal block (SSB) transmissions</a:t>
            </a:r>
          </a:p>
          <a:p>
            <a:pPr marL="743310" lvl="1" indent="-285750">
              <a:spcBef>
                <a:spcPts val="901"/>
              </a:spcBef>
              <a:buClr>
                <a:srgbClr val="0099CC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Physical channel design: number </a:t>
            </a: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starting positions of PSCCH in a slot, number of PSFCH occasions associated to a PSSCH transmission, number of S-SSB occasions in a period, interlace configuration of PSCCH, PSSCH, PSFCH, S-SSB</a:t>
            </a:r>
            <a:endParaRPr lang="en-US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3080" indent="-342720"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b="1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Rel-18, NR SL positioning has been specified</a:t>
            </a:r>
            <a:endParaRPr lang="fr-FR" sz="1800" b="1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Dedicated and shared resource pool for </a:t>
            </a:r>
            <a:r>
              <a:rPr lang="en-US" sz="18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 </a:t>
            </a:r>
            <a:r>
              <a:rPr lang="en-US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positioning reference signal (SL-PRS)</a:t>
            </a: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Resource allocation for SL-PRS</a:t>
            </a: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 and frequency domain patterns of SL-PRS</a:t>
            </a: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  <a:tabLst>
                <a:tab pos="0" algn="l"/>
              </a:tabLst>
            </a:pPr>
            <a:r>
              <a:rPr lang="en-US" sz="1800" b="1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Observations</a:t>
            </a:r>
            <a:endParaRPr lang="fr-FR" sz="1800" b="1" strike="noStrike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NR SL positioning on unlicensed spectrum should be specified to enhance NR </a:t>
            </a:r>
            <a:r>
              <a:rPr lang="en-US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SL-U by </a:t>
            </a:r>
            <a:r>
              <a:rPr lang="en-US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providing the techniques to the devices in SL communication to determine their absolute or relative positions</a:t>
            </a:r>
            <a:endParaRPr lang="fr-FR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Proposals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/>
              </a:rPr>
              <a:t>Study channel access mechanism for SL-PRS transmission</a:t>
            </a: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Channel occupancy time (COT) sharing between the UEs for SL-PRS transmissions in the dedicated and shared resource pools 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Cyclic prefix extension for SL-PRS to fill the gap between the transmissions to avoid the additional listen-before-talk (LBT)</a:t>
            </a:r>
          </a:p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/>
              </a:rPr>
              <a:t>Study slot structure in the dedicated and shared resource pools for SL-PRS</a:t>
            </a:r>
            <a:endParaRPr lang="fr-FR" sz="2000" b="1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To 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time-multiplex 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S</a:t>
            </a:r>
            <a:r>
              <a:rPr lang="en-US" sz="2000" spc="-1" dirty="0">
                <a:solidFill>
                  <a:srgbClr val="000000"/>
                </a:solidFill>
                <a:latin typeface="Calibri"/>
              </a:rPr>
              <a:t>L-PRSs of multiple UEs in </a:t>
            </a:r>
            <a:r>
              <a:rPr lang="en-US" sz="2000" spc="-1" dirty="0" smtClean="0">
                <a:solidFill>
                  <a:srgbClr val="000000"/>
                </a:solidFill>
                <a:latin typeface="Calibri"/>
              </a:rPr>
              <a:t>a </a:t>
            </a:r>
            <a:r>
              <a:rPr lang="en-US" sz="2000" spc="-1" dirty="0">
                <a:solidFill>
                  <a:srgbClr val="000000"/>
                </a:solidFill>
                <a:latin typeface="Calibri"/>
              </a:rPr>
              <a:t>slot and guarantee the SL-PRS transmissions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 of these UEs without 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additional LBT</a:t>
            </a:r>
            <a:endParaRPr lang="fr-FR" sz="2000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spc="-1" dirty="0">
                <a:solidFill>
                  <a:srgbClr val="000000"/>
                </a:solidFill>
                <a:latin typeface="Calibri"/>
              </a:rPr>
              <a:t>The position of PSCCH associated to SL-PRS in </a:t>
            </a:r>
            <a:r>
              <a:rPr lang="en-US" sz="2000" spc="-1" dirty="0" smtClean="0">
                <a:solidFill>
                  <a:srgbClr val="000000"/>
                </a:solidFill>
                <a:latin typeface="Calibri"/>
              </a:rPr>
              <a:t>a </a:t>
            </a:r>
            <a:r>
              <a:rPr lang="en-US" sz="2000" spc="-1" dirty="0">
                <a:solidFill>
                  <a:srgbClr val="000000"/>
                </a:solidFill>
                <a:latin typeface="Calibri"/>
              </a:rPr>
              <a:t>slot to guarantee the continuity of the PSCCH and SL-PRS transmissions</a:t>
            </a:r>
            <a:endParaRPr lang="fr-FR" sz="2000" b="0" strike="noStrike" spc="-1" dirty="0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38416</TotalTime>
  <Words>401</Words>
  <Application>Microsoft Office PowerPoint</Application>
  <PresentationFormat>On-screen Show (4:3)</PresentationFormat>
  <Paragraphs>29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Arial Narrow</vt:lpstr>
      <vt:lpstr>Calibri</vt:lpstr>
      <vt:lpstr>DejaVu Sans</vt:lpstr>
      <vt:lpstr>Eurostile LT Std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Sporadic UL</dc:title>
  <dc:subject/>
  <dc:creator>Sebastian Wagner</dc:creator>
  <dc:description/>
  <cp:lastModifiedBy>Sebastian Wagner</cp:lastModifiedBy>
  <cp:revision>632</cp:revision>
  <cp:lastPrinted>2014-05-05T14:01:36Z</cp:lastPrinted>
  <dcterms:created xsi:type="dcterms:W3CDTF">2007-06-19T08:15:35Z</dcterms:created>
  <dcterms:modified xsi:type="dcterms:W3CDTF">2023-05-31T14:18:29Z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Eurecom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