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5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6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7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8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  <p:sldMasterId id="2147484020" r:id="rId2"/>
    <p:sldMasterId id="2147484030" r:id="rId3"/>
    <p:sldMasterId id="2147484040" r:id="rId4"/>
    <p:sldMasterId id="2147484058" r:id="rId5"/>
    <p:sldMasterId id="2147484077" r:id="rId6"/>
    <p:sldMasterId id="2147484082" r:id="rId7"/>
    <p:sldMasterId id="2147484101" r:id="rId8"/>
    <p:sldMasterId id="2147484106" r:id="rId9"/>
  </p:sldMasterIdLst>
  <p:notesMasterIdLst>
    <p:notesMasterId r:id="rId21"/>
  </p:notesMasterIdLst>
  <p:handoutMasterIdLst>
    <p:handoutMasterId r:id="rId22"/>
  </p:handoutMasterIdLst>
  <p:sldIdLst>
    <p:sldId id="283" r:id="rId10"/>
    <p:sldId id="1530" r:id="rId11"/>
    <p:sldId id="1529" r:id="rId12"/>
    <p:sldId id="1517" r:id="rId13"/>
    <p:sldId id="1531" r:id="rId14"/>
    <p:sldId id="1524" r:id="rId15"/>
    <p:sldId id="1525" r:id="rId16"/>
    <p:sldId id="1519" r:id="rId17"/>
    <p:sldId id="1520" r:id="rId18"/>
    <p:sldId id="1521" r:id="rId19"/>
    <p:sldId id="1526" r:id="rId20"/>
  </p:sldIdLst>
  <p:sldSz cx="12196763" cy="6858000"/>
  <p:notesSz cx="6858000" cy="9144000"/>
  <p:defaultTextStyle>
    <a:defPPr>
      <a:defRPr lang="en-US"/>
    </a:defPPr>
    <a:lvl1pPr marL="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40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7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718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957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196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43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675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913" algn="l" defTabSz="9144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16" clrIdx="0">
    <p:extLst>
      <p:ext uri="{19B8F6BF-5375-455C-9EA6-DF929625EA0E}">
        <p15:presenceInfo xmlns:p15="http://schemas.microsoft.com/office/powerpoint/2012/main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002F"/>
    <a:srgbClr val="D0E8C4"/>
    <a:srgbClr val="170BB5"/>
    <a:srgbClr val="DDDDDD"/>
    <a:srgbClr val="B5B5B5"/>
    <a:srgbClr val="FFFFFF"/>
    <a:srgbClr val="000000"/>
    <a:srgbClr val="595757"/>
    <a:srgbClr val="221815"/>
    <a:srgbClr val="8888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72833802-FEF1-4C79-8D5D-14CF1EAF98D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9" autoAdjust="0"/>
    <p:restoredTop sz="96291"/>
  </p:normalViewPr>
  <p:slideViewPr>
    <p:cSldViewPr snapToGrid="0" snapToObjects="1">
      <p:cViewPr varScale="1">
        <p:scale>
          <a:sx n="116" d="100"/>
          <a:sy n="116" d="100"/>
        </p:scale>
        <p:origin x="528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96" d="100"/>
          <a:sy n="96" d="100"/>
        </p:scale>
        <p:origin x="3104" y="1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commentAuthors" Target="commentAuthor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4335051372551553E-2"/>
          <c:y val="0.28376612826042924"/>
          <c:w val="0.85745135950824936"/>
          <c:h val="0.6019902557151410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Serve UE only with its best beam</c:v>
                </c:pt>
              </c:strCache>
            </c:strRef>
          </c:tx>
          <c:spPr>
            <a:solidFill>
              <a:srgbClr val="FF66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bg2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Burst@60% RU(0.5Mbyte)</c:v>
                </c:pt>
                <c:pt idx="1">
                  <c:v>FullBuffer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</c:v>
                </c:pt>
                <c:pt idx="1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7D6-4A90-AA19-0E639E0C451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Serve UE with both optimal and non-optimal beams</c:v>
                </c:pt>
              </c:strCache>
            </c:strRef>
          </c:tx>
          <c:spPr>
            <a:solidFill>
              <a:srgbClr val="148AFF"/>
            </a:solidFill>
            <a:ln>
              <a:noFill/>
            </a:ln>
            <a:effectLst/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bg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900" b="0" i="0" u="none" strike="noStrike" kern="1200" baseline="0">
                      <a:solidFill>
                        <a:schemeClr val="bg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Burst@60% RU(0.5Mbyte)</c:v>
                </c:pt>
                <c:pt idx="1">
                  <c:v>FullBuffer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1.3</c:v>
                </c:pt>
                <c:pt idx="1">
                  <c:v>1.4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27D6-4A90-AA19-0E639E0C451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-488705600"/>
        <c:axId val="-488705056"/>
      </c:barChart>
      <c:catAx>
        <c:axId val="-4887056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488705056"/>
        <c:crosses val="autoZero"/>
        <c:auto val="1"/>
        <c:lblAlgn val="ctr"/>
        <c:lblOffset val="100"/>
        <c:noMultiLvlLbl val="0"/>
      </c:catAx>
      <c:valAx>
        <c:axId val="-48870505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-4887056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0798942955841918"/>
          <c:y val="4.2217815259220678E-2"/>
          <c:w val="0.71179577570955943"/>
          <c:h val="0.246384921544901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Calibri" panose="020F0502020204030204" pitchFamily="34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8CC198DB-AFBD-584A-8986-364FF2B03F4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AD01315C-523F-A043-8029-B9921497126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CF71B8-DF2A-2E41-BE66-2E18A767DA8A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B9601424-70F4-1643-8E3A-557A0258D6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85BF48A-FF5C-8145-95A7-EE66A87C73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5F0CC5-85BE-A64A-BD47-54C66F7E93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095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D60A27-BF12-6744-9E93-932A0E34D8BB}" type="datetimeFigureOut">
              <a:rPr lang="en-US" smtClean="0"/>
              <a:t>5/31/2023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7326F3-4732-B74B-9C70-D0992466E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321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5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304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957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60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261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913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566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219" algn="l" defTabSz="121930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7326F3-4732-B74B-9C70-D0992466E49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2748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B1FAAC7-5720-409A-92BE-06A52C9FA33B}" type="slidenum">
              <a:rPr lang="zh-CN" altLang="en-US" smtClean="0">
                <a:solidFill>
                  <a:prstClr val="black"/>
                </a:solidFill>
                <a:ea typeface="宋体" panose="02010600030101010101" pitchFamily="2" charset="-122"/>
              </a:rPr>
              <a:pPr>
                <a:defRPr/>
              </a:pPr>
              <a:t>6</a:t>
            </a:fld>
            <a:endParaRPr lang="zh-CN" altLang="en-US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43711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6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6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7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7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7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7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8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8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8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8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9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9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9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9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/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94953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7040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045932" y="274638"/>
            <a:ext cx="2744272" cy="5897562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3117" y="274638"/>
            <a:ext cx="8029536" cy="5897562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4021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2130433"/>
            <a:ext cx="12196763" cy="1470025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3886200"/>
            <a:ext cx="12196763" cy="1752600"/>
          </a:xfrm>
        </p:spPr>
        <p:txBody>
          <a:bodyPr/>
          <a:lstStyle>
            <a:lvl1pPr marL="0" indent="0" algn="l">
              <a:buNone/>
              <a:defRPr/>
            </a:lvl1pPr>
            <a:lvl2pPr marL="456651" indent="0" algn="ctr">
              <a:buNone/>
              <a:defRPr/>
            </a:lvl2pPr>
            <a:lvl3pPr marL="913303" indent="0" algn="ctr">
              <a:buNone/>
              <a:defRPr/>
            </a:lvl3pPr>
            <a:lvl4pPr marL="1369955" indent="0" algn="ctr">
              <a:buNone/>
              <a:defRPr/>
            </a:lvl4pPr>
            <a:lvl5pPr marL="1826606" indent="0" algn="ctr">
              <a:buNone/>
              <a:defRPr/>
            </a:lvl5pPr>
            <a:lvl6pPr marL="2283258" indent="0" algn="ctr">
              <a:buNone/>
              <a:defRPr/>
            </a:lvl6pPr>
            <a:lvl7pPr marL="2739910" indent="0" algn="ctr">
              <a:buNone/>
              <a:defRPr/>
            </a:lvl7pPr>
            <a:lvl8pPr marL="3196561" indent="0" algn="ctr">
              <a:buNone/>
              <a:defRPr/>
            </a:lvl8pPr>
            <a:lvl9pPr marL="3653213" indent="0" algn="ctr">
              <a:buNone/>
              <a:defRPr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99042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" y="-7746"/>
            <a:ext cx="11790204" cy="686822"/>
          </a:xfrm>
        </p:spPr>
        <p:txBody>
          <a:bodyPr/>
          <a:lstStyle>
            <a:lvl1pPr>
              <a:defRPr sz="2397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42383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460" y="4406908"/>
            <a:ext cx="10367249" cy="1362075"/>
          </a:xfrm>
        </p:spPr>
        <p:txBody>
          <a:bodyPr anchor="t"/>
          <a:lstStyle>
            <a:lvl1pPr algn="l">
              <a:defRPr sz="3994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460" y="2906713"/>
            <a:ext cx="10367249" cy="1500187"/>
          </a:xfrm>
        </p:spPr>
        <p:txBody>
          <a:bodyPr anchor="b"/>
          <a:lstStyle>
            <a:lvl1pPr marL="0" indent="0">
              <a:buNone/>
              <a:defRPr sz="1997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6651" indent="0">
              <a:buNone/>
              <a:defRPr sz="1797"/>
            </a:lvl2pPr>
            <a:lvl3pPr marL="913303" indent="0">
              <a:buNone/>
              <a:defRPr sz="1597"/>
            </a:lvl3pPr>
            <a:lvl4pPr marL="1369955" indent="0">
              <a:buNone/>
              <a:defRPr sz="1397"/>
            </a:lvl4pPr>
            <a:lvl5pPr marL="1826606" indent="0">
              <a:buNone/>
              <a:defRPr sz="1397"/>
            </a:lvl5pPr>
            <a:lvl6pPr marL="2283258" indent="0">
              <a:buNone/>
              <a:defRPr sz="1397"/>
            </a:lvl6pPr>
            <a:lvl7pPr marL="2739910" indent="0">
              <a:buNone/>
              <a:defRPr sz="1397"/>
            </a:lvl7pPr>
            <a:lvl8pPr marL="3196561" indent="0">
              <a:buNone/>
              <a:defRPr sz="1397"/>
            </a:lvl8pPr>
            <a:lvl9pPr marL="3653213" indent="0">
              <a:buNone/>
              <a:defRPr sz="1397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7002800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48869" y="1438836"/>
            <a:ext cx="5791220" cy="4733365"/>
          </a:xfrm>
        </p:spPr>
        <p:txBody>
          <a:bodyPr/>
          <a:lstStyle>
            <a:lvl1pPr>
              <a:defRPr sz="2797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397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997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797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797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797"/>
            </a:lvl6pPr>
            <a:lvl7pPr>
              <a:defRPr sz="1797"/>
            </a:lvl7pPr>
            <a:lvl8pPr>
              <a:defRPr sz="1797"/>
            </a:lvl8pPr>
            <a:lvl9pPr>
              <a:defRPr sz="1797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5682" y="1438836"/>
            <a:ext cx="5494522" cy="4733365"/>
          </a:xfrm>
        </p:spPr>
        <p:txBody>
          <a:bodyPr/>
          <a:lstStyle>
            <a:lvl1pPr>
              <a:defRPr sz="2797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397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997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797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797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797"/>
            </a:lvl6pPr>
            <a:lvl7pPr>
              <a:defRPr sz="1797"/>
            </a:lvl7pPr>
            <a:lvl8pPr>
              <a:defRPr sz="1797"/>
            </a:lvl8pPr>
            <a:lvl9pPr>
              <a:defRPr sz="1797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63289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47113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2817" y="273051"/>
            <a:ext cx="4012651" cy="863226"/>
          </a:xfrm>
        </p:spPr>
        <p:txBody>
          <a:bodyPr anchor="b"/>
          <a:lstStyle>
            <a:lvl1pPr algn="l">
              <a:defRPr sz="2397" b="1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8599" y="273058"/>
            <a:ext cx="6818330" cy="5853113"/>
          </a:xfrm>
        </p:spPr>
        <p:txBody>
          <a:bodyPr/>
          <a:lstStyle>
            <a:lvl1pPr>
              <a:defRPr sz="3197"/>
            </a:lvl1pPr>
            <a:lvl2pPr>
              <a:defRPr sz="2797"/>
            </a:lvl2pPr>
            <a:lvl3pPr>
              <a:defRPr sz="2397"/>
            </a:lvl3pPr>
            <a:lvl4pPr>
              <a:defRPr sz="1997"/>
            </a:lvl4pPr>
            <a:lvl5pPr>
              <a:defRPr sz="1997"/>
            </a:lvl5pPr>
            <a:lvl6pPr>
              <a:defRPr sz="1997"/>
            </a:lvl6pPr>
            <a:lvl7pPr>
              <a:defRPr sz="1997"/>
            </a:lvl7pPr>
            <a:lvl8pPr>
              <a:defRPr sz="1997"/>
            </a:lvl8pPr>
            <a:lvl9pPr>
              <a:defRPr sz="1997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839" y="1435103"/>
            <a:ext cx="4012651" cy="4691063"/>
          </a:xfrm>
        </p:spPr>
        <p:txBody>
          <a:bodyPr/>
          <a:lstStyle>
            <a:lvl1pPr marL="0" indent="0">
              <a:buNone/>
              <a:defRPr sz="1397"/>
            </a:lvl1pPr>
            <a:lvl2pPr marL="456651" indent="0">
              <a:buNone/>
              <a:defRPr sz="1200"/>
            </a:lvl2pPr>
            <a:lvl3pPr marL="913303" indent="0">
              <a:buNone/>
              <a:defRPr sz="1000"/>
            </a:lvl3pPr>
            <a:lvl4pPr marL="1369955" indent="0">
              <a:buNone/>
              <a:defRPr sz="900"/>
            </a:lvl4pPr>
            <a:lvl5pPr marL="1826606" indent="0">
              <a:buNone/>
              <a:defRPr sz="900"/>
            </a:lvl5pPr>
            <a:lvl6pPr marL="2283258" indent="0">
              <a:buNone/>
              <a:defRPr sz="900"/>
            </a:lvl6pPr>
            <a:lvl7pPr marL="2739910" indent="0">
              <a:buNone/>
              <a:defRPr sz="900"/>
            </a:lvl7pPr>
            <a:lvl8pPr marL="3196561" indent="0">
              <a:buNone/>
              <a:defRPr sz="900"/>
            </a:lvl8pPr>
            <a:lvl9pPr marL="3653213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4799345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650" y="4800600"/>
            <a:ext cx="7318058" cy="566738"/>
          </a:xfrm>
        </p:spPr>
        <p:txBody>
          <a:bodyPr anchor="b"/>
          <a:lstStyle>
            <a:lvl1pPr algn="l">
              <a:defRPr sz="1997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650" y="612775"/>
            <a:ext cx="7318058" cy="4114800"/>
          </a:xfrm>
        </p:spPr>
        <p:txBody>
          <a:bodyPr/>
          <a:lstStyle>
            <a:lvl1pPr marL="0" indent="0">
              <a:buNone/>
              <a:defRPr sz="3197"/>
            </a:lvl1pPr>
            <a:lvl2pPr marL="456651" indent="0">
              <a:buNone/>
              <a:defRPr sz="2797"/>
            </a:lvl2pPr>
            <a:lvl3pPr marL="913303" indent="0">
              <a:buNone/>
              <a:defRPr sz="2397"/>
            </a:lvl3pPr>
            <a:lvl4pPr marL="1369955" indent="0">
              <a:buNone/>
              <a:defRPr sz="1997"/>
            </a:lvl4pPr>
            <a:lvl5pPr marL="1826606" indent="0">
              <a:buNone/>
              <a:defRPr sz="1997"/>
            </a:lvl5pPr>
            <a:lvl6pPr marL="2283258" indent="0">
              <a:buNone/>
              <a:defRPr sz="1997"/>
            </a:lvl6pPr>
            <a:lvl7pPr marL="2739910" indent="0">
              <a:buNone/>
              <a:defRPr sz="1997"/>
            </a:lvl7pPr>
            <a:lvl8pPr marL="3196561" indent="0">
              <a:buNone/>
              <a:defRPr sz="1997"/>
            </a:lvl8pPr>
            <a:lvl9pPr marL="3653213" indent="0">
              <a:buNone/>
              <a:defRPr sz="1997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650" y="5367338"/>
            <a:ext cx="7318058" cy="804862"/>
          </a:xfrm>
        </p:spPr>
        <p:txBody>
          <a:bodyPr/>
          <a:lstStyle>
            <a:lvl1pPr marL="0" indent="0">
              <a:buNone/>
              <a:defRPr sz="1397"/>
            </a:lvl1pPr>
            <a:lvl2pPr marL="456651" indent="0">
              <a:buNone/>
              <a:defRPr sz="1200"/>
            </a:lvl2pPr>
            <a:lvl3pPr marL="913303" indent="0">
              <a:buNone/>
              <a:defRPr sz="1000"/>
            </a:lvl3pPr>
            <a:lvl4pPr marL="1369955" indent="0">
              <a:buNone/>
              <a:defRPr sz="900"/>
            </a:lvl4pPr>
            <a:lvl5pPr marL="1826606" indent="0">
              <a:buNone/>
              <a:defRPr sz="900"/>
            </a:lvl5pPr>
            <a:lvl6pPr marL="2283258" indent="0">
              <a:buNone/>
              <a:defRPr sz="900"/>
            </a:lvl6pPr>
            <a:lvl7pPr marL="2739910" indent="0">
              <a:buNone/>
              <a:defRPr sz="900"/>
            </a:lvl7pPr>
            <a:lvl8pPr marL="3196561" indent="0">
              <a:buNone/>
              <a:defRPr sz="900"/>
            </a:lvl8pPr>
            <a:lvl9pPr marL="3653213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2719570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38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36" indent="0" algn="ctr">
              <a:buNone/>
              <a:defRPr sz="2593"/>
            </a:lvl2pPr>
            <a:lvl3pPr marL="1185869" indent="0" algn="ctr">
              <a:buNone/>
              <a:defRPr sz="2335"/>
            </a:lvl3pPr>
            <a:lvl4pPr marL="1778806" indent="0" algn="ctr">
              <a:buNone/>
              <a:defRPr sz="2075"/>
            </a:lvl4pPr>
            <a:lvl5pPr marL="2371741" indent="0" algn="ctr">
              <a:buNone/>
              <a:defRPr sz="2075"/>
            </a:lvl5pPr>
            <a:lvl6pPr marL="2964674" indent="0" algn="ctr">
              <a:buNone/>
              <a:defRPr sz="2075"/>
            </a:lvl6pPr>
            <a:lvl7pPr marL="3557610" indent="0" algn="ctr">
              <a:buNone/>
              <a:defRPr sz="2075"/>
            </a:lvl7pPr>
            <a:lvl8pPr marL="4150546" indent="0" algn="ctr">
              <a:buNone/>
              <a:defRPr sz="2075"/>
            </a:lvl8pPr>
            <a:lvl9pPr marL="4743479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58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2pPr>
            <a:lvl3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3pPr>
            <a:lvl4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4pPr>
            <a:lvl5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75539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045932" y="274638"/>
            <a:ext cx="2744272" cy="5897562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3117" y="274638"/>
            <a:ext cx="8029536" cy="5897562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361146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solidFill>
                <a:srgbClr val="666666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324087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Chinese tex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D2A38214-5857-FC4E-B923-056100E16BCA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29175" y="456135"/>
            <a:ext cx="10740640" cy="993400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ts val="3425"/>
              </a:lnSpc>
              <a:spcBef>
                <a:spcPts val="0"/>
              </a:spcBef>
              <a:buNone/>
              <a:defRPr sz="31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  <a:lvl2pPr marL="592936" indent="0" algn="ctr">
              <a:buNone/>
              <a:defRPr sz="2593"/>
            </a:lvl2pPr>
            <a:lvl3pPr marL="1185869" indent="0" algn="ctr">
              <a:buNone/>
              <a:defRPr sz="2335"/>
            </a:lvl3pPr>
            <a:lvl4pPr marL="1778806" indent="0" algn="ctr">
              <a:buNone/>
              <a:defRPr sz="2075"/>
            </a:lvl4pPr>
            <a:lvl5pPr marL="2371741" indent="0" algn="ctr">
              <a:buNone/>
              <a:defRPr sz="2075"/>
            </a:lvl5pPr>
            <a:lvl6pPr marL="2964674" indent="0" algn="ctr">
              <a:buNone/>
              <a:defRPr sz="2075"/>
            </a:lvl6pPr>
            <a:lvl7pPr marL="3557610" indent="0" algn="ctr">
              <a:buNone/>
              <a:defRPr sz="2075"/>
            </a:lvl7pPr>
            <a:lvl8pPr marL="4150546" indent="0" algn="ctr">
              <a:buNone/>
              <a:defRPr sz="2075"/>
            </a:lvl8pPr>
            <a:lvl9pPr marL="4743479" indent="0" algn="ctr">
              <a:buNone/>
              <a:defRPr sz="2075"/>
            </a:lvl9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xmlns="" id="{8A4EAA63-3827-DA40-B921-C01084B9DA87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736912" y="1501989"/>
            <a:ext cx="10733557" cy="4690459"/>
          </a:xfrm>
          <a:prstGeom prst="rect">
            <a:avLst/>
          </a:prstGeom>
        </p:spPr>
        <p:txBody>
          <a:bodyPr lIns="0" tIns="0" rIns="0" bIns="0"/>
          <a:lstStyle>
            <a:lvl1pPr marL="12353" indent="0">
              <a:lnSpc>
                <a:spcPct val="100000"/>
              </a:lnSpc>
              <a:spcBef>
                <a:spcPts val="0"/>
              </a:spcBef>
              <a:buFontTx/>
              <a:buNone/>
              <a:tabLst>
                <a:tab pos="1206458" algn="ctr"/>
              </a:tabLst>
              <a:defRPr sz="1796" baseline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defRPr>
            </a:lvl1pPr>
            <a:lvl2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2pPr>
            <a:lvl3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3pPr>
            <a:lvl4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4pPr>
            <a:lvl5pPr marL="524996" indent="-170882">
              <a:buFont typeface="Arial" panose="020B0604020202020204" pitchFamily="34" charset="0"/>
              <a:buChar char="•"/>
              <a:tabLst>
                <a:tab pos="1206458" algn="ctr"/>
              </a:tabLst>
              <a:defRPr sz="1296" baseline="0"/>
            </a:lvl5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515092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3842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solidFill>
                <a:srgbClr val="666666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xmlns="" id="{52F8733E-C4C9-8D4D-8DDA-CAB265AC05A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0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81636938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智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04"/>
          <a:stretch/>
        </p:blipFill>
        <p:spPr>
          <a:xfrm>
            <a:off x="0" y="375"/>
            <a:ext cx="12197432" cy="5599236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xmlns="" id="{62AA4863-E1EF-3342-A8CB-ECD4FD06CEB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xmlns="" id="{195303EA-8491-464F-99A0-67F948701C1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412816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56DBC59C-CE55-E340-A3AE-F88AAF0D75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0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4" name="L 形 17">
            <a:extLst>
              <a:ext uri="{FF2B5EF4-FFF2-40B4-BE49-F238E27FC236}">
                <a16:creationId xmlns:a16="http://schemas.microsoft.com/office/drawing/2014/main" xmlns="" id="{3049C48A-4CAE-8940-8A29-89DE0543DF4C}"/>
              </a:ext>
            </a:extLst>
          </p:cNvPr>
          <p:cNvSpPr/>
          <p:nvPr userDrawn="1"/>
        </p:nvSpPr>
        <p:spPr>
          <a:xfrm rot="5400000">
            <a:off x="5369529" y="2370740"/>
            <a:ext cx="744262" cy="762208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solidFill>
                <a:srgbClr val="66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8651061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创新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8476"/>
          <a:stretch/>
        </p:blipFill>
        <p:spPr>
          <a:xfrm>
            <a:off x="0" y="374"/>
            <a:ext cx="12197432" cy="5590529"/>
          </a:xfrm>
          <a:prstGeom prst="rect">
            <a:avLst/>
          </a:prstGeom>
        </p:spPr>
      </p:pic>
      <p:sp>
        <p:nvSpPr>
          <p:cNvPr id="9" name="L 形 8"/>
          <p:cNvSpPr/>
          <p:nvPr userDrawn="1"/>
        </p:nvSpPr>
        <p:spPr>
          <a:xfrm rot="5400000">
            <a:off x="5945516" y="2323519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solidFill>
                <a:srgbClr val="666666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FB908F03-BBCC-164B-BE54-2E836D6E7C1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xmlns="" id="{A3BE9F9B-07D9-DD4C-9CEF-250804A4145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93A299E5-0026-5A42-88AA-B3A7F29D3AB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0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809192361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攀登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02"/>
          <a:stretch/>
        </p:blipFill>
        <p:spPr>
          <a:xfrm>
            <a:off x="0" y="-74021"/>
            <a:ext cx="12197432" cy="566871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8" name="L 形 7"/>
          <p:cNvSpPr/>
          <p:nvPr userDrawn="1"/>
        </p:nvSpPr>
        <p:spPr>
          <a:xfrm rot="5400000">
            <a:off x="7929967" y="165755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solidFill>
                <a:srgbClr val="666666"/>
              </a:solidFill>
            </a:endParaRP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xmlns="" id="{6BB7B2F8-0AF7-D04F-81DD-52FDB6B7326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462D1BCC-0781-514D-8FE8-12F4AF64BC3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0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012469531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solidFill>
                <a:srgbClr val="666666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xmlns="" id="{52F8733E-C4C9-8D4D-8DDA-CAB265AC05A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0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3783988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智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04"/>
          <a:stretch/>
        </p:blipFill>
        <p:spPr>
          <a:xfrm>
            <a:off x="0" y="375"/>
            <a:ext cx="12197432" cy="5599236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xmlns="" id="{62AA4863-E1EF-3342-A8CB-ECD4FD06CEB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xmlns="" id="{195303EA-8491-464F-99A0-67F948701C1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412816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56DBC59C-CE55-E340-A3AE-F88AAF0D75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0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4" name="L 形 17">
            <a:extLst>
              <a:ext uri="{FF2B5EF4-FFF2-40B4-BE49-F238E27FC236}">
                <a16:creationId xmlns:a16="http://schemas.microsoft.com/office/drawing/2014/main" xmlns="" id="{3049C48A-4CAE-8940-8A29-89DE0543DF4C}"/>
              </a:ext>
            </a:extLst>
          </p:cNvPr>
          <p:cNvSpPr/>
          <p:nvPr userDrawn="1"/>
        </p:nvSpPr>
        <p:spPr>
          <a:xfrm rot="5400000">
            <a:off x="5369529" y="2370740"/>
            <a:ext cx="744262" cy="762208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solidFill>
                <a:srgbClr val="66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601911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创新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8476"/>
          <a:stretch/>
        </p:blipFill>
        <p:spPr>
          <a:xfrm>
            <a:off x="0" y="374"/>
            <a:ext cx="12197432" cy="5590529"/>
          </a:xfrm>
          <a:prstGeom prst="rect">
            <a:avLst/>
          </a:prstGeom>
        </p:spPr>
      </p:pic>
      <p:sp>
        <p:nvSpPr>
          <p:cNvPr id="9" name="L 形 8"/>
          <p:cNvSpPr/>
          <p:nvPr userDrawn="1"/>
        </p:nvSpPr>
        <p:spPr>
          <a:xfrm rot="5400000">
            <a:off x="5945516" y="2323519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solidFill>
                <a:srgbClr val="666666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FB908F03-BBCC-164B-BE54-2E836D6E7C1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xmlns="" id="{A3BE9F9B-07D9-DD4C-9CEF-250804A4145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93A299E5-0026-5A42-88AA-B3A7F29D3AB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0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95259341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0" y="2130433"/>
            <a:ext cx="12196763" cy="1470025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0" y="3886200"/>
            <a:ext cx="12196763" cy="1752600"/>
          </a:xfrm>
        </p:spPr>
        <p:txBody>
          <a:bodyPr/>
          <a:lstStyle>
            <a:lvl1pPr marL="0" indent="0" algn="l">
              <a:buNone/>
              <a:defRPr/>
            </a:lvl1pPr>
            <a:lvl2pPr marL="456651" indent="0" algn="ctr">
              <a:buNone/>
              <a:defRPr/>
            </a:lvl2pPr>
            <a:lvl3pPr marL="913303" indent="0" algn="ctr">
              <a:buNone/>
              <a:defRPr/>
            </a:lvl3pPr>
            <a:lvl4pPr marL="1369955" indent="0" algn="ctr">
              <a:buNone/>
              <a:defRPr/>
            </a:lvl4pPr>
            <a:lvl5pPr marL="1826606" indent="0" algn="ctr">
              <a:buNone/>
              <a:defRPr/>
            </a:lvl5pPr>
            <a:lvl6pPr marL="2283258" indent="0" algn="ctr">
              <a:buNone/>
              <a:defRPr/>
            </a:lvl6pPr>
            <a:lvl7pPr marL="2739910" indent="0" algn="ctr">
              <a:buNone/>
              <a:defRPr/>
            </a:lvl7pPr>
            <a:lvl8pPr marL="3196561" indent="0" algn="ctr">
              <a:buNone/>
              <a:defRPr/>
            </a:lvl8pPr>
            <a:lvl9pPr marL="3653213" indent="0" algn="ctr">
              <a:buNone/>
              <a:defRPr/>
            </a:lvl9pPr>
          </a:lstStyle>
          <a:p>
            <a:r>
              <a:rPr lang="zh-CN" altLang="en-US" dirty="0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377309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攀登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02"/>
          <a:stretch/>
        </p:blipFill>
        <p:spPr>
          <a:xfrm>
            <a:off x="0" y="-74021"/>
            <a:ext cx="12197432" cy="566871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8" name="L 形 7"/>
          <p:cNvSpPr/>
          <p:nvPr userDrawn="1"/>
        </p:nvSpPr>
        <p:spPr>
          <a:xfrm rot="5400000">
            <a:off x="7929967" y="165755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solidFill>
                <a:srgbClr val="666666"/>
              </a:solidFill>
            </a:endParaRP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xmlns="" id="{6BB7B2F8-0AF7-D04F-81DD-52FDB6B7326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462D1BCC-0781-514D-8FE8-12F4AF64BC3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0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411455357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solidFill>
                <a:srgbClr val="666666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xmlns="" id="{52F8733E-C4C9-8D4D-8DDA-CAB265AC05A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0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94666554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智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04"/>
          <a:stretch/>
        </p:blipFill>
        <p:spPr>
          <a:xfrm>
            <a:off x="0" y="375"/>
            <a:ext cx="12197432" cy="5599236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xmlns="" id="{62AA4863-E1EF-3342-A8CB-ECD4FD06CEB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xmlns="" id="{195303EA-8491-464F-99A0-67F948701C1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412816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56DBC59C-CE55-E340-A3AE-F88AAF0D75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0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4" name="L 形 17">
            <a:extLst>
              <a:ext uri="{FF2B5EF4-FFF2-40B4-BE49-F238E27FC236}">
                <a16:creationId xmlns:a16="http://schemas.microsoft.com/office/drawing/2014/main" xmlns="" id="{3049C48A-4CAE-8940-8A29-89DE0543DF4C}"/>
              </a:ext>
            </a:extLst>
          </p:cNvPr>
          <p:cNvSpPr/>
          <p:nvPr userDrawn="1"/>
        </p:nvSpPr>
        <p:spPr>
          <a:xfrm rot="5400000">
            <a:off x="5369529" y="2370740"/>
            <a:ext cx="744262" cy="762208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solidFill>
                <a:srgbClr val="66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002180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创新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8476"/>
          <a:stretch/>
        </p:blipFill>
        <p:spPr>
          <a:xfrm>
            <a:off x="0" y="374"/>
            <a:ext cx="12197432" cy="5590529"/>
          </a:xfrm>
          <a:prstGeom prst="rect">
            <a:avLst/>
          </a:prstGeom>
        </p:spPr>
      </p:pic>
      <p:sp>
        <p:nvSpPr>
          <p:cNvPr id="9" name="L 形 8"/>
          <p:cNvSpPr/>
          <p:nvPr userDrawn="1"/>
        </p:nvSpPr>
        <p:spPr>
          <a:xfrm rot="5400000">
            <a:off x="5945516" y="2323519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solidFill>
                <a:srgbClr val="666666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FB908F03-BBCC-164B-BE54-2E836D6E7C1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xmlns="" id="{A3BE9F9B-07D9-DD4C-9CEF-250804A4145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93A299E5-0026-5A42-88AA-B3A7F29D3AB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0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137557361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攀登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02"/>
          <a:stretch/>
        </p:blipFill>
        <p:spPr>
          <a:xfrm>
            <a:off x="0" y="-74021"/>
            <a:ext cx="12197432" cy="566871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8" name="L 形 7"/>
          <p:cNvSpPr/>
          <p:nvPr userDrawn="1"/>
        </p:nvSpPr>
        <p:spPr>
          <a:xfrm rot="5400000">
            <a:off x="7929967" y="165755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solidFill>
                <a:srgbClr val="666666"/>
              </a:solidFill>
            </a:endParaRP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xmlns="" id="{6BB7B2F8-0AF7-D04F-81DD-52FDB6B7326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462D1BCC-0781-514D-8FE8-12F4AF64BC3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0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67929621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solidFill>
                <a:srgbClr val="666666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xmlns="" id="{52F8733E-C4C9-8D4D-8DDA-CAB265AC05A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0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72240170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智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04"/>
          <a:stretch/>
        </p:blipFill>
        <p:spPr>
          <a:xfrm>
            <a:off x="0" y="375"/>
            <a:ext cx="12197432" cy="5599236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xmlns="" id="{62AA4863-E1EF-3342-A8CB-ECD4FD06CEB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xmlns="" id="{195303EA-8491-464F-99A0-67F948701C1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412816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56DBC59C-CE55-E340-A3AE-F88AAF0D75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0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4" name="L 形 17">
            <a:extLst>
              <a:ext uri="{FF2B5EF4-FFF2-40B4-BE49-F238E27FC236}">
                <a16:creationId xmlns:a16="http://schemas.microsoft.com/office/drawing/2014/main" xmlns="" id="{3049C48A-4CAE-8940-8A29-89DE0543DF4C}"/>
              </a:ext>
            </a:extLst>
          </p:cNvPr>
          <p:cNvSpPr/>
          <p:nvPr userDrawn="1"/>
        </p:nvSpPr>
        <p:spPr>
          <a:xfrm rot="5400000">
            <a:off x="5369529" y="2370740"/>
            <a:ext cx="744262" cy="762208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solidFill>
                <a:srgbClr val="66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8147062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创新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8476"/>
          <a:stretch/>
        </p:blipFill>
        <p:spPr>
          <a:xfrm>
            <a:off x="0" y="374"/>
            <a:ext cx="12197432" cy="5590529"/>
          </a:xfrm>
          <a:prstGeom prst="rect">
            <a:avLst/>
          </a:prstGeom>
        </p:spPr>
      </p:pic>
      <p:sp>
        <p:nvSpPr>
          <p:cNvPr id="9" name="L 形 8"/>
          <p:cNvSpPr/>
          <p:nvPr userDrawn="1"/>
        </p:nvSpPr>
        <p:spPr>
          <a:xfrm rot="5400000">
            <a:off x="5945516" y="2323519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solidFill>
                <a:srgbClr val="666666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FB908F03-BBCC-164B-BE54-2E836D6E7C1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xmlns="" id="{A3BE9F9B-07D9-DD4C-9CEF-250804A4145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93A299E5-0026-5A42-88AA-B3A7F29D3AB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0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63341485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攀登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02"/>
          <a:stretch/>
        </p:blipFill>
        <p:spPr>
          <a:xfrm>
            <a:off x="0" y="-74021"/>
            <a:ext cx="12197432" cy="566871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8" name="L 形 7"/>
          <p:cNvSpPr/>
          <p:nvPr userDrawn="1"/>
        </p:nvSpPr>
        <p:spPr>
          <a:xfrm rot="5400000">
            <a:off x="7929967" y="165755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solidFill>
                <a:srgbClr val="666666"/>
              </a:solidFill>
            </a:endParaRP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xmlns="" id="{6BB7B2F8-0AF7-D04F-81DD-52FDB6B7326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462D1BCC-0781-514D-8FE8-12F4AF64BC3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0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497077983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探索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67"/>
          <a:stretch/>
        </p:blipFill>
        <p:spPr>
          <a:xfrm>
            <a:off x="0" y="0"/>
            <a:ext cx="12206140" cy="5594695"/>
          </a:xfrm>
          <a:prstGeom prst="rect">
            <a:avLst/>
          </a:prstGeom>
        </p:spPr>
      </p:pic>
      <p:sp>
        <p:nvSpPr>
          <p:cNvPr id="7" name="L 形 6"/>
          <p:cNvSpPr/>
          <p:nvPr userDrawn="1"/>
        </p:nvSpPr>
        <p:spPr>
          <a:xfrm rot="5400000">
            <a:off x="7853942" y="2130562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solidFill>
                <a:srgbClr val="666666"/>
              </a:solidFill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xmlns="" id="{8227DEE9-8BE9-0D49-BF96-9E83C5312E0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2F43DA98-D48D-6947-95EF-BA3B05E6882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xmlns="" id="{52F8733E-C4C9-8D4D-8DDA-CAB265AC05A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0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86031698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" y="-7746"/>
            <a:ext cx="11790204" cy="686822"/>
          </a:xfrm>
        </p:spPr>
        <p:txBody>
          <a:bodyPr/>
          <a:lstStyle>
            <a:lvl1pPr>
              <a:defRPr sz="2397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415233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智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604"/>
          <a:stretch/>
        </p:blipFill>
        <p:spPr>
          <a:xfrm>
            <a:off x="0" y="375"/>
            <a:ext cx="12197432" cy="5599236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xmlns="" id="{62AA4863-E1EF-3342-A8CB-ECD4FD06CEB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xmlns="" id="{195303EA-8491-464F-99A0-67F948701C1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412816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56DBC59C-CE55-E340-A3AE-F88AAF0D75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0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4" name="L 形 17">
            <a:extLst>
              <a:ext uri="{FF2B5EF4-FFF2-40B4-BE49-F238E27FC236}">
                <a16:creationId xmlns:a16="http://schemas.microsoft.com/office/drawing/2014/main" xmlns="" id="{3049C48A-4CAE-8940-8A29-89DE0543DF4C}"/>
              </a:ext>
            </a:extLst>
          </p:cNvPr>
          <p:cNvSpPr/>
          <p:nvPr userDrawn="1"/>
        </p:nvSpPr>
        <p:spPr>
          <a:xfrm rot="5400000">
            <a:off x="5369529" y="2370740"/>
            <a:ext cx="744262" cy="762208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solidFill>
                <a:srgbClr val="66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231738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创新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8476"/>
          <a:stretch/>
        </p:blipFill>
        <p:spPr>
          <a:xfrm>
            <a:off x="0" y="374"/>
            <a:ext cx="12197432" cy="5590529"/>
          </a:xfrm>
          <a:prstGeom prst="rect">
            <a:avLst/>
          </a:prstGeom>
        </p:spPr>
      </p:pic>
      <p:sp>
        <p:nvSpPr>
          <p:cNvPr id="9" name="L 形 8"/>
          <p:cNvSpPr/>
          <p:nvPr userDrawn="1"/>
        </p:nvSpPr>
        <p:spPr>
          <a:xfrm rot="5400000">
            <a:off x="5945516" y="2323519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solidFill>
                <a:srgbClr val="666666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xmlns="" id="{FB908F03-BBCC-164B-BE54-2E836D6E7C1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xmlns="" id="{A3BE9F9B-07D9-DD4C-9CEF-250804A4145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93A299E5-0026-5A42-88AA-B3A7F29D3AB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0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736756607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攀登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02"/>
          <a:stretch/>
        </p:blipFill>
        <p:spPr>
          <a:xfrm>
            <a:off x="0" y="-74021"/>
            <a:ext cx="12197432" cy="566871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98996" y="907092"/>
            <a:ext cx="6559809" cy="690255"/>
          </a:xfrm>
          <a:prstGeom prst="rect">
            <a:avLst/>
          </a:prstGeom>
        </p:spPr>
        <p:txBody>
          <a:bodyPr lIns="0" tIns="0" rIns="0" bIns="0" anchor="t">
            <a:normAutofit/>
          </a:bodyPr>
          <a:lstStyle>
            <a:lvl1pPr algn="l">
              <a:defRPr sz="3200" b="0" i="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r>
              <a:rPr lang="zh-CN" altLang="en-US" dirty="0"/>
              <a:t>单击此处添加标题</a:t>
            </a:r>
            <a:endParaRPr lang="en-US" dirty="0"/>
          </a:p>
        </p:txBody>
      </p:sp>
      <p:sp>
        <p:nvSpPr>
          <p:cNvPr id="8" name="L 形 7"/>
          <p:cNvSpPr/>
          <p:nvPr userDrawn="1"/>
        </p:nvSpPr>
        <p:spPr>
          <a:xfrm rot="5400000">
            <a:off x="7929967" y="1657555"/>
            <a:ext cx="701032" cy="717936"/>
          </a:xfrm>
          <a:prstGeom prst="corner">
            <a:avLst>
              <a:gd name="adj1" fmla="val 3243"/>
              <a:gd name="adj2" fmla="val 3048"/>
            </a:avLst>
          </a:prstGeom>
          <a:solidFill>
            <a:srgbClr val="C700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900">
              <a:solidFill>
                <a:srgbClr val="666666"/>
              </a:solidFill>
            </a:endParaRPr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xmlns="" id="{6BB7B2F8-0AF7-D04F-81DD-52FDB6B7326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29260" y="1949372"/>
            <a:ext cx="6535842" cy="643926"/>
          </a:xfrm>
          <a:prstGeom prst="rect">
            <a:avLst/>
          </a:prstGeom>
        </p:spPr>
        <p:txBody>
          <a:bodyPr lIns="0" tIns="0" rIns="0" bIns="0"/>
          <a:lstStyle>
            <a:lvl1pPr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单击此处添加文本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xmlns="" id="{462D1BCC-0781-514D-8FE8-12F4AF64BC39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13588" y="6227190"/>
            <a:ext cx="1617170" cy="322753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53343648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3414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460" y="4406908"/>
            <a:ext cx="10367249" cy="1362075"/>
          </a:xfrm>
        </p:spPr>
        <p:txBody>
          <a:bodyPr anchor="t"/>
          <a:lstStyle>
            <a:lvl1pPr algn="l">
              <a:defRPr sz="3994" b="1" cap="all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460" y="2906713"/>
            <a:ext cx="10367249" cy="1500187"/>
          </a:xfrm>
        </p:spPr>
        <p:txBody>
          <a:bodyPr anchor="b"/>
          <a:lstStyle>
            <a:lvl1pPr marL="0" indent="0">
              <a:buNone/>
              <a:defRPr sz="1997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6651" indent="0">
              <a:buNone/>
              <a:defRPr sz="1797"/>
            </a:lvl2pPr>
            <a:lvl3pPr marL="913303" indent="0">
              <a:buNone/>
              <a:defRPr sz="1597"/>
            </a:lvl3pPr>
            <a:lvl4pPr marL="1369955" indent="0">
              <a:buNone/>
              <a:defRPr sz="1397"/>
            </a:lvl4pPr>
            <a:lvl5pPr marL="1826606" indent="0">
              <a:buNone/>
              <a:defRPr sz="1397"/>
            </a:lvl5pPr>
            <a:lvl6pPr marL="2283258" indent="0">
              <a:buNone/>
              <a:defRPr sz="1397"/>
            </a:lvl6pPr>
            <a:lvl7pPr marL="2739910" indent="0">
              <a:buNone/>
              <a:defRPr sz="1397"/>
            </a:lvl7pPr>
            <a:lvl8pPr marL="3196561" indent="0">
              <a:buNone/>
              <a:defRPr sz="1397"/>
            </a:lvl8pPr>
            <a:lvl9pPr marL="3653213" indent="0">
              <a:buNone/>
              <a:defRPr sz="1397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3194226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248869" y="1438836"/>
            <a:ext cx="5791220" cy="4733365"/>
          </a:xfrm>
        </p:spPr>
        <p:txBody>
          <a:bodyPr/>
          <a:lstStyle>
            <a:lvl1pPr>
              <a:defRPr sz="2797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397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997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797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797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797"/>
            </a:lvl6pPr>
            <a:lvl7pPr>
              <a:defRPr sz="1797"/>
            </a:lvl7pPr>
            <a:lvl8pPr>
              <a:defRPr sz="1797"/>
            </a:lvl8pPr>
            <a:lvl9pPr>
              <a:defRPr sz="1797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5682" y="1438836"/>
            <a:ext cx="5494522" cy="4733365"/>
          </a:xfrm>
        </p:spPr>
        <p:txBody>
          <a:bodyPr/>
          <a:lstStyle>
            <a:lvl1pPr>
              <a:defRPr sz="2797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397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997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797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797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797"/>
            </a:lvl6pPr>
            <a:lvl7pPr>
              <a:defRPr sz="1797"/>
            </a:lvl7pPr>
            <a:lvl8pPr>
              <a:defRPr sz="1797"/>
            </a:lvl8pPr>
            <a:lvl9pPr>
              <a:defRPr sz="1797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5647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708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2817" y="273051"/>
            <a:ext cx="4012651" cy="863226"/>
          </a:xfrm>
        </p:spPr>
        <p:txBody>
          <a:bodyPr anchor="b"/>
          <a:lstStyle>
            <a:lvl1pPr algn="l">
              <a:defRPr sz="2397" b="1"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8599" y="273058"/>
            <a:ext cx="6818330" cy="5853113"/>
          </a:xfrm>
        </p:spPr>
        <p:txBody>
          <a:bodyPr/>
          <a:lstStyle>
            <a:lvl1pPr>
              <a:defRPr sz="3197"/>
            </a:lvl1pPr>
            <a:lvl2pPr>
              <a:defRPr sz="2797"/>
            </a:lvl2pPr>
            <a:lvl3pPr>
              <a:defRPr sz="2397"/>
            </a:lvl3pPr>
            <a:lvl4pPr>
              <a:defRPr sz="1997"/>
            </a:lvl4pPr>
            <a:lvl5pPr>
              <a:defRPr sz="1997"/>
            </a:lvl5pPr>
            <a:lvl6pPr>
              <a:defRPr sz="1997"/>
            </a:lvl6pPr>
            <a:lvl7pPr>
              <a:defRPr sz="1997"/>
            </a:lvl7pPr>
            <a:lvl8pPr>
              <a:defRPr sz="1997"/>
            </a:lvl8pPr>
            <a:lvl9pPr>
              <a:defRPr sz="1997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839" y="1435103"/>
            <a:ext cx="4012651" cy="4691063"/>
          </a:xfrm>
        </p:spPr>
        <p:txBody>
          <a:bodyPr/>
          <a:lstStyle>
            <a:lvl1pPr marL="0" indent="0">
              <a:buNone/>
              <a:defRPr sz="1397"/>
            </a:lvl1pPr>
            <a:lvl2pPr marL="456651" indent="0">
              <a:buNone/>
              <a:defRPr sz="1200"/>
            </a:lvl2pPr>
            <a:lvl3pPr marL="913303" indent="0">
              <a:buNone/>
              <a:defRPr sz="1000"/>
            </a:lvl3pPr>
            <a:lvl4pPr marL="1369955" indent="0">
              <a:buNone/>
              <a:defRPr sz="900"/>
            </a:lvl4pPr>
            <a:lvl5pPr marL="1826606" indent="0">
              <a:buNone/>
              <a:defRPr sz="900"/>
            </a:lvl5pPr>
            <a:lvl6pPr marL="2283258" indent="0">
              <a:buNone/>
              <a:defRPr sz="900"/>
            </a:lvl6pPr>
            <a:lvl7pPr marL="2739910" indent="0">
              <a:buNone/>
              <a:defRPr sz="900"/>
            </a:lvl7pPr>
            <a:lvl8pPr marL="3196561" indent="0">
              <a:buNone/>
              <a:defRPr sz="900"/>
            </a:lvl8pPr>
            <a:lvl9pPr marL="3653213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353987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650" y="4800600"/>
            <a:ext cx="7318058" cy="566738"/>
          </a:xfrm>
        </p:spPr>
        <p:txBody>
          <a:bodyPr anchor="b"/>
          <a:lstStyle>
            <a:lvl1pPr algn="l">
              <a:defRPr sz="1997" b="1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650" y="612775"/>
            <a:ext cx="7318058" cy="4114800"/>
          </a:xfrm>
        </p:spPr>
        <p:txBody>
          <a:bodyPr/>
          <a:lstStyle>
            <a:lvl1pPr marL="0" indent="0">
              <a:buNone/>
              <a:defRPr sz="3197"/>
            </a:lvl1pPr>
            <a:lvl2pPr marL="456651" indent="0">
              <a:buNone/>
              <a:defRPr sz="2797"/>
            </a:lvl2pPr>
            <a:lvl3pPr marL="913303" indent="0">
              <a:buNone/>
              <a:defRPr sz="2397"/>
            </a:lvl3pPr>
            <a:lvl4pPr marL="1369955" indent="0">
              <a:buNone/>
              <a:defRPr sz="1997"/>
            </a:lvl4pPr>
            <a:lvl5pPr marL="1826606" indent="0">
              <a:buNone/>
              <a:defRPr sz="1997"/>
            </a:lvl5pPr>
            <a:lvl6pPr marL="2283258" indent="0">
              <a:buNone/>
              <a:defRPr sz="1997"/>
            </a:lvl6pPr>
            <a:lvl7pPr marL="2739910" indent="0">
              <a:buNone/>
              <a:defRPr sz="1997"/>
            </a:lvl7pPr>
            <a:lvl8pPr marL="3196561" indent="0">
              <a:buNone/>
              <a:defRPr sz="1997"/>
            </a:lvl8pPr>
            <a:lvl9pPr marL="3653213" indent="0">
              <a:buNone/>
              <a:defRPr sz="1997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650" y="5367338"/>
            <a:ext cx="7318058" cy="804862"/>
          </a:xfrm>
        </p:spPr>
        <p:txBody>
          <a:bodyPr/>
          <a:lstStyle>
            <a:lvl1pPr marL="0" indent="0">
              <a:buNone/>
              <a:defRPr sz="1397"/>
            </a:lvl1pPr>
            <a:lvl2pPr marL="456651" indent="0">
              <a:buNone/>
              <a:defRPr sz="1200"/>
            </a:lvl2pPr>
            <a:lvl3pPr marL="913303" indent="0">
              <a:buNone/>
              <a:defRPr sz="1000"/>
            </a:lvl3pPr>
            <a:lvl4pPr marL="1369955" indent="0">
              <a:buNone/>
              <a:defRPr sz="900"/>
            </a:lvl4pPr>
            <a:lvl5pPr marL="1826606" indent="0">
              <a:buNone/>
              <a:defRPr sz="900"/>
            </a:lvl5pPr>
            <a:lvl6pPr marL="2283258" indent="0">
              <a:buNone/>
              <a:defRPr sz="900"/>
            </a:lvl6pPr>
            <a:lvl7pPr marL="2739910" indent="0">
              <a:buNone/>
              <a:defRPr sz="900"/>
            </a:lvl7pPr>
            <a:lvl8pPr marL="3196561" indent="0">
              <a:buNone/>
              <a:defRPr sz="900"/>
            </a:lvl8pPr>
            <a:lvl9pPr marL="3653213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351363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.jpe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3.tiff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26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3.tiff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30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3.tiff"/><Relationship Id="rId5" Type="http://schemas.openxmlformats.org/officeDocument/2006/relationships/theme" Target="../theme/theme7.xml"/><Relationship Id="rId4" Type="http://schemas.openxmlformats.org/officeDocument/2006/relationships/slideLayout" Target="../slideLayouts/slideLayout34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3.tiff"/><Relationship Id="rId5" Type="http://schemas.openxmlformats.org/officeDocument/2006/relationships/theme" Target="../theme/theme8.xml"/><Relationship Id="rId4" Type="http://schemas.openxmlformats.org/officeDocument/2006/relationships/slideLayout" Target="../slideLayouts/slideLayout38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1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image" Target="../media/image3.tiff"/><Relationship Id="rId5" Type="http://schemas.openxmlformats.org/officeDocument/2006/relationships/theme" Target="../theme/theme9.xml"/><Relationship Id="rId4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6" name="图片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8" y="6321130"/>
            <a:ext cx="1269075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0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978" r:id="rId2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1" y="-7746"/>
            <a:ext cx="11790204" cy="659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dirty="0"/>
              <a:t>Click to edit Master title style</a:t>
            </a:r>
          </a:p>
        </p:txBody>
      </p:sp>
      <p:sp>
        <p:nvSpPr>
          <p:cNvPr id="5129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0579" y="777317"/>
            <a:ext cx="11829065" cy="5878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cxnSp>
        <p:nvCxnSpPr>
          <p:cNvPr id="3" name="直接连接符 2"/>
          <p:cNvCxnSpPr/>
          <p:nvPr userDrawn="1"/>
        </p:nvCxnSpPr>
        <p:spPr bwMode="auto">
          <a:xfrm flipV="1">
            <a:off x="0" y="652182"/>
            <a:ext cx="12196763" cy="3732"/>
          </a:xfrm>
          <a:prstGeom prst="line">
            <a:avLst/>
          </a:prstGeom>
          <a:noFill/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571352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</p:sldLayoutIdLst>
  <p:hf hdr="0" ftr="0"/>
  <p:txStyles>
    <p:titleStyle>
      <a:lvl1pPr algn="l" rtl="0" fontAlgn="base">
        <a:spcBef>
          <a:spcPct val="0"/>
        </a:spcBef>
        <a:spcAft>
          <a:spcPct val="0"/>
        </a:spcAft>
        <a:defRPr sz="1997" b="1">
          <a:solidFill>
            <a:srgbClr val="990000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5pPr>
      <a:lvl6pPr marL="456651"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6pPr>
      <a:lvl7pPr marL="913303"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7pPr>
      <a:lvl8pPr marL="1369955"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8pPr>
      <a:lvl9pPr marL="1826606"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9pPr>
    </p:titleStyle>
    <p:bodyStyle>
      <a:lvl1pPr marL="342489" indent="-342489" algn="l" rtl="0" fontAlgn="base">
        <a:spcBef>
          <a:spcPct val="20000"/>
        </a:spcBef>
        <a:spcAft>
          <a:spcPct val="0"/>
        </a:spcAft>
        <a:buChar char="•"/>
        <a:defRPr sz="2597">
          <a:solidFill>
            <a:schemeClr val="bg2"/>
          </a:solidFill>
          <a:latin typeface="+mn-lt"/>
          <a:ea typeface="+mn-ea"/>
          <a:cs typeface="+mn-cs"/>
        </a:defRPr>
      </a:lvl1pPr>
      <a:lvl2pPr marL="742059" indent="-285408" algn="l" rtl="0" fontAlgn="base">
        <a:spcBef>
          <a:spcPct val="20000"/>
        </a:spcBef>
        <a:spcAft>
          <a:spcPct val="0"/>
        </a:spcAft>
        <a:buSzPct val="60000"/>
        <a:buFont typeface="Wingdings" pitchFamily="2" charset="2"/>
        <a:buChar char="q"/>
        <a:defRPr sz="2397">
          <a:solidFill>
            <a:schemeClr val="bg2"/>
          </a:solidFill>
          <a:latin typeface="+mn-lt"/>
        </a:defRPr>
      </a:lvl2pPr>
      <a:lvl3pPr marL="1141629" indent="-228327" algn="l" rtl="0" fontAlgn="base">
        <a:spcBef>
          <a:spcPct val="20000"/>
        </a:spcBef>
        <a:spcAft>
          <a:spcPct val="0"/>
        </a:spcAft>
        <a:buSzPct val="60000"/>
        <a:buFont typeface="Wingdings" pitchFamily="2" charset="2"/>
        <a:buChar char="§"/>
        <a:defRPr sz="2197">
          <a:solidFill>
            <a:schemeClr val="bg2"/>
          </a:solidFill>
          <a:latin typeface="+mn-lt"/>
        </a:defRPr>
      </a:lvl3pPr>
      <a:lvl4pPr marL="1598280" indent="-228327" algn="l" rtl="0" fontAlgn="base">
        <a:spcBef>
          <a:spcPct val="20000"/>
        </a:spcBef>
        <a:spcAft>
          <a:spcPct val="0"/>
        </a:spcAft>
        <a:buSzPct val="60000"/>
        <a:buFont typeface="Arial" charset="0"/>
        <a:buChar char="–"/>
        <a:defRPr sz="1997">
          <a:solidFill>
            <a:schemeClr val="bg2"/>
          </a:solidFill>
          <a:latin typeface="+mn-lt"/>
        </a:defRPr>
      </a:lvl4pPr>
      <a:lvl5pPr marL="2054932" indent="-228327" algn="l" rtl="0" fontAlgn="base">
        <a:spcBef>
          <a:spcPct val="20000"/>
        </a:spcBef>
        <a:spcAft>
          <a:spcPct val="0"/>
        </a:spcAft>
        <a:buFont typeface="Verdana" pitchFamily="34" charset="0"/>
        <a:buChar char="›"/>
        <a:defRPr>
          <a:solidFill>
            <a:schemeClr val="bg2"/>
          </a:solidFill>
          <a:latin typeface="+mn-lt"/>
        </a:defRPr>
      </a:lvl5pPr>
      <a:lvl6pPr marL="2511584" indent="-228327" algn="l" rtl="0" fontAlgn="base">
        <a:spcBef>
          <a:spcPct val="20000"/>
        </a:spcBef>
        <a:spcAft>
          <a:spcPct val="0"/>
        </a:spcAft>
        <a:buFont typeface="Verdana" pitchFamily="34" charset="0"/>
        <a:buChar char="›"/>
        <a:defRPr>
          <a:solidFill>
            <a:schemeClr val="bg2"/>
          </a:solidFill>
          <a:latin typeface="+mn-lt"/>
        </a:defRPr>
      </a:lvl6pPr>
      <a:lvl7pPr marL="2968235" indent="-228327" algn="l" rtl="0" fontAlgn="base">
        <a:spcBef>
          <a:spcPct val="20000"/>
        </a:spcBef>
        <a:spcAft>
          <a:spcPct val="0"/>
        </a:spcAft>
        <a:buFont typeface="Verdana" pitchFamily="34" charset="0"/>
        <a:buChar char="›"/>
        <a:defRPr>
          <a:solidFill>
            <a:schemeClr val="bg2"/>
          </a:solidFill>
          <a:latin typeface="+mn-lt"/>
        </a:defRPr>
      </a:lvl7pPr>
      <a:lvl8pPr marL="3424886" indent="-228327" algn="l" rtl="0" fontAlgn="base">
        <a:spcBef>
          <a:spcPct val="20000"/>
        </a:spcBef>
        <a:spcAft>
          <a:spcPct val="0"/>
        </a:spcAft>
        <a:buFont typeface="Verdana" pitchFamily="34" charset="0"/>
        <a:buChar char="›"/>
        <a:defRPr>
          <a:solidFill>
            <a:schemeClr val="bg2"/>
          </a:solidFill>
          <a:latin typeface="+mn-lt"/>
        </a:defRPr>
      </a:lvl8pPr>
      <a:lvl9pPr marL="3881539" indent="-228327" algn="l" rtl="0" fontAlgn="base">
        <a:spcBef>
          <a:spcPct val="20000"/>
        </a:spcBef>
        <a:spcAft>
          <a:spcPct val="0"/>
        </a:spcAft>
        <a:buFont typeface="Verdana" pitchFamily="34" charset="0"/>
        <a:buChar char="›"/>
        <a:defRPr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1pPr>
      <a:lvl2pPr marL="456651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2pPr>
      <a:lvl3pPr marL="913303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3pPr>
      <a:lvl4pPr marL="1369955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4pPr>
      <a:lvl5pPr marL="1826606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5pPr>
      <a:lvl6pPr marL="2283258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6pPr>
      <a:lvl7pPr marL="2739910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7pPr>
      <a:lvl8pPr marL="3196561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8pPr>
      <a:lvl9pPr marL="3653213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1" y="-7746"/>
            <a:ext cx="11790204" cy="659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dirty="0"/>
              <a:t>Click to edit Master title style</a:t>
            </a:r>
          </a:p>
        </p:txBody>
      </p:sp>
      <p:sp>
        <p:nvSpPr>
          <p:cNvPr id="5129" name="Rectangle 9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0579" y="777317"/>
            <a:ext cx="11829065" cy="5878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dirty="0"/>
              <a:t>Click to 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</a:p>
        </p:txBody>
      </p:sp>
      <p:cxnSp>
        <p:nvCxnSpPr>
          <p:cNvPr id="3" name="直接连接符 2"/>
          <p:cNvCxnSpPr/>
          <p:nvPr userDrawn="1"/>
        </p:nvCxnSpPr>
        <p:spPr bwMode="auto">
          <a:xfrm flipV="1">
            <a:off x="0" y="652182"/>
            <a:ext cx="12196763" cy="3732"/>
          </a:xfrm>
          <a:prstGeom prst="line">
            <a:avLst/>
          </a:prstGeom>
          <a:noFill/>
          <a:ln w="2857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3167532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31" r:id="rId1"/>
    <p:sldLayoutId id="2147484032" r:id="rId2"/>
    <p:sldLayoutId id="2147484033" r:id="rId3"/>
    <p:sldLayoutId id="2147484034" r:id="rId4"/>
    <p:sldLayoutId id="2147484035" r:id="rId5"/>
    <p:sldLayoutId id="2147484036" r:id="rId6"/>
    <p:sldLayoutId id="2147484037" r:id="rId7"/>
    <p:sldLayoutId id="2147484038" r:id="rId8"/>
    <p:sldLayoutId id="2147484039" r:id="rId9"/>
  </p:sldLayoutIdLst>
  <p:hf hdr="0" ftr="0"/>
  <p:txStyles>
    <p:titleStyle>
      <a:lvl1pPr algn="l" rtl="0" fontAlgn="base">
        <a:spcBef>
          <a:spcPct val="0"/>
        </a:spcBef>
        <a:spcAft>
          <a:spcPct val="0"/>
        </a:spcAft>
        <a:defRPr sz="1997" b="1">
          <a:solidFill>
            <a:srgbClr val="990000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5pPr>
      <a:lvl6pPr marL="456651"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6pPr>
      <a:lvl7pPr marL="913303"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7pPr>
      <a:lvl8pPr marL="1369955"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8pPr>
      <a:lvl9pPr marL="1826606" algn="l" rtl="0" fontAlgn="base">
        <a:spcBef>
          <a:spcPct val="0"/>
        </a:spcBef>
        <a:spcAft>
          <a:spcPct val="0"/>
        </a:spcAft>
        <a:defRPr sz="3994" b="1">
          <a:solidFill>
            <a:srgbClr val="990000"/>
          </a:solidFill>
          <a:latin typeface="Arial" charset="0"/>
        </a:defRPr>
      </a:lvl9pPr>
    </p:titleStyle>
    <p:bodyStyle>
      <a:lvl1pPr marL="342489" indent="-342489" algn="l" rtl="0" fontAlgn="base">
        <a:spcBef>
          <a:spcPct val="20000"/>
        </a:spcBef>
        <a:spcAft>
          <a:spcPct val="0"/>
        </a:spcAft>
        <a:buChar char="•"/>
        <a:defRPr sz="2597">
          <a:solidFill>
            <a:schemeClr val="bg2"/>
          </a:solidFill>
          <a:latin typeface="+mn-lt"/>
          <a:ea typeface="+mn-ea"/>
          <a:cs typeface="+mn-cs"/>
        </a:defRPr>
      </a:lvl1pPr>
      <a:lvl2pPr marL="742059" indent="-285408" algn="l" rtl="0" fontAlgn="base">
        <a:spcBef>
          <a:spcPct val="20000"/>
        </a:spcBef>
        <a:spcAft>
          <a:spcPct val="0"/>
        </a:spcAft>
        <a:buSzPct val="60000"/>
        <a:buFont typeface="Wingdings" pitchFamily="2" charset="2"/>
        <a:buChar char="q"/>
        <a:defRPr sz="2397">
          <a:solidFill>
            <a:schemeClr val="bg2"/>
          </a:solidFill>
          <a:latin typeface="+mn-lt"/>
        </a:defRPr>
      </a:lvl2pPr>
      <a:lvl3pPr marL="1141629" indent="-228327" algn="l" rtl="0" fontAlgn="base">
        <a:spcBef>
          <a:spcPct val="20000"/>
        </a:spcBef>
        <a:spcAft>
          <a:spcPct val="0"/>
        </a:spcAft>
        <a:buSzPct val="60000"/>
        <a:buFont typeface="Wingdings" pitchFamily="2" charset="2"/>
        <a:buChar char="§"/>
        <a:defRPr sz="2197">
          <a:solidFill>
            <a:schemeClr val="bg2"/>
          </a:solidFill>
          <a:latin typeface="+mn-lt"/>
        </a:defRPr>
      </a:lvl3pPr>
      <a:lvl4pPr marL="1598280" indent="-228327" algn="l" rtl="0" fontAlgn="base">
        <a:spcBef>
          <a:spcPct val="20000"/>
        </a:spcBef>
        <a:spcAft>
          <a:spcPct val="0"/>
        </a:spcAft>
        <a:buSzPct val="60000"/>
        <a:buFont typeface="Arial" charset="0"/>
        <a:buChar char="–"/>
        <a:defRPr sz="1997">
          <a:solidFill>
            <a:schemeClr val="bg2"/>
          </a:solidFill>
          <a:latin typeface="+mn-lt"/>
        </a:defRPr>
      </a:lvl4pPr>
      <a:lvl5pPr marL="2054932" indent="-228327" algn="l" rtl="0" fontAlgn="base">
        <a:spcBef>
          <a:spcPct val="20000"/>
        </a:spcBef>
        <a:spcAft>
          <a:spcPct val="0"/>
        </a:spcAft>
        <a:buFont typeface="Verdana" pitchFamily="34" charset="0"/>
        <a:buChar char="›"/>
        <a:defRPr>
          <a:solidFill>
            <a:schemeClr val="bg2"/>
          </a:solidFill>
          <a:latin typeface="+mn-lt"/>
        </a:defRPr>
      </a:lvl5pPr>
      <a:lvl6pPr marL="2511584" indent="-228327" algn="l" rtl="0" fontAlgn="base">
        <a:spcBef>
          <a:spcPct val="20000"/>
        </a:spcBef>
        <a:spcAft>
          <a:spcPct val="0"/>
        </a:spcAft>
        <a:buFont typeface="Verdana" pitchFamily="34" charset="0"/>
        <a:buChar char="›"/>
        <a:defRPr>
          <a:solidFill>
            <a:schemeClr val="bg2"/>
          </a:solidFill>
          <a:latin typeface="+mn-lt"/>
        </a:defRPr>
      </a:lvl6pPr>
      <a:lvl7pPr marL="2968235" indent="-228327" algn="l" rtl="0" fontAlgn="base">
        <a:spcBef>
          <a:spcPct val="20000"/>
        </a:spcBef>
        <a:spcAft>
          <a:spcPct val="0"/>
        </a:spcAft>
        <a:buFont typeface="Verdana" pitchFamily="34" charset="0"/>
        <a:buChar char="›"/>
        <a:defRPr>
          <a:solidFill>
            <a:schemeClr val="bg2"/>
          </a:solidFill>
          <a:latin typeface="+mn-lt"/>
        </a:defRPr>
      </a:lvl7pPr>
      <a:lvl8pPr marL="3424886" indent="-228327" algn="l" rtl="0" fontAlgn="base">
        <a:spcBef>
          <a:spcPct val="20000"/>
        </a:spcBef>
        <a:spcAft>
          <a:spcPct val="0"/>
        </a:spcAft>
        <a:buFont typeface="Verdana" pitchFamily="34" charset="0"/>
        <a:buChar char="›"/>
        <a:defRPr>
          <a:solidFill>
            <a:schemeClr val="bg2"/>
          </a:solidFill>
          <a:latin typeface="+mn-lt"/>
        </a:defRPr>
      </a:lvl8pPr>
      <a:lvl9pPr marL="3881539" indent="-228327" algn="l" rtl="0" fontAlgn="base">
        <a:spcBef>
          <a:spcPct val="20000"/>
        </a:spcBef>
        <a:spcAft>
          <a:spcPct val="0"/>
        </a:spcAft>
        <a:buFont typeface="Verdana" pitchFamily="34" charset="0"/>
        <a:buChar char="›"/>
        <a:defRPr>
          <a:solidFill>
            <a:schemeClr val="bg2"/>
          </a:solidFill>
          <a:latin typeface="+mn-lt"/>
        </a:defRPr>
      </a:lvl9pPr>
    </p:bodyStyle>
    <p:otherStyle>
      <a:defPPr>
        <a:defRPr lang="en-US"/>
      </a:defPPr>
      <a:lvl1pPr marL="0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1pPr>
      <a:lvl2pPr marL="456651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2pPr>
      <a:lvl3pPr marL="913303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3pPr>
      <a:lvl4pPr marL="1369955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4pPr>
      <a:lvl5pPr marL="1826606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5pPr>
      <a:lvl6pPr marL="2283258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6pPr>
      <a:lvl7pPr marL="2739910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7pPr>
      <a:lvl8pPr marL="3196561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8pPr>
      <a:lvl9pPr marL="3653213" algn="l" defTabSz="913303" rtl="0" eaLnBrk="1" latinLnBrk="0" hangingPunct="1">
        <a:defRPr sz="179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rgbClr val="666666"/>
              </a:solidFill>
            </a:endParaRPr>
          </a:p>
        </p:txBody>
      </p:sp>
      <p:pic>
        <p:nvPicPr>
          <p:cNvPr id="6" name="图片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5998" y="6321130"/>
            <a:ext cx="1269075" cy="277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111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1" r:id="rId1"/>
    <p:sldLayoutId id="2147484043" r:id="rId2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rgbClr val="666666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E6E8B5C1-4D37-8442-902D-D86F9BBDE27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8751" y="5970991"/>
            <a:ext cx="2260800" cy="489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930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59" r:id="rId1"/>
    <p:sldLayoutId id="2147484060" r:id="rId2"/>
    <p:sldLayoutId id="2147484061" r:id="rId3"/>
    <p:sldLayoutId id="2147484062" r:id="rId4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59">
          <p15:clr>
            <a:srgbClr val="F26B43"/>
          </p15:clr>
        </p15:guide>
        <p15:guide id="2" pos="3841">
          <p15:clr>
            <a:srgbClr val="F26B43"/>
          </p15:clr>
        </p15:guide>
        <p15:guide id="3" pos="565">
          <p15:clr>
            <a:srgbClr val="F26B43"/>
          </p15:clr>
        </p15:guide>
        <p15:guide id="4" orient="horz" pos="4007">
          <p15:clr>
            <a:srgbClr val="F26B43"/>
          </p15:clr>
        </p15:guide>
        <p15:guide id="5" orient="horz" pos="1235">
          <p15:clr>
            <a:srgbClr val="F26B43"/>
          </p15:clr>
        </p15:guide>
        <p15:guide id="6" orient="horz" pos="553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rgbClr val="666666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E6E8B5C1-4D37-8442-902D-D86F9BBDE27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8751" y="5970991"/>
            <a:ext cx="2260800" cy="489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080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8" r:id="rId1"/>
    <p:sldLayoutId id="2147484079" r:id="rId2"/>
    <p:sldLayoutId id="2147484080" r:id="rId3"/>
    <p:sldLayoutId id="2147484081" r:id="rId4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59">
          <p15:clr>
            <a:srgbClr val="F26B43"/>
          </p15:clr>
        </p15:guide>
        <p15:guide id="2" pos="3841">
          <p15:clr>
            <a:srgbClr val="F26B43"/>
          </p15:clr>
        </p15:guide>
        <p15:guide id="3" pos="565">
          <p15:clr>
            <a:srgbClr val="F26B43"/>
          </p15:clr>
        </p15:guide>
        <p15:guide id="4" orient="horz" pos="4007">
          <p15:clr>
            <a:srgbClr val="F26B43"/>
          </p15:clr>
        </p15:guide>
        <p15:guide id="5" orient="horz" pos="1235">
          <p15:clr>
            <a:srgbClr val="F26B43"/>
          </p15:clr>
        </p15:guide>
        <p15:guide id="6" orient="horz" pos="553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rgbClr val="666666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E6E8B5C1-4D37-8442-902D-D86F9BBDE27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8751" y="5970991"/>
            <a:ext cx="2260800" cy="489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7023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3" r:id="rId1"/>
    <p:sldLayoutId id="2147484084" r:id="rId2"/>
    <p:sldLayoutId id="2147484085" r:id="rId3"/>
    <p:sldLayoutId id="2147484086" r:id="rId4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59">
          <p15:clr>
            <a:srgbClr val="F26B43"/>
          </p15:clr>
        </p15:guide>
        <p15:guide id="2" pos="3841">
          <p15:clr>
            <a:srgbClr val="F26B43"/>
          </p15:clr>
        </p15:guide>
        <p15:guide id="3" pos="565">
          <p15:clr>
            <a:srgbClr val="F26B43"/>
          </p15:clr>
        </p15:guide>
        <p15:guide id="4" orient="horz" pos="4007">
          <p15:clr>
            <a:srgbClr val="F26B43"/>
          </p15:clr>
        </p15:guide>
        <p15:guide id="5" orient="horz" pos="1235">
          <p15:clr>
            <a:srgbClr val="F26B43"/>
          </p15:clr>
        </p15:guide>
        <p15:guide id="6" orient="horz" pos="553">
          <p15:clr>
            <a:srgbClr val="F26B43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rgbClr val="666666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E6E8B5C1-4D37-8442-902D-D86F9BBDE27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8751" y="5970991"/>
            <a:ext cx="2260800" cy="489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109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2" r:id="rId1"/>
    <p:sldLayoutId id="2147484103" r:id="rId2"/>
    <p:sldLayoutId id="2147484104" r:id="rId3"/>
    <p:sldLayoutId id="2147484105" r:id="rId4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59">
          <p15:clr>
            <a:srgbClr val="F26B43"/>
          </p15:clr>
        </p15:guide>
        <p15:guide id="2" pos="3841">
          <p15:clr>
            <a:srgbClr val="F26B43"/>
          </p15:clr>
        </p15:guide>
        <p15:guide id="3" pos="565">
          <p15:clr>
            <a:srgbClr val="F26B43"/>
          </p15:clr>
        </p15:guide>
        <p15:guide id="4" orient="horz" pos="4007">
          <p15:clr>
            <a:srgbClr val="F26B43"/>
          </p15:clr>
        </p15:guide>
        <p15:guide id="5" orient="horz" pos="1235">
          <p15:clr>
            <a:srgbClr val="F26B43"/>
          </p15:clr>
        </p15:guide>
        <p15:guide id="6" orient="horz" pos="553">
          <p15:clr>
            <a:srgbClr val="F26B43"/>
          </p15:clr>
        </p15:guide>
      </p15:sldGuideLst>
    </p:ext>
  </p:extLst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619181AA-8E93-7743-ADEB-8A06A0DFC13A}"/>
              </a:ext>
            </a:extLst>
          </p:cNvPr>
          <p:cNvSpPr/>
          <p:nvPr userDrawn="1"/>
        </p:nvSpPr>
        <p:spPr>
          <a:xfrm>
            <a:off x="0" y="5590903"/>
            <a:ext cx="12196763" cy="126709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rgbClr val="666666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E6E8B5C1-4D37-8442-902D-D86F9BBDE27E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8751" y="5970991"/>
            <a:ext cx="2260800" cy="489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312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7" r:id="rId1"/>
    <p:sldLayoutId id="2147484108" r:id="rId2"/>
    <p:sldLayoutId id="2147484109" r:id="rId3"/>
    <p:sldLayoutId id="2147484110" r:id="rId4"/>
  </p:sldLayoutIdLst>
  <p:hf hdr="0" ftr="0" dt="0"/>
  <p:txStyles>
    <p:titleStyle>
      <a:lvl1pPr algn="l" defTabSz="914400" rtl="0" eaLnBrk="1" latinLnBrk="0" hangingPunct="1">
        <a:lnSpc>
          <a:spcPts val="3440"/>
        </a:lnSpc>
        <a:spcBef>
          <a:spcPct val="0"/>
        </a:spcBef>
        <a:buNone/>
        <a:defRPr sz="32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buFontTx/>
        <a:buNone/>
        <a:defRPr sz="1000" kern="1200">
          <a:solidFill>
            <a:srgbClr val="1D1D1B"/>
          </a:solidFill>
          <a:latin typeface="Arial" panose="020B0604020202020204" pitchFamily="34" charset="0"/>
          <a:ea typeface="Microsoft YaHei" panose="020B0503020204020204" pitchFamily="34" charset="-122"/>
          <a:cs typeface="Arial" panose="020B0604020202020204" pitchFamily="34" charset="0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Tx/>
        <a:buNone/>
        <a:defRPr sz="75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59">
          <p15:clr>
            <a:srgbClr val="F26B43"/>
          </p15:clr>
        </p15:guide>
        <p15:guide id="2" pos="3841">
          <p15:clr>
            <a:srgbClr val="F26B43"/>
          </p15:clr>
        </p15:guide>
        <p15:guide id="3" pos="565">
          <p15:clr>
            <a:srgbClr val="F26B43"/>
          </p15:clr>
        </p15:guide>
        <p15:guide id="4" orient="horz" pos="4007">
          <p15:clr>
            <a:srgbClr val="F26B43"/>
          </p15:clr>
        </p15:guide>
        <p15:guide id="5" orient="horz" pos="1235">
          <p15:clr>
            <a:srgbClr val="F26B43"/>
          </p15:clr>
        </p15:guide>
        <p15:guide id="6" orient="horz" pos="553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emf"/><Relationship Id="rId7" Type="http://schemas.openxmlformats.org/officeDocument/2006/relationships/image" Target="../media/image32.png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7" Type="http://schemas.openxmlformats.org/officeDocument/2006/relationships/image" Target="../media/image210.png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00.png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E02A5F4B-A0FC-4361-B00C-0A5F476FBE8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46380" y="3766875"/>
            <a:ext cx="6535842" cy="643926"/>
          </a:xfrm>
        </p:spPr>
        <p:txBody>
          <a:bodyPr/>
          <a:lstStyle/>
          <a:p>
            <a:r>
              <a:rPr lang="en-US" altLang="zh-CN" sz="2000" dirty="0"/>
              <a:t>Huawei, </a:t>
            </a:r>
            <a:r>
              <a:rPr lang="en-US" altLang="zh-CN" sz="2000" dirty="0" err="1"/>
              <a:t>HiSilicon</a:t>
            </a:r>
            <a:endParaRPr lang="zh-CN" altLang="en-US" sz="2000" dirty="0"/>
          </a:p>
        </p:txBody>
      </p:sp>
      <p:sp>
        <p:nvSpPr>
          <p:cNvPr id="7" name="标题 8">
            <a:extLst>
              <a:ext uri="{FF2B5EF4-FFF2-40B4-BE49-F238E27FC236}">
                <a16:creationId xmlns:a16="http://schemas.microsoft.com/office/drawing/2014/main" xmlns="" id="{BE22D33D-47A4-47A7-A570-1ED753483685}"/>
              </a:ext>
            </a:extLst>
          </p:cNvPr>
          <p:cNvSpPr txBox="1">
            <a:spLocks/>
          </p:cNvSpPr>
          <p:nvPr/>
        </p:nvSpPr>
        <p:spPr>
          <a:xfrm>
            <a:off x="933890" y="2277187"/>
            <a:ext cx="6987980" cy="876533"/>
          </a:xfrm>
          <a:prstGeom prst="rect">
            <a:avLst/>
          </a:prstGeom>
          <a:ln>
            <a:noFill/>
            <a:prstDash val="dash"/>
          </a:ln>
        </p:spPr>
        <p:txBody>
          <a:bodyPr lIns="0" tIns="0" rIns="0" bIns="0" anchor="t">
            <a:noAutofit/>
          </a:bodyPr>
          <a:lstStyle>
            <a:lvl1pPr algn="l" defTabSz="914400" rtl="0" eaLnBrk="1" latinLnBrk="0" hangingPunct="1">
              <a:lnSpc>
                <a:spcPts val="3440"/>
              </a:lnSpc>
              <a:spcBef>
                <a:spcPct val="0"/>
              </a:spcBef>
              <a:buNone/>
              <a:defRPr sz="3200" b="0" i="0" kern="12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+mj-cs"/>
              </a:defRPr>
            </a:lvl1pPr>
          </a:lstStyle>
          <a:p>
            <a:r>
              <a:rPr lang="en-US" altLang="zh-CN" sz="2800" b="1" dirty="0">
                <a:solidFill>
                  <a:srgbClr val="C00000"/>
                </a:solidFill>
              </a:rPr>
              <a:t>Sub-7GHz MIMO evolution in Rel-19</a:t>
            </a:r>
          </a:p>
        </p:txBody>
      </p:sp>
      <p:sp>
        <p:nvSpPr>
          <p:cNvPr id="2" name="Rectangle 1"/>
          <p:cNvSpPr/>
          <p:nvPr/>
        </p:nvSpPr>
        <p:spPr>
          <a:xfrm>
            <a:off x="388767" y="217357"/>
            <a:ext cx="115808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 Rel-19 workshop			</a:t>
            </a:r>
            <a:r>
              <a:rPr lang="en-GB" altLang="zh-CN" b="1" dirty="0">
                <a:latin typeface="Arial" panose="020B0604020202020204" pitchFamily="34" charset="0"/>
                <a:ea typeface="MS Mincho"/>
              </a:rPr>
              <a:t>				</a:t>
            </a:r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 RWS-230320</a:t>
            </a:r>
            <a:endParaRPr lang="zh-CN" altLang="zh-CN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en-GB" altLang="zh-CN" b="1" dirty="0">
                <a:latin typeface="Arial" panose="020B0604020202020204" pitchFamily="34" charset="0"/>
                <a:ea typeface="Times New Roman" panose="02020603050405020304" pitchFamily="18" charset="0"/>
              </a:rPr>
              <a:t>Taipei, June 15 - 16, 2023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29523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TextBox 395">
            <a:extLst>
              <a:ext uri="{FF2B5EF4-FFF2-40B4-BE49-F238E27FC236}">
                <a16:creationId xmlns:a16="http://schemas.microsoft.com/office/drawing/2014/main" xmlns="" id="{7989A130-8CCE-4C61-AA32-AF65D62E05EF}"/>
              </a:ext>
            </a:extLst>
          </p:cNvPr>
          <p:cNvSpPr txBox="1"/>
          <p:nvPr/>
        </p:nvSpPr>
        <p:spPr bwMode="auto">
          <a:xfrm>
            <a:off x="244246" y="827988"/>
            <a:ext cx="11708270" cy="1207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0142" tIns="40070" rIns="80142" bIns="4007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2D2015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UL MIMO enhancements are also important to improve the UL data rate. In Rel-18, 8Tx are already supported, while some DL </a:t>
            </a:r>
            <a:r>
              <a:rPr lang="en-US" altLang="zh-CN" sz="1600" dirty="0">
                <a:solidFill>
                  <a:srgbClr val="2D201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codebooks are reused for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2D2015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UL 8Tx transmissions. To further enhance the UL performance, especially to enable UL MU-pairing, two key enhancements could be included in Rel-19, one is interference mitigation for UL DMRS, and another one is sub-band precoding for UL transmissions.  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2D2015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defTabSz="9144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Proposal 6: </a:t>
            </a:r>
            <a:r>
              <a:rPr lang="en-US" altLang="zh-CN" b="1" kern="0" dirty="0">
                <a:solidFill>
                  <a:srgbClr val="99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Support UL sub-band precoding and interference mitigation for UL DMRS</a:t>
            </a:r>
            <a:r>
              <a:rPr lang="en-US" altLang="zh-CN" b="1" kern="0" dirty="0">
                <a:solidFill>
                  <a:srgbClr val="99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Wingdings" panose="05000000000000000000" pitchFamily="2" charset="2"/>
              </a:rPr>
              <a:t>.</a:t>
            </a:r>
            <a:endParaRPr lang="zh-CN" altLang="en-US" b="1" kern="0" dirty="0">
              <a:solidFill>
                <a:srgbClr val="99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265" y="173221"/>
            <a:ext cx="11790204" cy="686822"/>
          </a:xfrm>
        </p:spPr>
        <p:txBody>
          <a:bodyPr/>
          <a:lstStyle/>
          <a:p>
            <a:r>
              <a:rPr lang="en-US" altLang="zh-CN" dirty="0"/>
              <a:t>Enhancements on UL-MIMO </a:t>
            </a: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92" name="矩形: 圆角 29">
            <a:extLst>
              <a:ext uri="{FF2B5EF4-FFF2-40B4-BE49-F238E27FC236}">
                <a16:creationId xmlns:a16="http://schemas.microsoft.com/office/drawing/2014/main" xmlns="" id="{67B69E1F-1F3F-4727-8EF4-BAE86C8819D1}"/>
              </a:ext>
            </a:extLst>
          </p:cNvPr>
          <p:cNvSpPr/>
          <p:nvPr/>
        </p:nvSpPr>
        <p:spPr>
          <a:xfrm>
            <a:off x="372128" y="2622288"/>
            <a:ext cx="5633577" cy="3877947"/>
          </a:xfrm>
          <a:prstGeom prst="roundRect">
            <a:avLst>
              <a:gd name="adj" fmla="val 7284"/>
            </a:avLst>
          </a:prstGeom>
          <a:noFill/>
          <a:ln w="12700" cap="flat" cmpd="sng" algn="ctr">
            <a:solidFill>
              <a:srgbClr val="1D1D1A">
                <a:lumMod val="50000"/>
                <a:lumOff val="50000"/>
              </a:srgbClr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Arial"/>
            </a:endParaRPr>
          </a:p>
        </p:txBody>
      </p:sp>
      <p:sp>
        <p:nvSpPr>
          <p:cNvPr id="93" name="文本框 27">
            <a:extLst>
              <a:ext uri="{FF2B5EF4-FFF2-40B4-BE49-F238E27FC236}">
                <a16:creationId xmlns:a16="http://schemas.microsoft.com/office/drawing/2014/main" xmlns="" id="{ACC31D57-7473-4908-9E7B-EC243B311118}"/>
              </a:ext>
            </a:extLst>
          </p:cNvPr>
          <p:cNvSpPr txBox="1"/>
          <p:nvPr/>
        </p:nvSpPr>
        <p:spPr>
          <a:xfrm>
            <a:off x="898008" y="2422233"/>
            <a:ext cx="4625221" cy="400110"/>
          </a:xfrm>
          <a:prstGeom prst="rect">
            <a:avLst/>
          </a:prstGeom>
          <a:solidFill>
            <a:srgbClr val="FFFFFF"/>
          </a:solidFill>
        </p:spPr>
        <p:txBody>
          <a:bodyPr vert="horz" wrap="square" rtlCol="0">
            <a:spAutoFit/>
          </a:bodyPr>
          <a:lstStyle/>
          <a:p>
            <a:pPr algn="ctr">
              <a:defRPr/>
            </a:pPr>
            <a:r>
              <a:rPr lang="en-US" altLang="zh-CN" sz="2000" dirty="0">
                <a:solidFill>
                  <a:srgbClr val="002060"/>
                </a:solidFill>
                <a:latin typeface="Calibri"/>
                <a:ea typeface="Microsoft YaHei" panose="020B0503020204020204" pitchFamily="34" charset="-122"/>
                <a:cs typeface="Arial"/>
              </a:rPr>
              <a:t>Interference suppression for UL DMRS</a:t>
            </a:r>
            <a:endParaRPr lang="zh-CN" altLang="en-US" sz="2000" dirty="0">
              <a:solidFill>
                <a:srgbClr val="002060"/>
              </a:solidFill>
              <a:latin typeface="Calibri"/>
              <a:ea typeface="Microsoft YaHei" panose="020B0503020204020204" pitchFamily="34" charset="-122"/>
              <a:cs typeface="Arial"/>
            </a:endParaRPr>
          </a:p>
        </p:txBody>
      </p:sp>
      <p:sp>
        <p:nvSpPr>
          <p:cNvPr id="94" name="矩形: 圆角 29">
            <a:extLst>
              <a:ext uri="{FF2B5EF4-FFF2-40B4-BE49-F238E27FC236}">
                <a16:creationId xmlns:a16="http://schemas.microsoft.com/office/drawing/2014/main" xmlns="" id="{FE1CB850-8796-4C09-A182-4983C9B71A96}"/>
              </a:ext>
            </a:extLst>
          </p:cNvPr>
          <p:cNvSpPr/>
          <p:nvPr/>
        </p:nvSpPr>
        <p:spPr>
          <a:xfrm>
            <a:off x="6318939" y="2531702"/>
            <a:ext cx="5633577" cy="3968533"/>
          </a:xfrm>
          <a:prstGeom prst="roundRect">
            <a:avLst>
              <a:gd name="adj" fmla="val 7284"/>
            </a:avLst>
          </a:prstGeom>
          <a:noFill/>
          <a:ln w="12700" cap="flat" cmpd="sng" algn="ctr">
            <a:solidFill>
              <a:srgbClr val="1D1D1A">
                <a:lumMod val="50000"/>
                <a:lumOff val="50000"/>
              </a:srgbClr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Arial"/>
            </a:endParaRPr>
          </a:p>
        </p:txBody>
      </p:sp>
      <p:sp>
        <p:nvSpPr>
          <p:cNvPr id="95" name="文本框 27">
            <a:extLst>
              <a:ext uri="{FF2B5EF4-FFF2-40B4-BE49-F238E27FC236}">
                <a16:creationId xmlns:a16="http://schemas.microsoft.com/office/drawing/2014/main" xmlns="" id="{3ABA6B07-7F52-4CF6-8B94-93B1FFD5E866}"/>
              </a:ext>
            </a:extLst>
          </p:cNvPr>
          <p:cNvSpPr txBox="1"/>
          <p:nvPr/>
        </p:nvSpPr>
        <p:spPr>
          <a:xfrm>
            <a:off x="6954715" y="2333332"/>
            <a:ext cx="4625221" cy="400110"/>
          </a:xfrm>
          <a:prstGeom prst="rect">
            <a:avLst/>
          </a:prstGeom>
          <a:solidFill>
            <a:srgbClr val="FFFFFF"/>
          </a:solidFill>
        </p:spPr>
        <p:txBody>
          <a:bodyPr vert="horz" wrap="square" rtlCol="0">
            <a:spAutoFit/>
          </a:bodyPr>
          <a:lstStyle/>
          <a:p>
            <a:pPr algn="ctr">
              <a:defRPr/>
            </a:pPr>
            <a:r>
              <a:rPr lang="en-US" altLang="zh-CN" sz="2000" dirty="0">
                <a:solidFill>
                  <a:srgbClr val="002060"/>
                </a:solidFill>
                <a:latin typeface="Calibri"/>
                <a:ea typeface="Microsoft YaHei" panose="020B0503020204020204" pitchFamily="34" charset="-122"/>
                <a:cs typeface="Arial"/>
              </a:rPr>
              <a:t>Enhancements on UL Precoding</a:t>
            </a:r>
            <a:endParaRPr lang="zh-CN" altLang="en-US" sz="2000" dirty="0">
              <a:solidFill>
                <a:srgbClr val="002060"/>
              </a:solidFill>
              <a:latin typeface="Calibri"/>
              <a:ea typeface="Microsoft YaHei" panose="020B0503020204020204" pitchFamily="34" charset="-122"/>
              <a:cs typeface="Arial"/>
            </a:endParaRPr>
          </a:p>
        </p:txBody>
      </p:sp>
      <p:pic>
        <p:nvPicPr>
          <p:cNvPr id="102" name="图片 5">
            <a:extLst>
              <a:ext uri="{FF2B5EF4-FFF2-40B4-BE49-F238E27FC236}">
                <a16:creationId xmlns:a16="http://schemas.microsoft.com/office/drawing/2014/main" xmlns="" id="{9545D55C-0F44-4125-833C-1CA47429ED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613" y="3163894"/>
            <a:ext cx="2327877" cy="1481376"/>
          </a:xfrm>
          <a:prstGeom prst="rect">
            <a:avLst/>
          </a:prstGeom>
        </p:spPr>
      </p:pic>
      <p:sp>
        <p:nvSpPr>
          <p:cNvPr id="103" name="矩形 10">
            <a:extLst>
              <a:ext uri="{FF2B5EF4-FFF2-40B4-BE49-F238E27FC236}">
                <a16:creationId xmlns:a16="http://schemas.microsoft.com/office/drawing/2014/main" xmlns="" id="{CF5C123C-81F4-4FD9-B007-AC768B36CD0C}"/>
              </a:ext>
            </a:extLst>
          </p:cNvPr>
          <p:cNvSpPr/>
          <p:nvPr/>
        </p:nvSpPr>
        <p:spPr>
          <a:xfrm>
            <a:off x="443555" y="2844374"/>
            <a:ext cx="5526302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  <a:spcBef>
                <a:spcPts val="600"/>
              </a:spcBef>
            </a:pPr>
            <a:r>
              <a:rPr lang="en-US" altLang="zh-CN" sz="1200" dirty="0">
                <a:solidFill>
                  <a:srgbClr val="1D1D1A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Channel spatial correlation matrix feedback to assist DMRS channel estimation</a:t>
            </a:r>
          </a:p>
        </p:txBody>
      </p:sp>
      <p:sp>
        <p:nvSpPr>
          <p:cNvPr id="104" name="文本框 18">
            <a:extLst>
              <a:ext uri="{FF2B5EF4-FFF2-40B4-BE49-F238E27FC236}">
                <a16:creationId xmlns:a16="http://schemas.microsoft.com/office/drawing/2014/main" xmlns="" id="{B36E7FE8-020E-46E2-8FD3-DC350A491246}"/>
              </a:ext>
            </a:extLst>
          </p:cNvPr>
          <p:cNvSpPr txBox="1"/>
          <p:nvPr/>
        </p:nvSpPr>
        <p:spPr>
          <a:xfrm>
            <a:off x="505634" y="4873142"/>
            <a:ext cx="2598856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171450" indent="-171450" algn="just">
              <a:buFont typeface="Wingdings" panose="05000000000000000000" pitchFamily="2" charset="2"/>
              <a:buChar char="u"/>
            </a:pPr>
            <a:r>
              <a:rPr kumimoji="1" lang="en-US" altLang="zh-CN" sz="1200" b="1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Conventional scheme</a:t>
            </a:r>
            <a:r>
              <a:rPr kumimoji="1"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:</a:t>
            </a:r>
          </a:p>
          <a:p>
            <a:pPr marL="171450" indent="-171450" algn="just">
              <a:buFont typeface="Wingdings" panose="05000000000000000000" pitchFamily="2" charset="2"/>
              <a:buChar char="ü"/>
            </a:pPr>
            <a:r>
              <a:rPr kumimoji="1"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delay domain channel estimation</a:t>
            </a:r>
          </a:p>
          <a:p>
            <a:pPr marL="171450" indent="-171450" algn="just">
              <a:buFont typeface="Wingdings" panose="05000000000000000000" pitchFamily="2" charset="2"/>
              <a:buChar char="ü"/>
            </a:pPr>
            <a:endParaRPr kumimoji="1" lang="en-US" altLang="zh-CN" sz="1200" dirty="0">
              <a:solidFill>
                <a:srgbClr val="000000"/>
              </a:solidFill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  <a:p>
            <a:pPr marL="171450" indent="-171450" algn="just">
              <a:buFont typeface="Wingdings" panose="05000000000000000000" pitchFamily="2" charset="2"/>
              <a:buChar char="u"/>
            </a:pPr>
            <a:r>
              <a:rPr kumimoji="1" lang="en-US" altLang="zh-CN" sz="1200" b="1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SRS/UE feedback based scheme</a:t>
            </a:r>
          </a:p>
          <a:p>
            <a:pPr marL="171450" indent="-171450" algn="just">
              <a:buFont typeface="Wingdings" panose="05000000000000000000" pitchFamily="2" charset="2"/>
              <a:buChar char="ü"/>
            </a:pPr>
            <a:r>
              <a:rPr kumimoji="1" lang="en-US" altLang="zh-CN" sz="12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spatial + delay domain two-dimensional channel estimation with the aid of channel spatial correlation matrix from SRS or UE feedback</a:t>
            </a:r>
          </a:p>
        </p:txBody>
      </p:sp>
      <p:pic>
        <p:nvPicPr>
          <p:cNvPr id="106" name="图片 3">
            <a:extLst>
              <a:ext uri="{FF2B5EF4-FFF2-40B4-BE49-F238E27FC236}">
                <a16:creationId xmlns:a16="http://schemas.microsoft.com/office/drawing/2014/main" xmlns="" id="{37915446-B7FE-4456-8285-E781C8899E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2573" y="3134894"/>
            <a:ext cx="2436991" cy="1580649"/>
          </a:xfrm>
          <a:prstGeom prst="rect">
            <a:avLst/>
          </a:prstGeom>
        </p:spPr>
      </p:pic>
      <p:sp>
        <p:nvSpPr>
          <p:cNvPr id="107" name="矩形 17">
            <a:extLst>
              <a:ext uri="{FF2B5EF4-FFF2-40B4-BE49-F238E27FC236}">
                <a16:creationId xmlns:a16="http://schemas.microsoft.com/office/drawing/2014/main" xmlns="" id="{7C157AAA-EB33-4F23-9FFB-E4BFEA3236CE}"/>
              </a:ext>
            </a:extLst>
          </p:cNvPr>
          <p:cNvSpPr/>
          <p:nvPr/>
        </p:nvSpPr>
        <p:spPr>
          <a:xfrm>
            <a:off x="938760" y="3224941"/>
            <a:ext cx="20558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kumimoji="1" lang="en-US" altLang="zh-CN" sz="900" dirty="0">
                <a:solidFill>
                  <a:srgbClr val="0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Channel Sparseness in both delay domain and  spatial domain</a:t>
            </a:r>
            <a:endParaRPr lang="zh-CN" altLang="en-US" sz="1200" dirty="0">
              <a:solidFill>
                <a:srgbClr val="1D1D1A"/>
              </a:solidFill>
              <a:ea typeface="等线" panose="02010600030101010101" pitchFamily="2" charset="-122"/>
            </a:endParaRPr>
          </a:p>
        </p:txBody>
      </p:sp>
      <p:pic>
        <p:nvPicPr>
          <p:cNvPr id="113" name="图片 2">
            <a:extLst>
              <a:ext uri="{FF2B5EF4-FFF2-40B4-BE49-F238E27FC236}">
                <a16:creationId xmlns:a16="http://schemas.microsoft.com/office/drawing/2014/main" xmlns="" id="{9E37895C-A52A-4275-890B-E8B7BF9AD6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6745" y="3407119"/>
            <a:ext cx="2398247" cy="1100130"/>
          </a:xfrm>
          <a:prstGeom prst="rect">
            <a:avLst/>
          </a:prstGeom>
        </p:spPr>
      </p:pic>
      <p:sp>
        <p:nvSpPr>
          <p:cNvPr id="114" name="矩形 13">
            <a:extLst>
              <a:ext uri="{FF2B5EF4-FFF2-40B4-BE49-F238E27FC236}">
                <a16:creationId xmlns:a16="http://schemas.microsoft.com/office/drawing/2014/main" xmlns="" id="{4C4CB766-1FCE-4970-8B07-A12AB0986F79}"/>
              </a:ext>
            </a:extLst>
          </p:cNvPr>
          <p:cNvSpPr/>
          <p:nvPr/>
        </p:nvSpPr>
        <p:spPr>
          <a:xfrm>
            <a:off x="6312957" y="2742247"/>
            <a:ext cx="5503463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00"/>
              </a:lnSpc>
              <a:spcBef>
                <a:spcPts val="600"/>
              </a:spcBef>
            </a:pPr>
            <a:r>
              <a:rPr lang="en-US" altLang="zh-CN" sz="1200" dirty="0">
                <a:solidFill>
                  <a:srgbClr val="1D1D1A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Uplink sub-band precoding and high-resolution precoding, considering overhead reduction for precoding indication, e.g., UL precoding indication via CSI-RS</a:t>
            </a:r>
          </a:p>
        </p:txBody>
      </p:sp>
      <p:pic>
        <p:nvPicPr>
          <p:cNvPr id="115" name="图片 35">
            <a:extLst>
              <a:ext uri="{FF2B5EF4-FFF2-40B4-BE49-F238E27FC236}">
                <a16:creationId xmlns:a16="http://schemas.microsoft.com/office/drawing/2014/main" xmlns="" id="{EEF2B3D5-BBBC-46FB-BC39-DC522DC3F1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18709" y="4791935"/>
            <a:ext cx="2647399" cy="1591256"/>
          </a:xfrm>
          <a:prstGeom prst="rect">
            <a:avLst/>
          </a:prstGeom>
        </p:spPr>
      </p:pic>
      <p:pic>
        <p:nvPicPr>
          <p:cNvPr id="116" name="图片 43">
            <a:extLst>
              <a:ext uri="{FF2B5EF4-FFF2-40B4-BE49-F238E27FC236}">
                <a16:creationId xmlns:a16="http://schemas.microsoft.com/office/drawing/2014/main" xmlns="" id="{67D5A57F-ED21-4A64-99EF-D8324CD2EBE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76070" y="4791935"/>
            <a:ext cx="2647399" cy="1591256"/>
          </a:xfrm>
          <a:prstGeom prst="rect">
            <a:avLst/>
          </a:prstGeom>
        </p:spPr>
      </p:pic>
      <p:sp>
        <p:nvSpPr>
          <p:cNvPr id="117" name="矩形 45">
            <a:extLst>
              <a:ext uri="{FF2B5EF4-FFF2-40B4-BE49-F238E27FC236}">
                <a16:creationId xmlns:a16="http://schemas.microsoft.com/office/drawing/2014/main" xmlns="" id="{42B2BACF-5DDC-4C1A-BDAA-15CACB9FBD90}"/>
              </a:ext>
            </a:extLst>
          </p:cNvPr>
          <p:cNvSpPr/>
          <p:nvPr/>
        </p:nvSpPr>
        <p:spPr>
          <a:xfrm>
            <a:off x="6498721" y="4487433"/>
            <a:ext cx="545342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rgbClr val="1D1D1A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Initial evaluation results for sub-band and high-resolution precoding </a:t>
            </a:r>
            <a:endParaRPr lang="zh-CN" altLang="en-US" sz="1600" dirty="0">
              <a:solidFill>
                <a:srgbClr val="1D1D1A"/>
              </a:solidFill>
              <a:latin typeface="Calibri" panose="020F0502020204030204" pitchFamily="34" charset="0"/>
              <a:ea typeface="黑体" panose="02010609060101010101" pitchFamily="49" charset="-122"/>
              <a:cs typeface="Calibri" panose="020F050202020403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10619" y="4807144"/>
            <a:ext cx="2548945" cy="1532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0757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265" y="173221"/>
            <a:ext cx="11790204" cy="686822"/>
          </a:xfrm>
        </p:spPr>
        <p:txBody>
          <a:bodyPr/>
          <a:lstStyle/>
          <a:p>
            <a:r>
              <a:rPr lang="en-US" altLang="zh-CN" dirty="0"/>
              <a:t>Conclusions</a:t>
            </a: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4FFFCE2B-2219-4AA7-8322-28D556F3ED2C}"/>
              </a:ext>
            </a:extLst>
          </p:cNvPr>
          <p:cNvSpPr txBox="1"/>
          <p:nvPr/>
        </p:nvSpPr>
        <p:spPr bwMode="auto">
          <a:xfrm>
            <a:off x="244246" y="991560"/>
            <a:ext cx="11708270" cy="634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0142" tIns="40070" rIns="80142" bIns="4007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rgbClr val="2D2015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In this contribution, we discuss the enhancements of MIMO for sub-7GHz. </a:t>
            </a:r>
            <a:r>
              <a:rPr lang="en-US" altLang="zh-CN" dirty="0">
                <a:solidFill>
                  <a:srgbClr val="2D201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 have the observations and proposals as follows:</a:t>
            </a: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srgbClr val="2D2015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rgbClr val="2D2015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F2C847B8-69D9-4873-89AA-F212CF0370A7}"/>
              </a:ext>
            </a:extLst>
          </p:cNvPr>
          <p:cNvSpPr/>
          <p:nvPr/>
        </p:nvSpPr>
        <p:spPr>
          <a:xfrm>
            <a:off x="356474" y="1655758"/>
            <a:ext cx="10890646" cy="2850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en-US" altLang="zh-CN" sz="1600" b="1" kern="0" dirty="0">
                <a:solidFill>
                  <a:schemeClr val="bg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Observation 1: </a:t>
            </a:r>
            <a:r>
              <a:rPr lang="en-US" altLang="zh-CN" sz="1600" kern="0" dirty="0">
                <a:solidFill>
                  <a:schemeClr val="bg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Hybrid Beamforming </a:t>
            </a:r>
            <a:r>
              <a:rPr lang="en-US" altLang="zh-CN" sz="1600" kern="0" dirty="0" smtClean="0">
                <a:solidFill>
                  <a:schemeClr val="bg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(HBF) with </a:t>
            </a:r>
            <a:r>
              <a:rPr lang="en-US" altLang="zh-CN" sz="1600" kern="0" dirty="0">
                <a:solidFill>
                  <a:schemeClr val="bg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multi-beam reporting is a good trade-off between cost and spectrum efficiency for Sub-7GHz massive MIMO</a:t>
            </a:r>
          </a:p>
          <a:p>
            <a:pPr defTabSz="9144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en-US" altLang="zh-CN" sz="1600" b="1" kern="0" dirty="0">
                <a:solidFill>
                  <a:schemeClr val="bg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Proposal 1: </a:t>
            </a:r>
            <a:r>
              <a:rPr lang="en-US" altLang="zh-CN" sz="1600" kern="0" dirty="0">
                <a:solidFill>
                  <a:schemeClr val="bg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Support </a:t>
            </a:r>
            <a:r>
              <a:rPr lang="en-US" altLang="zh-CN" sz="1600" kern="0" dirty="0">
                <a:solidFill>
                  <a:schemeClr val="bg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Wingdings" panose="05000000000000000000" pitchFamily="2" charset="2"/>
              </a:rPr>
              <a:t>64 Tx for FDD Massive MIMO in R19.</a:t>
            </a:r>
          </a:p>
          <a:p>
            <a:pPr defTabSz="9144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en-US" altLang="zh-CN" sz="1600" b="1" kern="0" dirty="0">
                <a:solidFill>
                  <a:schemeClr val="bg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Proposal 2:</a:t>
            </a:r>
            <a:r>
              <a:rPr lang="en-US" altLang="zh-CN" sz="1600" kern="0" dirty="0">
                <a:solidFill>
                  <a:schemeClr val="bg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Support </a:t>
            </a:r>
            <a:r>
              <a:rPr lang="en-US" altLang="zh-CN" sz="1600" kern="0" dirty="0">
                <a:solidFill>
                  <a:schemeClr val="bg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Wingdings" panose="05000000000000000000" pitchFamily="2" charset="2"/>
              </a:rPr>
              <a:t>SRS enhancements for channel prediction and interference mitigation in TDD Massive MIMO.</a:t>
            </a:r>
            <a:endParaRPr lang="zh-CN" altLang="en-US" sz="1600" kern="0" dirty="0">
              <a:solidFill>
                <a:schemeClr val="bg2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defTabSz="9144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en-US" altLang="zh-CN" sz="1600" b="1" kern="0" dirty="0">
                <a:solidFill>
                  <a:schemeClr val="bg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Proposal 3: </a:t>
            </a:r>
            <a:r>
              <a:rPr lang="en-US" altLang="zh-CN" sz="1600" kern="0" dirty="0">
                <a:solidFill>
                  <a:schemeClr val="bg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Support interference </a:t>
            </a:r>
            <a:r>
              <a:rPr lang="en-US" altLang="zh-CN" sz="1600" kern="0" dirty="0" smtClean="0">
                <a:solidFill>
                  <a:schemeClr val="bg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measurement </a:t>
            </a:r>
            <a:r>
              <a:rPr lang="en-US" altLang="zh-CN" sz="1600" kern="0" dirty="0">
                <a:solidFill>
                  <a:schemeClr val="bg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enhancement for </a:t>
            </a:r>
            <a:r>
              <a:rPr lang="en-US" altLang="zh-CN" sz="1600" kern="0" dirty="0" smtClean="0">
                <a:solidFill>
                  <a:schemeClr val="bg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data </a:t>
            </a:r>
            <a:r>
              <a:rPr lang="en-US" altLang="zh-CN" sz="1600" kern="0" dirty="0">
                <a:solidFill>
                  <a:schemeClr val="bg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decoding and complexity reduction for 8Rx.</a:t>
            </a:r>
          </a:p>
          <a:p>
            <a:pPr defTabSz="9144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en-US" altLang="zh-CN" sz="1600" b="1" kern="0" dirty="0">
                <a:solidFill>
                  <a:schemeClr val="bg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Proposal 4: </a:t>
            </a:r>
            <a:r>
              <a:rPr lang="en-US" altLang="zh-CN" sz="1600" kern="0" dirty="0">
                <a:solidFill>
                  <a:schemeClr val="bg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Support </a:t>
            </a:r>
            <a:r>
              <a:rPr lang="en-US" altLang="zh-CN" sz="1600" kern="0" dirty="0">
                <a:solidFill>
                  <a:schemeClr val="bg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Wingdings" panose="05000000000000000000" pitchFamily="2" charset="2"/>
              </a:rPr>
              <a:t>CSI-RS overhead reduction and CSI compression for multi-beam reporting for HBF.</a:t>
            </a:r>
            <a:endParaRPr lang="zh-CN" altLang="en-US" sz="1600" kern="0" dirty="0">
              <a:solidFill>
                <a:schemeClr val="bg2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defTabSz="9144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en-US" altLang="zh-CN" sz="1600" b="1" kern="0" dirty="0">
                <a:solidFill>
                  <a:schemeClr val="bg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Proposal 5: </a:t>
            </a:r>
            <a:r>
              <a:rPr lang="en-US" altLang="zh-CN" sz="1600" kern="0" dirty="0">
                <a:solidFill>
                  <a:schemeClr val="bg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Support CJT/JR for non-ideal backhaul scenario to facilitate multi-cell CJT/JR with UE assistance</a:t>
            </a:r>
            <a:r>
              <a:rPr lang="en-US" altLang="zh-CN" sz="1600" kern="0" dirty="0">
                <a:solidFill>
                  <a:schemeClr val="bg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Wingdings" panose="05000000000000000000" pitchFamily="2" charset="2"/>
              </a:rPr>
              <a:t>.</a:t>
            </a:r>
            <a:endParaRPr lang="zh-CN" altLang="en-US" sz="1600" kern="0" dirty="0">
              <a:solidFill>
                <a:schemeClr val="bg2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defTabSz="9144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en-US" altLang="zh-CN" sz="1600" b="1" kern="0" dirty="0">
                <a:solidFill>
                  <a:schemeClr val="bg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Proposal 6: </a:t>
            </a:r>
            <a:r>
              <a:rPr lang="en-US" altLang="zh-CN" sz="1600" kern="0" dirty="0">
                <a:solidFill>
                  <a:schemeClr val="bg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Support UL sub-band precoding and interference mitigation for UL DMRS</a:t>
            </a:r>
            <a:r>
              <a:rPr lang="en-US" altLang="zh-CN" sz="1600" kern="0" dirty="0">
                <a:solidFill>
                  <a:schemeClr val="bg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Wingdings" panose="05000000000000000000" pitchFamily="2" charset="2"/>
              </a:rPr>
              <a:t>.</a:t>
            </a:r>
            <a:endParaRPr lang="zh-CN" altLang="en-US" sz="1600" kern="0" dirty="0">
              <a:solidFill>
                <a:schemeClr val="bg2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2259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265" y="173221"/>
            <a:ext cx="11790204" cy="686822"/>
          </a:xfrm>
        </p:spPr>
        <p:txBody>
          <a:bodyPr/>
          <a:lstStyle/>
          <a:p>
            <a:r>
              <a:rPr lang="en-US" altLang="zh-CN" dirty="0"/>
              <a:t>Overviews of Sub-7GHz MIMO Evolution in R19</a:t>
            </a: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2" name="矩形 26">
            <a:extLst>
              <a:ext uri="{FF2B5EF4-FFF2-40B4-BE49-F238E27FC236}">
                <a16:creationId xmlns:a16="http://schemas.microsoft.com/office/drawing/2014/main" xmlns="" id="{68E50671-4C84-49A6-A071-F3DD6A1526F4}"/>
              </a:ext>
            </a:extLst>
          </p:cNvPr>
          <p:cNvSpPr/>
          <p:nvPr/>
        </p:nvSpPr>
        <p:spPr>
          <a:xfrm>
            <a:off x="1480328" y="1821243"/>
            <a:ext cx="4210110" cy="2040398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>
              <a:defRPr/>
            </a:pPr>
            <a:endParaRPr lang="zh-CN" altLang="en-US" kern="0">
              <a:solidFill>
                <a:srgbClr val="666666"/>
              </a:solidFill>
              <a:ea typeface="黑体" panose="02010609060101010101" pitchFamily="49" charset="-122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0D55ED28-A1F8-4AF4-B398-F11DDF89E6F2}"/>
              </a:ext>
            </a:extLst>
          </p:cNvPr>
          <p:cNvSpPr/>
          <p:nvPr/>
        </p:nvSpPr>
        <p:spPr>
          <a:xfrm>
            <a:off x="1480329" y="1976952"/>
            <a:ext cx="3794472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1600" b="1" kern="0" dirty="0">
                <a:solidFill>
                  <a:srgbClr val="C00000"/>
                </a:solidFill>
              </a:rPr>
              <a:t>Massive MIMO further evolution</a:t>
            </a:r>
          </a:p>
          <a:p>
            <a:pPr defTabSz="914400"/>
            <a:endParaRPr lang="en-US" altLang="zh-CN" sz="1400" kern="0" dirty="0">
              <a:solidFill>
                <a:srgbClr val="2D2015"/>
              </a:solidFill>
            </a:endParaRPr>
          </a:p>
          <a:p>
            <a:pPr marL="171450" indent="-171450" defTabSz="9144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200" b="1" kern="0" dirty="0">
                <a:solidFill>
                  <a:srgbClr val="2D2015"/>
                </a:solidFill>
              </a:rPr>
              <a:t>FDD</a:t>
            </a:r>
            <a:r>
              <a:rPr lang="en-US" altLang="zh-CN" sz="1200" kern="0" dirty="0">
                <a:solidFill>
                  <a:srgbClr val="2D2015"/>
                </a:solidFill>
              </a:rPr>
              <a:t>: CSI-RS and CSI </a:t>
            </a:r>
            <a:r>
              <a:rPr lang="en-US" altLang="zh-CN" sz="1200" kern="0" dirty="0" err="1">
                <a:solidFill>
                  <a:srgbClr val="2D2015"/>
                </a:solidFill>
              </a:rPr>
              <a:t>enh</a:t>
            </a:r>
            <a:r>
              <a:rPr lang="en-US" altLang="zh-CN" sz="1200" kern="0" dirty="0">
                <a:solidFill>
                  <a:srgbClr val="2D2015"/>
                </a:solidFill>
              </a:rPr>
              <a:t>. for supporting 64Tx</a:t>
            </a:r>
          </a:p>
          <a:p>
            <a:pPr marL="171450" indent="-171450" defTabSz="9144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200" b="1" kern="0" dirty="0">
                <a:solidFill>
                  <a:srgbClr val="2D2015"/>
                </a:solidFill>
              </a:rPr>
              <a:t>TDD</a:t>
            </a:r>
            <a:r>
              <a:rPr lang="en-US" altLang="zh-CN" sz="1200" kern="0" dirty="0">
                <a:solidFill>
                  <a:srgbClr val="2D2015"/>
                </a:solidFill>
              </a:rPr>
              <a:t>: SRS </a:t>
            </a:r>
            <a:r>
              <a:rPr lang="en-US" altLang="zh-CN" sz="1200" kern="0" dirty="0" err="1">
                <a:solidFill>
                  <a:srgbClr val="2D2015"/>
                </a:solidFill>
              </a:rPr>
              <a:t>enh</a:t>
            </a:r>
            <a:r>
              <a:rPr lang="en-US" altLang="zh-CN" sz="1200" kern="0" dirty="0">
                <a:solidFill>
                  <a:srgbClr val="2D2015"/>
                </a:solidFill>
              </a:rPr>
              <a:t>. for channel prediction and interference mitigation</a:t>
            </a:r>
          </a:p>
          <a:p>
            <a:pPr marL="171450" indent="-171450" defTabSz="9144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200" b="1" kern="0" dirty="0">
                <a:solidFill>
                  <a:srgbClr val="2D2015"/>
                </a:solidFill>
              </a:rPr>
              <a:t>Receiver</a:t>
            </a:r>
            <a:r>
              <a:rPr lang="en-US" altLang="zh-CN" sz="1200" kern="0" dirty="0">
                <a:solidFill>
                  <a:srgbClr val="2D2015"/>
                </a:solidFill>
              </a:rPr>
              <a:t>: Interference measurement for data, and low complexity 8Rx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xmlns="" id="{0C06A32E-68DD-4BE8-A0B3-F6002B7F04D2}"/>
              </a:ext>
            </a:extLst>
          </p:cNvPr>
          <p:cNvCxnSpPr>
            <a:cxnSpLocks/>
          </p:cNvCxnSpPr>
          <p:nvPr/>
        </p:nvCxnSpPr>
        <p:spPr bwMode="auto">
          <a:xfrm>
            <a:off x="1579416" y="2422314"/>
            <a:ext cx="2531604" cy="0"/>
          </a:xfrm>
          <a:prstGeom prst="line">
            <a:avLst/>
          </a:prstGeom>
          <a:noFill/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8" name="矩形 26">
            <a:extLst>
              <a:ext uri="{FF2B5EF4-FFF2-40B4-BE49-F238E27FC236}">
                <a16:creationId xmlns:a16="http://schemas.microsoft.com/office/drawing/2014/main" xmlns="" id="{D535CC11-EE44-425D-9691-F3D985A0D233}"/>
              </a:ext>
            </a:extLst>
          </p:cNvPr>
          <p:cNvSpPr/>
          <p:nvPr/>
        </p:nvSpPr>
        <p:spPr>
          <a:xfrm>
            <a:off x="6203469" y="1828707"/>
            <a:ext cx="4210110" cy="2040398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>
              <a:defRPr/>
            </a:pPr>
            <a:endParaRPr lang="zh-CN" altLang="en-US" kern="0">
              <a:solidFill>
                <a:srgbClr val="666666"/>
              </a:solidFill>
              <a:ea typeface="黑体" panose="02010609060101010101" pitchFamily="49" charset="-122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7E0514AB-4AD9-4BFD-9BCA-1F133BE980B3}"/>
              </a:ext>
            </a:extLst>
          </p:cNvPr>
          <p:cNvSpPr/>
          <p:nvPr/>
        </p:nvSpPr>
        <p:spPr>
          <a:xfrm>
            <a:off x="6150567" y="1987297"/>
            <a:ext cx="4436821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1600" b="1" kern="0" dirty="0">
                <a:solidFill>
                  <a:srgbClr val="C00000"/>
                </a:solidFill>
              </a:rPr>
              <a:t>Hybrid Beamforming (HBF) enhancements</a:t>
            </a:r>
          </a:p>
          <a:p>
            <a:pPr defTabSz="914400"/>
            <a:endParaRPr lang="en-US" altLang="zh-CN" sz="1400" kern="0" dirty="0">
              <a:solidFill>
                <a:srgbClr val="2D2015"/>
              </a:solidFill>
            </a:endParaRPr>
          </a:p>
          <a:p>
            <a:pPr defTabSz="914400">
              <a:spcBef>
                <a:spcPts val="600"/>
              </a:spcBef>
            </a:pPr>
            <a:r>
              <a:rPr lang="en-US" altLang="zh-CN" sz="1200" kern="0" dirty="0">
                <a:solidFill>
                  <a:srgbClr val="2D2015"/>
                </a:solidFill>
              </a:rPr>
              <a:t>Hybrid beamforming for Sub-7GHz:</a:t>
            </a:r>
          </a:p>
          <a:p>
            <a:pPr marL="171450" indent="-171450" defTabSz="9144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200" b="1" kern="0" dirty="0">
                <a:solidFill>
                  <a:srgbClr val="2D2015"/>
                </a:solidFill>
              </a:rPr>
              <a:t>CSI</a:t>
            </a:r>
            <a:r>
              <a:rPr lang="en-US" altLang="zh-CN" sz="1200" kern="0" dirty="0">
                <a:solidFill>
                  <a:srgbClr val="2D2015"/>
                </a:solidFill>
              </a:rPr>
              <a:t> overhead reduction for multiple analog beams</a:t>
            </a:r>
          </a:p>
          <a:p>
            <a:pPr marL="171450" indent="-171450" defTabSz="9144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200" b="1" kern="0" dirty="0">
                <a:solidFill>
                  <a:srgbClr val="2D2015"/>
                </a:solidFill>
              </a:rPr>
              <a:t>CSI-RS</a:t>
            </a:r>
            <a:r>
              <a:rPr lang="en-US" altLang="zh-CN" sz="1200" kern="0" dirty="0">
                <a:solidFill>
                  <a:srgbClr val="2D2015"/>
                </a:solidFill>
              </a:rPr>
              <a:t> overhead reduction and beam sweep latency reduction</a:t>
            </a:r>
          </a:p>
          <a:p>
            <a:pPr marL="171450" indent="-171450" defTabSz="914400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en-US" altLang="zh-CN" sz="1200" kern="0" dirty="0">
              <a:solidFill>
                <a:srgbClr val="2D2015"/>
              </a:solidFill>
            </a:endParaRP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xmlns="" id="{9FBF2FFC-289A-4D0A-ABAE-7666C1E37A66}"/>
              </a:ext>
            </a:extLst>
          </p:cNvPr>
          <p:cNvCxnSpPr>
            <a:cxnSpLocks/>
          </p:cNvCxnSpPr>
          <p:nvPr/>
        </p:nvCxnSpPr>
        <p:spPr bwMode="auto">
          <a:xfrm>
            <a:off x="6279885" y="2492818"/>
            <a:ext cx="2531604" cy="0"/>
          </a:xfrm>
          <a:prstGeom prst="line">
            <a:avLst/>
          </a:prstGeom>
          <a:noFill/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1" name="矩形 20">
            <a:extLst>
              <a:ext uri="{FF2B5EF4-FFF2-40B4-BE49-F238E27FC236}">
                <a16:creationId xmlns:a16="http://schemas.microsoft.com/office/drawing/2014/main" xmlns="" id="{EDC5F65B-C24D-47D2-9F5F-2424E8741D58}"/>
              </a:ext>
            </a:extLst>
          </p:cNvPr>
          <p:cNvSpPr/>
          <p:nvPr/>
        </p:nvSpPr>
        <p:spPr>
          <a:xfrm>
            <a:off x="105326" y="878308"/>
            <a:ext cx="11790204" cy="694289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no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>
                <a:solidFill>
                  <a:srgbClr val="2D2015"/>
                </a:solidFill>
                <a:latin typeface="Calibri" panose="020F0502020204030204"/>
                <a:ea typeface="微软雅黑" panose="020B0503020204020204" pitchFamily="34" charset="-122"/>
              </a:rPr>
              <a:t>Sub7GHz MIMO evolution</a:t>
            </a:r>
            <a:r>
              <a:rPr lang="zh-CN" altLang="en-US" sz="1600" dirty="0">
                <a:solidFill>
                  <a:srgbClr val="2D2015"/>
                </a:solidFill>
                <a:latin typeface="Calibri" panose="020F0502020204030204"/>
                <a:ea typeface="微软雅黑" panose="020B0503020204020204" pitchFamily="34" charset="-122"/>
              </a:rPr>
              <a:t> </a:t>
            </a:r>
            <a:r>
              <a:rPr lang="en-US" altLang="zh-CN" sz="1600" dirty="0">
                <a:solidFill>
                  <a:srgbClr val="2D2015"/>
                </a:solidFill>
                <a:latin typeface="Calibri" panose="020F0502020204030204"/>
                <a:ea typeface="微软雅黑" panose="020B0503020204020204" pitchFamily="34" charset="-122"/>
              </a:rPr>
              <a:t>should consider enhancements to </a:t>
            </a:r>
            <a:r>
              <a:rPr lang="en-US" altLang="zh-CN" sz="1600" b="1" dirty="0">
                <a:solidFill>
                  <a:srgbClr val="2D2015"/>
                </a:solidFill>
                <a:latin typeface="Calibri" panose="020F0502020204030204"/>
                <a:ea typeface="微软雅黑" panose="020B0503020204020204" pitchFamily="34" charset="-122"/>
              </a:rPr>
              <a:t>accommodate more use cases</a:t>
            </a:r>
            <a:r>
              <a:rPr lang="en-US" altLang="zh-CN" sz="1600" dirty="0">
                <a:solidFill>
                  <a:srgbClr val="2D2015"/>
                </a:solidFill>
                <a:latin typeface="Calibri" panose="020F0502020204030204"/>
                <a:ea typeface="微软雅黑" panose="020B0503020204020204" pitchFamily="34" charset="-122"/>
              </a:rPr>
              <a:t>, </a:t>
            </a:r>
            <a:r>
              <a:rPr lang="en-US" altLang="zh-CN" sz="1600" b="1" dirty="0">
                <a:solidFill>
                  <a:srgbClr val="2D2015"/>
                </a:solidFill>
                <a:latin typeface="Calibri" panose="020F0502020204030204"/>
                <a:ea typeface="微软雅黑" panose="020B0503020204020204" pitchFamily="34" charset="-122"/>
              </a:rPr>
              <a:t>advanced BS and UE antenna architectures </a:t>
            </a:r>
            <a:r>
              <a:rPr lang="en-US" altLang="zh-CN" sz="1600" dirty="0">
                <a:solidFill>
                  <a:srgbClr val="2D2015"/>
                </a:solidFill>
                <a:latin typeface="Calibri" panose="020F0502020204030204"/>
                <a:ea typeface="微软雅黑" panose="020B0503020204020204" pitchFamily="34" charset="-122"/>
              </a:rPr>
              <a:t>and </a:t>
            </a:r>
            <a:r>
              <a:rPr lang="en-US" altLang="zh-CN" sz="1600" b="1" dirty="0">
                <a:solidFill>
                  <a:srgbClr val="2D2015"/>
                </a:solidFill>
                <a:latin typeface="Calibri" panose="020F0502020204030204"/>
                <a:ea typeface="微软雅黑" panose="020B0503020204020204" pitchFamily="34" charset="-122"/>
              </a:rPr>
              <a:t>more practical network deployment</a:t>
            </a:r>
            <a:r>
              <a:rPr lang="en-US" altLang="zh-CN" sz="1600" dirty="0">
                <a:solidFill>
                  <a:srgbClr val="2D2015"/>
                </a:solidFill>
                <a:latin typeface="Calibri" panose="020F0502020204030204"/>
                <a:ea typeface="微软雅黑" panose="020B0503020204020204" pitchFamily="34" charset="-122"/>
              </a:rPr>
              <a:t>, including:</a:t>
            </a:r>
          </a:p>
        </p:txBody>
      </p:sp>
      <p:sp>
        <p:nvSpPr>
          <p:cNvPr id="42" name="矩形 26">
            <a:extLst>
              <a:ext uri="{FF2B5EF4-FFF2-40B4-BE49-F238E27FC236}">
                <a16:creationId xmlns:a16="http://schemas.microsoft.com/office/drawing/2014/main" xmlns="" id="{BB2380F8-6771-4184-B33B-1E5321220C1C}"/>
              </a:ext>
            </a:extLst>
          </p:cNvPr>
          <p:cNvSpPr/>
          <p:nvPr/>
        </p:nvSpPr>
        <p:spPr>
          <a:xfrm>
            <a:off x="1480328" y="4229201"/>
            <a:ext cx="4210110" cy="2112477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>
              <a:defRPr/>
            </a:pPr>
            <a:endParaRPr lang="zh-CN" altLang="en-US" kern="0">
              <a:solidFill>
                <a:srgbClr val="666666"/>
              </a:solidFill>
              <a:ea typeface="黑体" panose="02010609060101010101" pitchFamily="49" charset="-122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xmlns="" id="{5CEA1978-B1A0-4733-8858-BA6A8E543610}"/>
              </a:ext>
            </a:extLst>
          </p:cNvPr>
          <p:cNvSpPr/>
          <p:nvPr/>
        </p:nvSpPr>
        <p:spPr>
          <a:xfrm>
            <a:off x="1579416" y="4540044"/>
            <a:ext cx="3794472" cy="152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1600" b="1" kern="0" dirty="0">
                <a:solidFill>
                  <a:srgbClr val="C00000"/>
                </a:solidFill>
              </a:rPr>
              <a:t>Multi-TRP Enhancements</a:t>
            </a:r>
          </a:p>
          <a:p>
            <a:pPr defTabSz="914400"/>
            <a:endParaRPr lang="en-US" altLang="zh-CN" sz="1400" kern="0" dirty="0">
              <a:solidFill>
                <a:srgbClr val="2D2015"/>
              </a:solidFill>
            </a:endParaRPr>
          </a:p>
          <a:p>
            <a:pPr defTabSz="914400">
              <a:spcBef>
                <a:spcPts val="600"/>
              </a:spcBef>
            </a:pPr>
            <a:r>
              <a:rPr lang="en-US" altLang="zh-CN" sz="1200" b="1" kern="0" dirty="0">
                <a:solidFill>
                  <a:srgbClr val="2D2015"/>
                </a:solidFill>
              </a:rPr>
              <a:t>CJT/JR </a:t>
            </a:r>
            <a:r>
              <a:rPr lang="en-US" altLang="zh-CN" sz="1200" kern="0" dirty="0">
                <a:solidFill>
                  <a:srgbClr val="2D2015"/>
                </a:solidFill>
              </a:rPr>
              <a:t>with non-ideal backhaul</a:t>
            </a:r>
          </a:p>
          <a:p>
            <a:pPr marL="171450" indent="-171450" defTabSz="9144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200" kern="0" dirty="0">
                <a:solidFill>
                  <a:srgbClr val="2D2015"/>
                </a:solidFill>
              </a:rPr>
              <a:t>UE assisted scheduling and precoding alignments</a:t>
            </a:r>
          </a:p>
          <a:p>
            <a:pPr marL="171450" indent="-171450" defTabSz="9144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200" kern="0" dirty="0">
                <a:solidFill>
                  <a:srgbClr val="2D2015"/>
                </a:solidFill>
              </a:rPr>
              <a:t>Data alignment for TRPs, and UE assisted calibration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xmlns="" id="{8DD83146-0799-47E6-BEEA-19DEE166ED14}"/>
              </a:ext>
            </a:extLst>
          </p:cNvPr>
          <p:cNvCxnSpPr>
            <a:cxnSpLocks/>
          </p:cNvCxnSpPr>
          <p:nvPr/>
        </p:nvCxnSpPr>
        <p:spPr bwMode="auto">
          <a:xfrm>
            <a:off x="1579416" y="4921460"/>
            <a:ext cx="2531604" cy="0"/>
          </a:xfrm>
          <a:prstGeom prst="line">
            <a:avLst/>
          </a:prstGeom>
          <a:noFill/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5" name="矩形 26">
            <a:extLst>
              <a:ext uri="{FF2B5EF4-FFF2-40B4-BE49-F238E27FC236}">
                <a16:creationId xmlns:a16="http://schemas.microsoft.com/office/drawing/2014/main" xmlns="" id="{E26EA9A0-A248-4815-B8E4-B1719FF860A0}"/>
              </a:ext>
            </a:extLst>
          </p:cNvPr>
          <p:cNvSpPr/>
          <p:nvPr/>
        </p:nvSpPr>
        <p:spPr>
          <a:xfrm>
            <a:off x="6271633" y="4379081"/>
            <a:ext cx="4149503" cy="1962597"/>
          </a:xfrm>
          <a:prstGeom prst="rect">
            <a:avLst/>
          </a:prstGeom>
          <a:solidFill>
            <a:schemeClr val="tx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>
              <a:defRPr/>
            </a:pPr>
            <a:endParaRPr lang="zh-CN" altLang="en-US" kern="0" dirty="0">
              <a:solidFill>
                <a:srgbClr val="666666"/>
              </a:solidFill>
              <a:ea typeface="黑体" panose="02010609060101010101" pitchFamily="49" charset="-122"/>
            </a:endParaRP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xmlns="" id="{C131D472-9249-4C13-BCF0-61DCF3EE6E2E}"/>
              </a:ext>
            </a:extLst>
          </p:cNvPr>
          <p:cNvSpPr/>
          <p:nvPr/>
        </p:nvSpPr>
        <p:spPr>
          <a:xfrm>
            <a:off x="6298660" y="4540044"/>
            <a:ext cx="3794472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altLang="zh-CN" sz="1600" b="1" kern="0" dirty="0">
                <a:solidFill>
                  <a:srgbClr val="C00000"/>
                </a:solidFill>
              </a:rPr>
              <a:t>UL MIMO Enhancements</a:t>
            </a:r>
          </a:p>
          <a:p>
            <a:pPr defTabSz="914400"/>
            <a:endParaRPr lang="en-US" altLang="zh-CN" sz="1400" kern="0" dirty="0">
              <a:solidFill>
                <a:srgbClr val="2D2015"/>
              </a:solidFill>
            </a:endParaRPr>
          </a:p>
          <a:p>
            <a:pPr marL="171450" indent="-171450" defTabSz="9144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200" b="1" kern="0" dirty="0">
                <a:solidFill>
                  <a:srgbClr val="2D2015"/>
                </a:solidFill>
              </a:rPr>
              <a:t>Interference suppression </a:t>
            </a:r>
            <a:r>
              <a:rPr lang="en-US" altLang="zh-CN" sz="1200" kern="0" dirty="0">
                <a:solidFill>
                  <a:srgbClr val="2D2015"/>
                </a:solidFill>
              </a:rPr>
              <a:t>for UL DMRS</a:t>
            </a:r>
            <a:endParaRPr lang="zh-CN" altLang="en-US" sz="1200" kern="0" dirty="0">
              <a:solidFill>
                <a:srgbClr val="2D2015"/>
              </a:solidFill>
            </a:endParaRPr>
          </a:p>
          <a:p>
            <a:pPr marL="171450" indent="-171450" defTabSz="9144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200" b="1" kern="0" dirty="0">
                <a:solidFill>
                  <a:srgbClr val="2D2015"/>
                </a:solidFill>
              </a:rPr>
              <a:t>Sub-band</a:t>
            </a:r>
            <a:r>
              <a:rPr lang="en-US" altLang="zh-CN" sz="1200" kern="0" dirty="0">
                <a:solidFill>
                  <a:srgbClr val="2D2015"/>
                </a:solidFill>
              </a:rPr>
              <a:t> precoding for UL</a:t>
            </a:r>
          </a:p>
          <a:p>
            <a:pPr marL="171450" indent="-171450" defTabSz="9144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zh-CN" sz="1200" b="1" kern="0" dirty="0">
                <a:solidFill>
                  <a:srgbClr val="2D2015"/>
                </a:solidFill>
              </a:rPr>
              <a:t>High resolution </a:t>
            </a:r>
            <a:r>
              <a:rPr lang="en-US" altLang="zh-CN" sz="1200" kern="0" dirty="0">
                <a:solidFill>
                  <a:srgbClr val="2D2015"/>
                </a:solidFill>
              </a:rPr>
              <a:t>of UL precoding</a:t>
            </a: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xmlns="" id="{5D54240C-3C33-4BC3-A7CB-A2591E951E27}"/>
              </a:ext>
            </a:extLst>
          </p:cNvPr>
          <p:cNvCxnSpPr>
            <a:cxnSpLocks/>
          </p:cNvCxnSpPr>
          <p:nvPr/>
        </p:nvCxnSpPr>
        <p:spPr bwMode="auto">
          <a:xfrm>
            <a:off x="6370721" y="4932507"/>
            <a:ext cx="2531604" cy="0"/>
          </a:xfrm>
          <a:prstGeom prst="line">
            <a:avLst/>
          </a:prstGeom>
          <a:noFill/>
          <a:ln w="19050" cap="flat" cmpd="sng" algn="ctr">
            <a:solidFill>
              <a:schemeClr val="bg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1313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265" y="173221"/>
            <a:ext cx="11790204" cy="686822"/>
          </a:xfrm>
        </p:spPr>
        <p:txBody>
          <a:bodyPr/>
          <a:lstStyle/>
          <a:p>
            <a:r>
              <a:rPr lang="en-US" altLang="zh-CN" dirty="0"/>
              <a:t>Massive MIMO: FDD Massive MIMO Evolution</a:t>
            </a: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232" name="文本框 3">
            <a:extLst>
              <a:ext uri="{FF2B5EF4-FFF2-40B4-BE49-F238E27FC236}">
                <a16:creationId xmlns:a16="http://schemas.microsoft.com/office/drawing/2014/main" xmlns="" id="{74FF1554-177B-4011-B20B-3763F77F17FD}"/>
              </a:ext>
            </a:extLst>
          </p:cNvPr>
          <p:cNvSpPr txBox="1"/>
          <p:nvPr/>
        </p:nvSpPr>
        <p:spPr>
          <a:xfrm>
            <a:off x="540619" y="3738922"/>
            <a:ext cx="4936989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marL="296858" indent="-285750" defTabSz="1187323"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en-US" altLang="zh-CN" sz="1400" dirty="0">
                <a:solidFill>
                  <a:srgbClr val="1D1D1A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Extend the number of CSI-RS ports, e.g., 64 ports, without extra frequency-time resource</a:t>
            </a:r>
          </a:p>
        </p:txBody>
      </p:sp>
      <p:grpSp>
        <p:nvGrpSpPr>
          <p:cNvPr id="233" name="组合 4">
            <a:extLst>
              <a:ext uri="{FF2B5EF4-FFF2-40B4-BE49-F238E27FC236}">
                <a16:creationId xmlns:a16="http://schemas.microsoft.com/office/drawing/2014/main" xmlns="" id="{C1089814-77FF-4308-8778-2DC8C16C1F01}"/>
              </a:ext>
            </a:extLst>
          </p:cNvPr>
          <p:cNvGrpSpPr/>
          <p:nvPr/>
        </p:nvGrpSpPr>
        <p:grpSpPr>
          <a:xfrm>
            <a:off x="816593" y="2929955"/>
            <a:ext cx="4491466" cy="790043"/>
            <a:chOff x="6666791" y="1136764"/>
            <a:chExt cx="5782250" cy="1234662"/>
          </a:xfrm>
        </p:grpSpPr>
        <p:pic>
          <p:nvPicPr>
            <p:cNvPr id="234" name="图片 5">
              <a:extLst>
                <a:ext uri="{FF2B5EF4-FFF2-40B4-BE49-F238E27FC236}">
                  <a16:creationId xmlns:a16="http://schemas.microsoft.com/office/drawing/2014/main" xmlns="" id="{AE44ACAA-8646-4B08-A87F-792D06414BA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666791" y="1136764"/>
              <a:ext cx="3006998" cy="1234662"/>
            </a:xfrm>
            <a:prstGeom prst="rect">
              <a:avLst/>
            </a:prstGeom>
          </p:spPr>
        </p:pic>
        <p:sp>
          <p:nvSpPr>
            <p:cNvPr id="235" name="文本框 6">
              <a:extLst>
                <a:ext uri="{FF2B5EF4-FFF2-40B4-BE49-F238E27FC236}">
                  <a16:creationId xmlns:a16="http://schemas.microsoft.com/office/drawing/2014/main" xmlns="" id="{DB78048D-EE63-4A6B-9237-50302E1A7B0F}"/>
                </a:ext>
              </a:extLst>
            </p:cNvPr>
            <p:cNvSpPr txBox="1"/>
            <p:nvPr/>
          </p:nvSpPr>
          <p:spPr>
            <a:xfrm>
              <a:off x="9561374" y="1299774"/>
              <a:ext cx="2887667" cy="72148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defTabSz="914400">
                <a:defRPr/>
              </a:pPr>
              <a:r>
                <a:rPr lang="en-US" altLang="zh-CN" sz="1200" kern="0" dirty="0" smtClean="0">
                  <a:solidFill>
                    <a:srgbClr val="2D2015"/>
                  </a:solidFill>
                  <a:latin typeface="Calibri"/>
                  <a:ea typeface="Microsoft YaHei" panose="020B0503020204020204" pitchFamily="34" charset="-122"/>
                  <a:cs typeface="Arial"/>
                </a:rPr>
                <a:t>32 port </a:t>
              </a:r>
              <a:r>
                <a:rPr lang="en-US" altLang="zh-CN" sz="1200" kern="0" dirty="0">
                  <a:solidFill>
                    <a:srgbClr val="2D2015"/>
                  </a:solidFill>
                  <a:latin typeface="Calibri"/>
                  <a:ea typeface="Microsoft YaHei" panose="020B0503020204020204" pitchFamily="34" charset="-122"/>
                  <a:cs typeface="Arial"/>
                </a:rPr>
                <a:t>CSI-RS with different orientation directions</a:t>
              </a:r>
              <a:endParaRPr lang="zh-CN" altLang="en-US" sz="1200" kern="0" dirty="0">
                <a:solidFill>
                  <a:srgbClr val="2D2015"/>
                </a:solidFill>
                <a:latin typeface="Calibri"/>
                <a:ea typeface="Microsoft YaHei" panose="020B0503020204020204" pitchFamily="34" charset="-122"/>
                <a:cs typeface="Arial"/>
              </a:endParaRPr>
            </a:p>
          </p:txBody>
        </p:sp>
        <p:cxnSp>
          <p:nvCxnSpPr>
            <p:cNvPr id="236" name="直接箭头连接符 7">
              <a:extLst>
                <a:ext uri="{FF2B5EF4-FFF2-40B4-BE49-F238E27FC236}">
                  <a16:creationId xmlns:a16="http://schemas.microsoft.com/office/drawing/2014/main" xmlns="" id="{4C4091FE-1E5E-4152-86A6-0D98CB197FE4}"/>
                </a:ext>
              </a:extLst>
            </p:cNvPr>
            <p:cNvCxnSpPr>
              <a:cxnSpLocks/>
            </p:cNvCxnSpPr>
            <p:nvPr/>
          </p:nvCxnSpPr>
          <p:spPr>
            <a:xfrm>
              <a:off x="8760961" y="1320501"/>
              <a:ext cx="779478" cy="70212"/>
            </a:xfrm>
            <a:prstGeom prst="straightConnector1">
              <a:avLst/>
            </a:prstGeom>
            <a:noFill/>
            <a:ln w="6350" cap="flat" cmpd="sng" algn="ctr">
              <a:solidFill>
                <a:srgbClr val="E9002F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237" name="直接箭头连接符 8">
              <a:extLst>
                <a:ext uri="{FF2B5EF4-FFF2-40B4-BE49-F238E27FC236}">
                  <a16:creationId xmlns:a16="http://schemas.microsoft.com/office/drawing/2014/main" xmlns="" id="{26FE679B-96FF-4E70-A10B-A6797EF7507F}"/>
                </a:ext>
              </a:extLst>
            </p:cNvPr>
            <p:cNvCxnSpPr>
              <a:cxnSpLocks/>
              <a:endCxn id="235" idx="1"/>
            </p:cNvCxnSpPr>
            <p:nvPr/>
          </p:nvCxnSpPr>
          <p:spPr>
            <a:xfrm flipV="1">
              <a:off x="8573728" y="1660515"/>
              <a:ext cx="987646" cy="159857"/>
            </a:xfrm>
            <a:prstGeom prst="straightConnector1">
              <a:avLst/>
            </a:prstGeom>
            <a:noFill/>
            <a:ln w="6350" cap="flat" cmpd="sng" algn="ctr">
              <a:solidFill>
                <a:srgbClr val="E9002F"/>
              </a:solidFill>
              <a:prstDash val="solid"/>
              <a:miter lim="800000"/>
              <a:tailEnd type="triangle"/>
            </a:ln>
            <a:effectLst/>
          </p:spPr>
        </p:cxnSp>
      </p:grpSp>
      <p:sp>
        <p:nvSpPr>
          <p:cNvPr id="239" name="矩形 10">
            <a:extLst>
              <a:ext uri="{FF2B5EF4-FFF2-40B4-BE49-F238E27FC236}">
                <a16:creationId xmlns:a16="http://schemas.microsoft.com/office/drawing/2014/main" xmlns="" id="{981E419E-E0AE-4684-A004-6F0665DE1C26}"/>
              </a:ext>
            </a:extLst>
          </p:cNvPr>
          <p:cNvSpPr/>
          <p:nvPr/>
        </p:nvSpPr>
        <p:spPr>
          <a:xfrm>
            <a:off x="546768" y="2480910"/>
            <a:ext cx="51311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96858" indent="-285750" defTabSz="1187323"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Font typeface="Wingdings" panose="05000000000000000000" pitchFamily="2" charset="2"/>
              <a:buChar char="p"/>
              <a:tabLst>
                <a:tab pos="1207605" algn="ctr"/>
              </a:tabLst>
              <a:defRPr/>
            </a:pPr>
            <a:r>
              <a:rPr lang="en-US" altLang="zh-CN" sz="1600" b="1" dirty="0">
                <a:solidFill>
                  <a:srgbClr val="2D2015"/>
                </a:solidFill>
                <a:latin typeface="Calibri" panose="020F0502020204030204" pitchFamily="34" charset="0"/>
                <a:ea typeface="黑体" panose="02010609060101010101" pitchFamily="49" charset="-122"/>
                <a:cs typeface="Calibri" panose="020F0502020204030204" pitchFamily="34" charset="0"/>
              </a:rPr>
              <a:t>64 CSI-RS ports in a CSI-RS resource</a:t>
            </a:r>
            <a:endParaRPr lang="en-US" altLang="zh-CN" sz="1400" b="1" dirty="0">
              <a:solidFill>
                <a:srgbClr val="2D2015"/>
              </a:solidFill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240" name="矩形 14">
            <a:extLst>
              <a:ext uri="{FF2B5EF4-FFF2-40B4-BE49-F238E27FC236}">
                <a16:creationId xmlns:a16="http://schemas.microsoft.com/office/drawing/2014/main" xmlns="" id="{E78745E3-D320-4D44-B671-935B9B6CF778}"/>
              </a:ext>
            </a:extLst>
          </p:cNvPr>
          <p:cNvSpPr/>
          <p:nvPr/>
        </p:nvSpPr>
        <p:spPr>
          <a:xfrm>
            <a:off x="6064528" y="2433345"/>
            <a:ext cx="527042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96858" indent="-285750" defTabSz="1187323"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Font typeface="Wingdings" panose="05000000000000000000" pitchFamily="2" charset="2"/>
              <a:buChar char="p"/>
              <a:tabLst>
                <a:tab pos="1207605" algn="ctr"/>
              </a:tabLst>
              <a:defRPr/>
            </a:pPr>
            <a:r>
              <a:rPr lang="en-US" altLang="zh-CN" sz="1600" b="1" dirty="0">
                <a:solidFill>
                  <a:srgbClr val="2D2015"/>
                </a:solidFill>
                <a:latin typeface="Calibri" panose="020F0502020204030204" pitchFamily="34" charset="0"/>
                <a:ea typeface="黑体" panose="02010609060101010101" pitchFamily="49" charset="-122"/>
                <a:cs typeface="Calibri" panose="020F0502020204030204" pitchFamily="34" charset="0"/>
              </a:rPr>
              <a:t>Higher accuracy of CSI feedback for 64 ports</a:t>
            </a:r>
          </a:p>
        </p:txBody>
      </p:sp>
      <p:grpSp>
        <p:nvGrpSpPr>
          <p:cNvPr id="241" name="组合 15">
            <a:extLst>
              <a:ext uri="{FF2B5EF4-FFF2-40B4-BE49-F238E27FC236}">
                <a16:creationId xmlns:a16="http://schemas.microsoft.com/office/drawing/2014/main" xmlns="" id="{AA2FD892-6963-4E44-ADA7-7E65B2C58E53}"/>
              </a:ext>
            </a:extLst>
          </p:cNvPr>
          <p:cNvGrpSpPr/>
          <p:nvPr/>
        </p:nvGrpSpPr>
        <p:grpSpPr>
          <a:xfrm>
            <a:off x="6926458" y="2811359"/>
            <a:ext cx="3603366" cy="896128"/>
            <a:chOff x="7026976" y="1538707"/>
            <a:chExt cx="3946823" cy="1183038"/>
          </a:xfrm>
        </p:grpSpPr>
        <p:pic>
          <p:nvPicPr>
            <p:cNvPr id="242" name="图片 16">
              <a:extLst>
                <a:ext uri="{FF2B5EF4-FFF2-40B4-BE49-F238E27FC236}">
                  <a16:creationId xmlns:a16="http://schemas.microsoft.com/office/drawing/2014/main" xmlns="" id="{2D7C13EA-54E8-4848-99CF-CB62BF68D5B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026976" y="1662725"/>
              <a:ext cx="2579225" cy="1059020"/>
            </a:xfrm>
            <a:prstGeom prst="rect">
              <a:avLst/>
            </a:prstGeom>
          </p:spPr>
        </p:pic>
        <p:cxnSp>
          <p:nvCxnSpPr>
            <p:cNvPr id="243" name="直接箭头连接符 17">
              <a:extLst>
                <a:ext uri="{FF2B5EF4-FFF2-40B4-BE49-F238E27FC236}">
                  <a16:creationId xmlns:a16="http://schemas.microsoft.com/office/drawing/2014/main" xmlns="" id="{7786E793-E5B8-433E-875F-AAAF3A39B49D}"/>
                </a:ext>
              </a:extLst>
            </p:cNvPr>
            <p:cNvCxnSpPr>
              <a:cxnSpLocks/>
              <a:endCxn id="244" idx="1"/>
            </p:cNvCxnSpPr>
            <p:nvPr/>
          </p:nvCxnSpPr>
          <p:spPr>
            <a:xfrm flipV="1">
              <a:off x="8746384" y="1721550"/>
              <a:ext cx="503145" cy="61413"/>
            </a:xfrm>
            <a:prstGeom prst="straightConnector1">
              <a:avLst/>
            </a:prstGeom>
            <a:noFill/>
            <a:ln w="6350" cap="flat" cmpd="sng" algn="ctr">
              <a:solidFill>
                <a:srgbClr val="E9002F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244" name="文本框 18">
              <a:extLst>
                <a:ext uri="{FF2B5EF4-FFF2-40B4-BE49-F238E27FC236}">
                  <a16:creationId xmlns:a16="http://schemas.microsoft.com/office/drawing/2014/main" xmlns="" id="{C06F0A4A-CC8F-405B-AC27-FF343A611203}"/>
                </a:ext>
              </a:extLst>
            </p:cNvPr>
            <p:cNvSpPr txBox="1"/>
            <p:nvPr/>
          </p:nvSpPr>
          <p:spPr>
            <a:xfrm>
              <a:off x="9249529" y="1538707"/>
              <a:ext cx="1437795" cy="36568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defTabSz="914400">
                <a:defRPr/>
              </a:pPr>
              <a:r>
                <a:rPr lang="en-US" altLang="zh-CN" sz="1200" kern="0" dirty="0">
                  <a:solidFill>
                    <a:srgbClr val="2D2015"/>
                  </a:solidFill>
                  <a:latin typeface="Calibri" panose="020F0502020204030204" pitchFamily="34" charset="0"/>
                  <a:ea typeface="Microsoft YaHei" panose="020B0503020204020204" pitchFamily="34" charset="-122"/>
                  <a:cs typeface="Calibri" panose="020F0502020204030204" pitchFamily="34" charset="0"/>
                </a:rPr>
                <a:t>Beam for 32Tx</a:t>
              </a:r>
              <a:endParaRPr lang="zh-CN" altLang="en-US" sz="1200" kern="0" dirty="0">
                <a:solidFill>
                  <a:srgbClr val="2D2015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245" name="文本框 19">
              <a:extLst>
                <a:ext uri="{FF2B5EF4-FFF2-40B4-BE49-F238E27FC236}">
                  <a16:creationId xmlns:a16="http://schemas.microsoft.com/office/drawing/2014/main" xmlns="" id="{9DAA5726-590B-43D6-BE2C-B82CED34E7DC}"/>
                </a:ext>
              </a:extLst>
            </p:cNvPr>
            <p:cNvSpPr txBox="1"/>
            <p:nvPr/>
          </p:nvSpPr>
          <p:spPr>
            <a:xfrm>
              <a:off x="9536006" y="1765167"/>
              <a:ext cx="1437793" cy="601942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defTabSz="914400">
                <a:lnSpc>
                  <a:spcPts val="3440"/>
                </a:lnSpc>
                <a:defRPr/>
              </a:pPr>
              <a:r>
                <a:rPr lang="en-US" altLang="zh-CN" sz="1200" kern="0" dirty="0">
                  <a:solidFill>
                    <a:srgbClr val="2D2015"/>
                  </a:solidFill>
                  <a:latin typeface="Calibri" panose="020F0502020204030204" pitchFamily="34" charset="0"/>
                  <a:ea typeface="Microsoft YaHei" panose="020B0503020204020204" pitchFamily="34" charset="-122"/>
                  <a:cs typeface="Calibri" panose="020F0502020204030204" pitchFamily="34" charset="0"/>
                </a:rPr>
                <a:t>Beam for 64Tx</a:t>
              </a:r>
              <a:endParaRPr lang="zh-CN" altLang="en-US" sz="1200" kern="0" dirty="0">
                <a:solidFill>
                  <a:srgbClr val="2D2015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endParaRPr>
            </a:p>
          </p:txBody>
        </p:sp>
        <p:cxnSp>
          <p:nvCxnSpPr>
            <p:cNvPr id="246" name="直接箭头连接符 20">
              <a:extLst>
                <a:ext uri="{FF2B5EF4-FFF2-40B4-BE49-F238E27FC236}">
                  <a16:creationId xmlns:a16="http://schemas.microsoft.com/office/drawing/2014/main" xmlns="" id="{83572CB1-2EAE-42CA-81C7-AD792EDA61A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079140" y="2173059"/>
              <a:ext cx="464085" cy="38352"/>
            </a:xfrm>
            <a:prstGeom prst="straightConnector1">
              <a:avLst/>
            </a:prstGeom>
            <a:noFill/>
            <a:ln w="6350" cap="flat" cmpd="sng" algn="ctr">
              <a:solidFill>
                <a:srgbClr val="E9002F"/>
              </a:solidFill>
              <a:prstDash val="solid"/>
              <a:miter lim="800000"/>
              <a:tailEnd type="triangle"/>
            </a:ln>
            <a:effectLst/>
          </p:spPr>
        </p:cxnSp>
      </p:grpSp>
      <p:sp>
        <p:nvSpPr>
          <p:cNvPr id="247" name="矩形 21">
            <a:extLst>
              <a:ext uri="{FF2B5EF4-FFF2-40B4-BE49-F238E27FC236}">
                <a16:creationId xmlns:a16="http://schemas.microsoft.com/office/drawing/2014/main" xmlns="" id="{EC401CAC-F617-4C7D-AEBE-07FC1FD0521F}"/>
              </a:ext>
            </a:extLst>
          </p:cNvPr>
          <p:cNvSpPr/>
          <p:nvPr/>
        </p:nvSpPr>
        <p:spPr>
          <a:xfrm>
            <a:off x="5977934" y="3637560"/>
            <a:ext cx="593215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96858" indent="-285750" defTabSz="1187323">
              <a:spcBef>
                <a:spcPct val="0"/>
              </a:spcBef>
              <a:buClr>
                <a:srgbClr val="000000"/>
              </a:buClr>
              <a:buFont typeface="Arial" panose="020B0604020202020204" pitchFamily="34" charset="0"/>
              <a:buChar char="•"/>
              <a:tabLst>
                <a:tab pos="1207605" algn="ctr"/>
              </a:tabLst>
              <a:defRPr/>
            </a:pPr>
            <a:r>
              <a:rPr lang="en-US" altLang="zh-CN" sz="1400" dirty="0">
                <a:solidFill>
                  <a:srgbClr val="1D1D1A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Introduce statistical eigen bases instead of DFT, where the bases and coefficients are reported at long and short period, respectively.</a:t>
            </a:r>
            <a:r>
              <a:rPr lang="zh-CN" altLang="en-US" sz="1400" dirty="0">
                <a:solidFill>
                  <a:srgbClr val="1D1D1A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 </a:t>
            </a:r>
            <a:r>
              <a:rPr lang="en-US" altLang="zh-CN" sz="1400" dirty="0">
                <a:solidFill>
                  <a:srgbClr val="1D1D1A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And</a:t>
            </a:r>
            <a:r>
              <a:rPr lang="zh-CN" altLang="en-US" sz="1400" dirty="0">
                <a:solidFill>
                  <a:srgbClr val="1D1D1A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 </a:t>
            </a:r>
            <a:r>
              <a:rPr lang="en-US" altLang="zh-CN" sz="1400" dirty="0">
                <a:solidFill>
                  <a:srgbClr val="1D1D1A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utilize time correlation for further overhead reduction</a:t>
            </a:r>
          </a:p>
        </p:txBody>
      </p:sp>
      <p:sp>
        <p:nvSpPr>
          <p:cNvPr id="251" name="矩形: 圆角 29">
            <a:extLst>
              <a:ext uri="{FF2B5EF4-FFF2-40B4-BE49-F238E27FC236}">
                <a16:creationId xmlns:a16="http://schemas.microsoft.com/office/drawing/2014/main" xmlns="" id="{BBAF28B6-79D1-4F3F-A69D-24C7B77EEF69}"/>
              </a:ext>
            </a:extLst>
          </p:cNvPr>
          <p:cNvSpPr/>
          <p:nvPr/>
        </p:nvSpPr>
        <p:spPr>
          <a:xfrm>
            <a:off x="453316" y="2219596"/>
            <a:ext cx="5131193" cy="4255465"/>
          </a:xfrm>
          <a:prstGeom prst="roundRect">
            <a:avLst>
              <a:gd name="adj" fmla="val 7284"/>
            </a:avLst>
          </a:prstGeom>
          <a:noFill/>
          <a:ln w="12700" cap="flat" cmpd="sng" algn="ctr">
            <a:solidFill>
              <a:srgbClr val="1D1D1A">
                <a:lumMod val="50000"/>
                <a:lumOff val="50000"/>
              </a:srgbClr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srgbClr val="2D2015"/>
              </a:solidFill>
              <a:latin typeface="Calibri"/>
              <a:ea typeface="等线" panose="02010600030101010101" pitchFamily="2" charset="-122"/>
              <a:cs typeface="Arial"/>
            </a:endParaRPr>
          </a:p>
        </p:txBody>
      </p:sp>
      <p:sp>
        <p:nvSpPr>
          <p:cNvPr id="252" name="文本框 27">
            <a:extLst>
              <a:ext uri="{FF2B5EF4-FFF2-40B4-BE49-F238E27FC236}">
                <a16:creationId xmlns:a16="http://schemas.microsoft.com/office/drawing/2014/main" xmlns="" id="{3373E068-67D9-4AF4-BB61-F599D556A096}"/>
              </a:ext>
            </a:extLst>
          </p:cNvPr>
          <p:cNvSpPr txBox="1"/>
          <p:nvPr/>
        </p:nvSpPr>
        <p:spPr>
          <a:xfrm>
            <a:off x="1875296" y="2081810"/>
            <a:ext cx="2554275" cy="400110"/>
          </a:xfrm>
          <a:prstGeom prst="rect">
            <a:avLst/>
          </a:prstGeom>
          <a:solidFill>
            <a:srgbClr val="FFFFFF"/>
          </a:solidFill>
        </p:spPr>
        <p:txBody>
          <a:bodyPr vert="horz" wrap="square" rtlCol="0">
            <a:spAutoFit/>
          </a:bodyPr>
          <a:lstStyle/>
          <a:p>
            <a:pPr algn="ctr">
              <a:defRPr/>
            </a:pPr>
            <a:r>
              <a:rPr lang="en-US" altLang="zh-CN" sz="2000" dirty="0">
                <a:solidFill>
                  <a:srgbClr val="002060"/>
                </a:solidFill>
                <a:latin typeface="Calibri"/>
                <a:ea typeface="Microsoft YaHei" panose="020B0503020204020204" pitchFamily="34" charset="-122"/>
                <a:cs typeface="Arial"/>
              </a:rPr>
              <a:t>64 CSI-RS Ports</a:t>
            </a:r>
            <a:endParaRPr lang="zh-CN" altLang="en-US" sz="2000" dirty="0">
              <a:solidFill>
                <a:srgbClr val="002060"/>
              </a:solidFill>
              <a:latin typeface="Calibri"/>
              <a:ea typeface="Microsoft YaHei" panose="020B0503020204020204" pitchFamily="34" charset="-122"/>
              <a:cs typeface="Arial"/>
            </a:endParaRPr>
          </a:p>
        </p:txBody>
      </p:sp>
      <p:graphicFrame>
        <p:nvGraphicFramePr>
          <p:cNvPr id="257" name="内容占位符 3">
            <a:extLst>
              <a:ext uri="{FF2B5EF4-FFF2-40B4-BE49-F238E27FC236}">
                <a16:creationId xmlns:a16="http://schemas.microsoft.com/office/drawing/2014/main" xmlns="" id="{D3E9CC90-F93F-4F0E-91F9-0EA1E5B7058D}"/>
              </a:ext>
            </a:extLst>
          </p:cNvPr>
          <p:cNvGraphicFramePr/>
          <p:nvPr>
            <p:extLst/>
          </p:nvPr>
        </p:nvGraphicFramePr>
        <p:xfrm>
          <a:off x="660784" y="4766776"/>
          <a:ext cx="2160793" cy="1563453"/>
        </p:xfrm>
        <a:graphic>
          <a:graphicData uri="http://schemas.openxmlformats.org/drawingml/2006/table">
            <a:tbl>
              <a:tblPr firstRow="1" bandRow="1"/>
              <a:tblGrid>
                <a:gridCol w="805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568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133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900" dirty="0">
                          <a:solidFill>
                            <a:schemeClr val="bg2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Parameters</a:t>
                      </a:r>
                      <a:endParaRPr lang="zh-CN" altLang="en-US" sz="900" dirty="0">
                        <a:solidFill>
                          <a:schemeClr val="bg2"/>
                        </a:solidFill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666666"/>
                      </a:solidFill>
                    </a:lnR>
                    <a:lnT w="12700" cmpd="sng">
                      <a:solidFill>
                        <a:srgbClr val="666666"/>
                      </a:solidFill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900" dirty="0">
                          <a:solidFill>
                            <a:schemeClr val="bg2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Value</a:t>
                      </a:r>
                      <a:endParaRPr lang="zh-CN" altLang="en-US" sz="900" dirty="0">
                        <a:solidFill>
                          <a:schemeClr val="bg2"/>
                        </a:solidFill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solidFill>
                        <a:srgbClr val="666666"/>
                      </a:solidFill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666666"/>
                      </a:solidFill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8133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900" dirty="0">
                          <a:solidFill>
                            <a:schemeClr val="bg2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Frequency</a:t>
                      </a:r>
                      <a:endParaRPr lang="zh-CN" altLang="en-US" sz="900" dirty="0">
                        <a:solidFill>
                          <a:schemeClr val="bg2"/>
                        </a:solidFill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66666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900" dirty="0">
                          <a:solidFill>
                            <a:schemeClr val="bg2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FDD, 2.1GHz</a:t>
                      </a:r>
                      <a:endParaRPr lang="zh-CN" altLang="en-US" sz="900" dirty="0">
                        <a:solidFill>
                          <a:schemeClr val="bg2"/>
                        </a:solidFill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133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900" dirty="0">
                          <a:solidFill>
                            <a:schemeClr val="bg2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Bandwidth</a:t>
                      </a:r>
                      <a:endParaRPr lang="zh-CN" altLang="en-US" sz="900" dirty="0">
                        <a:solidFill>
                          <a:schemeClr val="bg2"/>
                        </a:solidFill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66666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900" dirty="0">
                          <a:solidFill>
                            <a:schemeClr val="bg2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10 MHz with SCS 15kHz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04568714"/>
                  </a:ext>
                </a:extLst>
              </a:tr>
              <a:tr h="181336">
                <a:tc>
                  <a:txBody>
                    <a:bodyPr/>
                    <a:lstStyle>
                      <a:lvl1pPr marL="0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6651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3303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69955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6606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3258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39910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196561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3213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altLang="zh-CN" sz="900" dirty="0">
                          <a:solidFill>
                            <a:schemeClr val="bg2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Deployment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6651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3303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69955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6606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3258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39910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196561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3213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>
                          <a:solidFill>
                            <a:schemeClr val="bg2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21 cells</a:t>
                      </a:r>
                      <a:endParaRPr lang="zh-CN" altLang="en-US" sz="900" dirty="0">
                        <a:solidFill>
                          <a:schemeClr val="bg2"/>
                        </a:solidFill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8133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900" dirty="0">
                          <a:solidFill>
                            <a:schemeClr val="bg2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BS</a:t>
                      </a:r>
                      <a:r>
                        <a:rPr lang="zh-CN" altLang="en-US" sz="900" baseline="0" dirty="0">
                          <a:solidFill>
                            <a:schemeClr val="bg2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altLang="zh-CN" sz="900" baseline="0" dirty="0">
                          <a:solidFill>
                            <a:schemeClr val="bg2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antenna</a:t>
                      </a:r>
                      <a:endParaRPr lang="en-US" altLang="zh-CN" sz="900" dirty="0">
                        <a:solidFill>
                          <a:schemeClr val="bg2"/>
                        </a:solidFill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66666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>
                          <a:solidFill>
                            <a:schemeClr val="bg2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64Tx</a:t>
                      </a:r>
                      <a:endParaRPr lang="zh-CN" altLang="en-US" sz="900" dirty="0">
                        <a:solidFill>
                          <a:schemeClr val="bg2"/>
                        </a:solidFill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8133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>
                          <a:solidFill>
                            <a:schemeClr val="bg2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Traffic</a:t>
                      </a:r>
                      <a:r>
                        <a:rPr lang="en-US" altLang="zh-CN" sz="900" baseline="0" dirty="0">
                          <a:solidFill>
                            <a:schemeClr val="bg2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 model</a:t>
                      </a:r>
                      <a:endParaRPr lang="zh-CN" altLang="en-US" sz="900" dirty="0">
                        <a:solidFill>
                          <a:schemeClr val="bg2"/>
                        </a:solidFill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74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aseline="0" dirty="0">
                          <a:solidFill>
                            <a:schemeClr val="bg2"/>
                          </a:solidFill>
                          <a:latin typeface="Calibri" panose="020F0502020204030204" pitchFamily="34" charset="0"/>
                          <a:ea typeface="微软雅黑" charset="0"/>
                          <a:cs typeface="Calibri" panose="020F0502020204030204" pitchFamily="34" charset="0"/>
                        </a:rPr>
                        <a:t>Full Buffer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94101">
                <a:tc>
                  <a:txBody>
                    <a:bodyPr/>
                    <a:lstStyle>
                      <a:lvl1pPr marL="0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6651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3303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69955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6606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3258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39910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196561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3213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>
                          <a:solidFill>
                            <a:schemeClr val="bg2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UE distribution</a:t>
                      </a:r>
                      <a:endParaRPr lang="zh-CN" altLang="en-US" sz="900" dirty="0">
                        <a:solidFill>
                          <a:schemeClr val="bg2"/>
                        </a:solidFill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6651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3303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69955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6606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3258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39910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196561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3213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11874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altLang="zh-CN" sz="900" baseline="0" dirty="0">
                          <a:solidFill>
                            <a:schemeClr val="bg2"/>
                          </a:solidFill>
                          <a:latin typeface="Calibri" panose="020F0502020204030204" pitchFamily="34" charset="0"/>
                          <a:ea typeface="微软雅黑" charset="0"/>
                          <a:cs typeface="Calibri" panose="020F0502020204030204" pitchFamily="34" charset="0"/>
                        </a:rPr>
                        <a:t>80% indoor (3km/h), </a:t>
                      </a:r>
                    </a:p>
                    <a:p>
                      <a:pPr marL="0" marR="0" lvl="0" indent="0" algn="ctr" defTabSz="11874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altLang="zh-CN" sz="900" baseline="0" dirty="0">
                          <a:solidFill>
                            <a:schemeClr val="bg2"/>
                          </a:solidFill>
                          <a:latin typeface="Calibri" panose="020F0502020204030204" pitchFamily="34" charset="0"/>
                          <a:ea typeface="微软雅黑" charset="0"/>
                          <a:cs typeface="Calibri" panose="020F0502020204030204" pitchFamily="34" charset="0"/>
                        </a:rPr>
                        <a:t>20% outdoor (3km/h)</a:t>
                      </a:r>
                      <a:endParaRPr lang="en-US" altLang="zh-CN" sz="900" baseline="0" dirty="0">
                        <a:solidFill>
                          <a:schemeClr val="bg2"/>
                        </a:solidFill>
                        <a:latin typeface="Calibri" panose="020F0502020204030204" pitchFamily="34" charset="0"/>
                        <a:ea typeface="微软雅黑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1116977"/>
                  </a:ext>
                </a:extLst>
              </a:tr>
              <a:tr h="181336">
                <a:tc>
                  <a:txBody>
                    <a:bodyPr/>
                    <a:lstStyle>
                      <a:lvl1pPr marL="0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6651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3303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69955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6606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3258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39910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196561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3213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>
                          <a:solidFill>
                            <a:schemeClr val="bg2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MIMO scheme</a:t>
                      </a:r>
                      <a:endParaRPr lang="zh-CN" altLang="en-US" sz="900" dirty="0">
                        <a:solidFill>
                          <a:schemeClr val="bg2"/>
                        </a:solidFill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6651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3303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69955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6606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3258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39910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196561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3213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11874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aseline="0" dirty="0">
                          <a:solidFill>
                            <a:schemeClr val="bg2"/>
                          </a:solidFill>
                          <a:latin typeface="Calibri" panose="020F0502020204030204" pitchFamily="34" charset="0"/>
                          <a:ea typeface="微软雅黑" charset="0"/>
                          <a:cs typeface="Calibri" panose="020F0502020204030204" pitchFamily="34" charset="0"/>
                        </a:rPr>
                        <a:t>MU-MIMO with Rank1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4523921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4DD02437-1DB6-46AE-BCB1-2AE98531308A}"/>
              </a:ext>
            </a:extLst>
          </p:cNvPr>
          <p:cNvSpPr txBox="1"/>
          <p:nvPr/>
        </p:nvSpPr>
        <p:spPr bwMode="auto">
          <a:xfrm>
            <a:off x="375363" y="764229"/>
            <a:ext cx="11293420" cy="1235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0142" tIns="40070" rIns="80142" bIns="40070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914400" eaLnBrk="0" fontAlgn="base" hangingPunct="0">
              <a:spcBef>
                <a:spcPts val="600"/>
              </a:spcBef>
              <a:spcAft>
                <a:spcPct val="0"/>
              </a:spcAft>
              <a:buSzPct val="100000"/>
            </a:pPr>
            <a:r>
              <a:rPr lang="en-US" altLang="zh-CN" sz="1600" dirty="0">
                <a:solidFill>
                  <a:srgbClr val="2D201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performance of Massive MIMO is based on the number of antennas. With a larger antenna array and more RF chains for FDD </a:t>
            </a:r>
            <a:r>
              <a:rPr lang="en-US" altLang="zh-CN" sz="1600" dirty="0" smtClean="0">
                <a:solidFill>
                  <a:srgbClr val="2D201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systems, higher </a:t>
            </a:r>
            <a:r>
              <a:rPr lang="en-US" altLang="zh-CN" sz="1600" dirty="0">
                <a:solidFill>
                  <a:srgbClr val="2D201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efficiency could be expected. </a:t>
            </a:r>
            <a:r>
              <a:rPr lang="en-US" altLang="zh-CN" sz="1600" dirty="0" smtClean="0">
                <a:solidFill>
                  <a:srgbClr val="2D201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Deployments </a:t>
            </a:r>
            <a:r>
              <a:rPr lang="en-US" altLang="zh-CN" sz="1600" dirty="0">
                <a:solidFill>
                  <a:srgbClr val="2D201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already have 32 </a:t>
            </a:r>
            <a:r>
              <a:rPr lang="en-US" altLang="zh-CN" sz="1600" dirty="0" smtClean="0">
                <a:solidFill>
                  <a:srgbClr val="2D201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ports, increasing </a:t>
            </a:r>
            <a:r>
              <a:rPr lang="en-US" altLang="zh-CN" sz="1600" dirty="0">
                <a:solidFill>
                  <a:srgbClr val="2D201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64 ports is beneficial for the FDD system performance, which also shown in the following simulation results.  </a:t>
            </a:r>
            <a:endParaRPr lang="zh-CN" altLang="en-US" sz="1600" dirty="0">
              <a:solidFill>
                <a:srgbClr val="2D201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91440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en-US" altLang="zh-CN" b="1" kern="0" dirty="0">
                <a:solidFill>
                  <a:srgbClr val="99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Proposal 1: Support </a:t>
            </a:r>
            <a:r>
              <a:rPr lang="en-US" altLang="zh-CN" b="1" kern="0" dirty="0">
                <a:solidFill>
                  <a:srgbClr val="99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Wingdings" panose="05000000000000000000" pitchFamily="2" charset="2"/>
              </a:rPr>
              <a:t>64 Tx for FDD Massive MIMO in R19.</a:t>
            </a:r>
            <a:endParaRPr lang="zh-CN" altLang="en-US" b="1" kern="0" dirty="0">
              <a:solidFill>
                <a:srgbClr val="99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26" name="矩形: 圆角 29">
            <a:extLst>
              <a:ext uri="{FF2B5EF4-FFF2-40B4-BE49-F238E27FC236}">
                <a16:creationId xmlns:a16="http://schemas.microsoft.com/office/drawing/2014/main" xmlns="" id="{43FBC8DE-D141-4126-99C3-B530AE940432}"/>
              </a:ext>
            </a:extLst>
          </p:cNvPr>
          <p:cNvSpPr/>
          <p:nvPr/>
        </p:nvSpPr>
        <p:spPr>
          <a:xfrm>
            <a:off x="5906713" y="2227536"/>
            <a:ext cx="6093434" cy="4255465"/>
          </a:xfrm>
          <a:prstGeom prst="roundRect">
            <a:avLst>
              <a:gd name="adj" fmla="val 7284"/>
            </a:avLst>
          </a:prstGeom>
          <a:noFill/>
          <a:ln w="12700" cap="flat" cmpd="sng" algn="ctr">
            <a:solidFill>
              <a:srgbClr val="1D1D1A">
                <a:lumMod val="50000"/>
                <a:lumOff val="50000"/>
              </a:srgbClr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srgbClr val="2D2015"/>
              </a:solidFill>
              <a:latin typeface="Calibri"/>
              <a:ea typeface="等线" panose="02010600030101010101" pitchFamily="2" charset="-122"/>
              <a:cs typeface="Arial"/>
            </a:endParaRPr>
          </a:p>
        </p:txBody>
      </p:sp>
      <p:sp>
        <p:nvSpPr>
          <p:cNvPr id="29" name="矩形 10">
            <a:extLst>
              <a:ext uri="{FF2B5EF4-FFF2-40B4-BE49-F238E27FC236}">
                <a16:creationId xmlns:a16="http://schemas.microsoft.com/office/drawing/2014/main" xmlns="" id="{DE7DB827-4447-42EE-93C7-034EA05D3F20}"/>
              </a:ext>
            </a:extLst>
          </p:cNvPr>
          <p:cNvSpPr/>
          <p:nvPr/>
        </p:nvSpPr>
        <p:spPr>
          <a:xfrm>
            <a:off x="527980" y="4408729"/>
            <a:ext cx="51311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96858" indent="-285750" defTabSz="1187323"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Font typeface="Wingdings" panose="05000000000000000000" pitchFamily="2" charset="2"/>
              <a:buChar char="p"/>
              <a:tabLst>
                <a:tab pos="1207605" algn="ctr"/>
              </a:tabLst>
              <a:defRPr/>
            </a:pPr>
            <a:r>
              <a:rPr lang="en-US" altLang="zh-CN" sz="1600" b="1" dirty="0">
                <a:solidFill>
                  <a:srgbClr val="2D2015"/>
                </a:solidFill>
                <a:latin typeface="Calibri" panose="020F0502020204030204" pitchFamily="34" charset="0"/>
                <a:ea typeface="黑体" panose="02010609060101010101" pitchFamily="49" charset="-122"/>
                <a:cs typeface="Calibri" panose="020F0502020204030204" pitchFamily="34" charset="0"/>
              </a:rPr>
              <a:t>Evaluation</a:t>
            </a:r>
            <a:endParaRPr lang="en-US" altLang="zh-CN" sz="1400" b="1" dirty="0">
              <a:solidFill>
                <a:srgbClr val="2D2015"/>
              </a:solidFill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31" name="矩形 10">
            <a:extLst>
              <a:ext uri="{FF2B5EF4-FFF2-40B4-BE49-F238E27FC236}">
                <a16:creationId xmlns:a16="http://schemas.microsoft.com/office/drawing/2014/main" xmlns="" id="{41479379-0513-4BC1-8C02-9B44ACADD192}"/>
              </a:ext>
            </a:extLst>
          </p:cNvPr>
          <p:cNvSpPr/>
          <p:nvPr/>
        </p:nvSpPr>
        <p:spPr>
          <a:xfrm>
            <a:off x="5969336" y="4382825"/>
            <a:ext cx="51311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96858" indent="-285750" defTabSz="1187323"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Font typeface="Wingdings" panose="05000000000000000000" pitchFamily="2" charset="2"/>
              <a:buChar char="p"/>
              <a:tabLst>
                <a:tab pos="1207605" algn="ctr"/>
              </a:tabLst>
              <a:defRPr/>
            </a:pPr>
            <a:r>
              <a:rPr lang="en-US" altLang="zh-CN" sz="1600" b="1" dirty="0">
                <a:solidFill>
                  <a:srgbClr val="2D2015"/>
                </a:solidFill>
                <a:latin typeface="Calibri" panose="020F0502020204030204" pitchFamily="34" charset="0"/>
                <a:ea typeface="黑体" panose="02010609060101010101" pitchFamily="49" charset="-122"/>
                <a:cs typeface="Calibri" panose="020F0502020204030204" pitchFamily="34" charset="0"/>
              </a:rPr>
              <a:t>Evaluation</a:t>
            </a:r>
            <a:endParaRPr lang="en-US" altLang="zh-CN" sz="1400" b="1" dirty="0">
              <a:solidFill>
                <a:srgbClr val="2D2015"/>
              </a:solidFill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graphicFrame>
        <p:nvGraphicFramePr>
          <p:cNvPr id="32" name="内容占位符 3">
            <a:extLst>
              <a:ext uri="{FF2B5EF4-FFF2-40B4-BE49-F238E27FC236}">
                <a16:creationId xmlns:a16="http://schemas.microsoft.com/office/drawing/2014/main" xmlns="" id="{244042EC-54A0-4412-A42B-E065A563F38F}"/>
              </a:ext>
            </a:extLst>
          </p:cNvPr>
          <p:cNvGraphicFramePr/>
          <p:nvPr>
            <p:extLst/>
          </p:nvPr>
        </p:nvGraphicFramePr>
        <p:xfrm>
          <a:off x="6064528" y="4716961"/>
          <a:ext cx="2160793" cy="1563453"/>
        </p:xfrm>
        <a:graphic>
          <a:graphicData uri="http://schemas.openxmlformats.org/drawingml/2006/table">
            <a:tbl>
              <a:tblPr firstRow="1" bandRow="1"/>
              <a:tblGrid>
                <a:gridCol w="805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568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133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900" dirty="0">
                          <a:solidFill>
                            <a:schemeClr val="bg2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Parameters</a:t>
                      </a:r>
                      <a:endParaRPr lang="zh-CN" altLang="en-US" sz="900" dirty="0">
                        <a:solidFill>
                          <a:schemeClr val="bg2"/>
                        </a:solidFill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666666"/>
                      </a:solidFill>
                    </a:lnR>
                    <a:lnT w="12700" cmpd="sng">
                      <a:solidFill>
                        <a:srgbClr val="666666"/>
                      </a:solidFill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900" dirty="0">
                          <a:solidFill>
                            <a:schemeClr val="bg2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Value</a:t>
                      </a:r>
                      <a:endParaRPr lang="zh-CN" altLang="en-US" sz="900" dirty="0">
                        <a:solidFill>
                          <a:schemeClr val="bg2"/>
                        </a:solidFill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solidFill>
                        <a:srgbClr val="666666"/>
                      </a:solidFill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666666"/>
                      </a:solidFill>
                    </a:lnT>
                    <a:lnB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8133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900" dirty="0">
                          <a:solidFill>
                            <a:schemeClr val="bg2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Frequency</a:t>
                      </a:r>
                      <a:endParaRPr lang="zh-CN" altLang="en-US" sz="900" dirty="0">
                        <a:solidFill>
                          <a:schemeClr val="bg2"/>
                        </a:solidFill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66666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900" dirty="0">
                          <a:solidFill>
                            <a:schemeClr val="bg2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FDD, 2.1GHz</a:t>
                      </a:r>
                      <a:endParaRPr lang="zh-CN" altLang="en-US" sz="900" dirty="0">
                        <a:solidFill>
                          <a:schemeClr val="bg2"/>
                        </a:solidFill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rgbClr val="FFFFFF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133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900" dirty="0">
                          <a:solidFill>
                            <a:schemeClr val="bg2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Bandwidth</a:t>
                      </a:r>
                      <a:endParaRPr lang="zh-CN" altLang="en-US" sz="900" dirty="0">
                        <a:solidFill>
                          <a:schemeClr val="bg2"/>
                        </a:solidFill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66666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900" dirty="0">
                          <a:solidFill>
                            <a:schemeClr val="bg2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10 MHz with SCS 15kHz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04568714"/>
                  </a:ext>
                </a:extLst>
              </a:tr>
              <a:tr h="181336">
                <a:tc>
                  <a:txBody>
                    <a:bodyPr/>
                    <a:lstStyle>
                      <a:lvl1pPr marL="0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6651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3303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69955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6606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3258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39910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196561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3213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algn="ctr"/>
                      <a:r>
                        <a:rPr lang="en-US" altLang="zh-CN" sz="900" dirty="0">
                          <a:solidFill>
                            <a:schemeClr val="bg2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Deployment</a:t>
                      </a: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6651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3303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69955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6606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3258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39910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196561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3213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>
                          <a:solidFill>
                            <a:schemeClr val="bg2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21 cells</a:t>
                      </a:r>
                      <a:endParaRPr lang="zh-CN" altLang="en-US" sz="900" dirty="0">
                        <a:solidFill>
                          <a:schemeClr val="bg2"/>
                        </a:solidFill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8133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zh-CN" sz="900" dirty="0">
                          <a:solidFill>
                            <a:schemeClr val="bg2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BS</a:t>
                      </a:r>
                      <a:r>
                        <a:rPr lang="zh-CN" altLang="en-US" sz="900" baseline="0" dirty="0">
                          <a:solidFill>
                            <a:schemeClr val="bg2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altLang="zh-CN" sz="900" baseline="0" dirty="0">
                          <a:solidFill>
                            <a:schemeClr val="bg2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antenna</a:t>
                      </a:r>
                      <a:endParaRPr lang="en-US" altLang="zh-CN" sz="900" dirty="0">
                        <a:solidFill>
                          <a:schemeClr val="bg2"/>
                        </a:solidFill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666666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>
                          <a:solidFill>
                            <a:schemeClr val="bg2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64Tx</a:t>
                      </a:r>
                      <a:endParaRPr lang="zh-CN" altLang="en-US" sz="900" dirty="0">
                        <a:solidFill>
                          <a:schemeClr val="bg2"/>
                        </a:solidFill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8133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>
                          <a:solidFill>
                            <a:schemeClr val="bg2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Traffic</a:t>
                      </a:r>
                      <a:r>
                        <a:rPr lang="en-US" altLang="zh-CN" sz="900" baseline="0" dirty="0">
                          <a:solidFill>
                            <a:schemeClr val="bg2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 model</a:t>
                      </a:r>
                      <a:endParaRPr lang="zh-CN" altLang="en-US" sz="900" dirty="0">
                        <a:solidFill>
                          <a:schemeClr val="bg2"/>
                        </a:solidFill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11874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aseline="0" dirty="0">
                          <a:solidFill>
                            <a:schemeClr val="bg2"/>
                          </a:solidFill>
                          <a:latin typeface="Calibri" panose="020F0502020204030204" pitchFamily="34" charset="0"/>
                          <a:ea typeface="微软雅黑" charset="0"/>
                          <a:cs typeface="Calibri" panose="020F0502020204030204" pitchFamily="34" charset="0"/>
                        </a:rPr>
                        <a:t>Full Buffer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94101">
                <a:tc>
                  <a:txBody>
                    <a:bodyPr/>
                    <a:lstStyle>
                      <a:lvl1pPr marL="0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6651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3303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69955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6606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3258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39910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196561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3213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>
                          <a:solidFill>
                            <a:schemeClr val="bg2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UE distribution</a:t>
                      </a:r>
                      <a:endParaRPr lang="zh-CN" altLang="en-US" sz="900" dirty="0">
                        <a:solidFill>
                          <a:schemeClr val="bg2"/>
                        </a:solidFill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6651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3303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69955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6606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3258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39910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196561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3213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11874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altLang="zh-CN" sz="900" baseline="0" dirty="0">
                          <a:solidFill>
                            <a:schemeClr val="bg2"/>
                          </a:solidFill>
                          <a:latin typeface="Calibri" panose="020F0502020204030204" pitchFamily="34" charset="0"/>
                          <a:ea typeface="微软雅黑" charset="0"/>
                          <a:cs typeface="Calibri" panose="020F0502020204030204" pitchFamily="34" charset="0"/>
                        </a:rPr>
                        <a:t>80% indoor (3km/h), </a:t>
                      </a:r>
                    </a:p>
                    <a:p>
                      <a:pPr marL="0" marR="0" lvl="0" indent="0" algn="ctr" defTabSz="11874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altLang="zh-CN" sz="900" baseline="0" dirty="0">
                          <a:solidFill>
                            <a:schemeClr val="bg2"/>
                          </a:solidFill>
                          <a:latin typeface="Calibri" panose="020F0502020204030204" pitchFamily="34" charset="0"/>
                          <a:ea typeface="微软雅黑" charset="0"/>
                          <a:cs typeface="Calibri" panose="020F0502020204030204" pitchFamily="34" charset="0"/>
                        </a:rPr>
                        <a:t>20% outdoor (3km/h)</a:t>
                      </a:r>
                      <a:endParaRPr lang="en-US" altLang="zh-CN" sz="900" baseline="0" dirty="0">
                        <a:solidFill>
                          <a:schemeClr val="bg2"/>
                        </a:solidFill>
                        <a:latin typeface="Calibri" panose="020F0502020204030204" pitchFamily="34" charset="0"/>
                        <a:ea typeface="微软雅黑" charset="0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1116977"/>
                  </a:ext>
                </a:extLst>
              </a:tr>
              <a:tr h="181336">
                <a:tc>
                  <a:txBody>
                    <a:bodyPr/>
                    <a:lstStyle>
                      <a:lvl1pPr marL="0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6651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3303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69955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6606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3258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39910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196561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3213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1187798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>
                          <a:solidFill>
                            <a:schemeClr val="bg2"/>
                          </a:solidFill>
                          <a:latin typeface="Calibri" panose="020F0502020204030204" pitchFamily="34" charset="0"/>
                          <a:ea typeface="微软雅黑" panose="020B0503020204020204" pitchFamily="34" charset="-122"/>
                          <a:cs typeface="Calibri" panose="020F0502020204030204" pitchFamily="34" charset="0"/>
                        </a:rPr>
                        <a:t>MIMO scheme</a:t>
                      </a:r>
                      <a:endParaRPr lang="zh-CN" altLang="en-US" sz="900" dirty="0">
                        <a:solidFill>
                          <a:schemeClr val="bg2"/>
                        </a:solidFill>
                        <a:latin typeface="Calibri" panose="020F0502020204030204" pitchFamily="34" charset="0"/>
                        <a:ea typeface="微软雅黑" panose="020B0503020204020204" pitchFamily="34" charset="-122"/>
                        <a:cs typeface="Calibri" panose="020F050202020403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1pPr>
                      <a:lvl2pPr marL="456651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2pPr>
                      <a:lvl3pPr marL="913303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3pPr>
                      <a:lvl4pPr marL="1369955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4pPr>
                      <a:lvl5pPr marL="1826606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5pPr>
                      <a:lvl6pPr marL="2283258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6pPr>
                      <a:lvl7pPr marL="2739910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7pPr>
                      <a:lvl8pPr marL="3196561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8pPr>
                      <a:lvl9pPr marL="3653213" algn="l" defTabSz="913303" rtl="0" eaLnBrk="1" latinLnBrk="0" hangingPunct="1">
                        <a:defRPr sz="1797" kern="1200">
                          <a:solidFill>
                            <a:schemeClr val="tx1"/>
                          </a:solidFill>
                          <a:latin typeface="Arial" panose="020B0604020202020204"/>
                        </a:defRPr>
                      </a:lvl9pPr>
                    </a:lstStyle>
                    <a:p>
                      <a:pPr marL="0" marR="0" lvl="0" indent="0" algn="ctr" defTabSz="11874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baseline="0" dirty="0">
                          <a:solidFill>
                            <a:schemeClr val="bg2"/>
                          </a:solidFill>
                          <a:latin typeface="Calibri" panose="020F0502020204030204" pitchFamily="34" charset="0"/>
                          <a:ea typeface="微软雅黑" charset="0"/>
                          <a:cs typeface="Calibri" panose="020F0502020204030204" pitchFamily="34" charset="0"/>
                        </a:rPr>
                        <a:t>MU-MIMO with Rank1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>
                        <a:lumMod val="9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4523921"/>
                  </a:ext>
                </a:extLst>
              </a:tr>
            </a:tbl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5AF3D2DD-5443-406B-8FFF-13F048C978AD}"/>
              </a:ext>
            </a:extLst>
          </p:cNvPr>
          <p:cNvSpPr txBox="1"/>
          <p:nvPr/>
        </p:nvSpPr>
        <p:spPr bwMode="auto">
          <a:xfrm>
            <a:off x="8725972" y="5888619"/>
            <a:ext cx="3274176" cy="565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0142" tIns="40070" rIns="80142" bIns="40070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en-US" altLang="zh-CN" sz="1050" b="1" kern="0" dirty="0">
                <a:solidFill>
                  <a:srgbClr val="000000"/>
                </a:solidFill>
                <a:latin typeface="Calibri" panose="020F0502020204030204" pitchFamily="34" charset="0"/>
                <a:ea typeface="微软雅黑" pitchFamily="34" charset="-122"/>
                <a:cs typeface="Calibri" panose="020F0502020204030204" pitchFamily="34" charset="0"/>
              </a:rPr>
              <a:t>Baseline</a:t>
            </a:r>
            <a:r>
              <a:rPr lang="en-US" altLang="zh-CN" sz="1050" kern="0" dirty="0">
                <a:solidFill>
                  <a:srgbClr val="000000"/>
                </a:solidFill>
                <a:latin typeface="Calibri" panose="020F0502020204030204" pitchFamily="34" charset="0"/>
                <a:ea typeface="微软雅黑" pitchFamily="34" charset="-122"/>
                <a:cs typeface="Calibri" panose="020F0502020204030204" pitchFamily="34" charset="0"/>
              </a:rPr>
              <a:t>: The R18 CJT codebook can be used for the CSI measurement of 64Tx array, and its payload is 4X compared with R19 single TRP codebook enhancement</a:t>
            </a:r>
            <a:endParaRPr lang="zh-CN" altLang="en-US" sz="1050" kern="0" dirty="0">
              <a:solidFill>
                <a:srgbClr val="000000"/>
              </a:solidFill>
              <a:latin typeface="Calibri" panose="020F0502020204030204" pitchFamily="34" charset="0"/>
              <a:ea typeface="微软雅黑" pitchFamily="34" charset="-122"/>
              <a:cs typeface="Calibri" panose="020F0502020204030204" pitchFamily="34" charset="0"/>
            </a:endParaRPr>
          </a:p>
        </p:txBody>
      </p:sp>
      <p:sp>
        <p:nvSpPr>
          <p:cNvPr id="253" name="文本框 28">
            <a:extLst>
              <a:ext uri="{FF2B5EF4-FFF2-40B4-BE49-F238E27FC236}">
                <a16:creationId xmlns:a16="http://schemas.microsoft.com/office/drawing/2014/main" xmlns="" id="{6B8A9552-A1D9-4817-8A70-CB1F71AC4889}"/>
              </a:ext>
            </a:extLst>
          </p:cNvPr>
          <p:cNvSpPr txBox="1"/>
          <p:nvPr/>
        </p:nvSpPr>
        <p:spPr>
          <a:xfrm>
            <a:off x="7189484" y="2033235"/>
            <a:ext cx="3340340" cy="400110"/>
          </a:xfrm>
          <a:prstGeom prst="rect">
            <a:avLst/>
          </a:prstGeom>
          <a:solidFill>
            <a:srgbClr val="FFFFFF"/>
          </a:solidFill>
        </p:spPr>
        <p:txBody>
          <a:bodyPr vert="horz" wrap="square" rtlCol="0">
            <a:spAutoFit/>
          </a:bodyPr>
          <a:lstStyle>
            <a:defPPr>
              <a:defRPr lang="en-US"/>
            </a:defPPr>
            <a:lvl1pPr algn="ctr">
              <a:defRPr sz="2000">
                <a:solidFill>
                  <a:srgbClr val="002060"/>
                </a:solidFill>
                <a:latin typeface="Calibri"/>
                <a:ea typeface="Microsoft YaHei" panose="020B0503020204020204" pitchFamily="34" charset="-122"/>
                <a:cs typeface="Arial"/>
              </a:defRPr>
            </a:lvl1pPr>
          </a:lstStyle>
          <a:p>
            <a:r>
              <a:rPr lang="en-US" altLang="zh-CN" dirty="0"/>
              <a:t>CSI Enhancement for 64 ports</a:t>
            </a:r>
            <a:endParaRPr lang="zh-CN" altLang="en-US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5507FF5-EA04-455C-A024-1CF0CCB443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52873" y="4684802"/>
            <a:ext cx="2664183" cy="1652159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6F3C2AF4-594E-49B2-9611-3AB0205E1F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49051" y="4282158"/>
            <a:ext cx="2981202" cy="1658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720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TextBox 395">
            <a:extLst>
              <a:ext uri="{FF2B5EF4-FFF2-40B4-BE49-F238E27FC236}">
                <a16:creationId xmlns:a16="http://schemas.microsoft.com/office/drawing/2014/main" xmlns="" id="{7989A130-8CCE-4C61-AA32-AF65D62E05EF}"/>
              </a:ext>
            </a:extLst>
          </p:cNvPr>
          <p:cNvSpPr txBox="1"/>
          <p:nvPr/>
        </p:nvSpPr>
        <p:spPr bwMode="auto">
          <a:xfrm>
            <a:off x="372128" y="867445"/>
            <a:ext cx="11708270" cy="98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0142" tIns="40070" rIns="80142" bIns="40070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en-US" altLang="zh-CN" sz="16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TDD Massive MIMO, system performance </a:t>
            </a:r>
            <a:r>
              <a:rPr lang="en-US" altLang="zh-CN" sz="1600" dirty="0" smtClean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relies </a:t>
            </a:r>
            <a:r>
              <a:rPr lang="en-US" altLang="zh-CN" sz="16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 accuracy of SRS based channel measurement. However, there are two critical issues for SRS, which are </a:t>
            </a:r>
            <a:r>
              <a:rPr lang="en-US" altLang="zh-CN" sz="1600" b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channel aging </a:t>
            </a:r>
            <a:r>
              <a:rPr lang="en-US" altLang="zh-CN" sz="16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 SRS measurement </a:t>
            </a:r>
            <a:r>
              <a:rPr lang="en-US" altLang="zh-CN" sz="1600" b="1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 inter-cell SRS interference</a:t>
            </a:r>
            <a:r>
              <a:rPr lang="en-US" altLang="zh-CN" sz="1600" dirty="0">
                <a:solidFill>
                  <a:schemeClr val="bg2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zh-CN" altLang="en-US" sz="1600" dirty="0">
              <a:solidFill>
                <a:schemeClr val="bg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R="0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tabLst/>
            </a:pPr>
            <a:r>
              <a:rPr lang="en-US" altLang="zh-CN" b="1" kern="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Proposal </a:t>
            </a:r>
            <a:r>
              <a: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2: Support </a:t>
            </a:r>
            <a:r>
              <a: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Wingdings" panose="05000000000000000000" pitchFamily="2" charset="2"/>
              </a:rPr>
              <a:t>SRS enhancements for channel prediction and interference mitigation in </a:t>
            </a:r>
            <a:r>
              <a:rPr lang="en-US" altLang="zh-CN" b="1" kern="0" dirty="0">
                <a:solidFill>
                  <a:schemeClr val="tx2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Wingdings" panose="05000000000000000000" pitchFamily="2" charset="2"/>
              </a:rPr>
              <a:t>T</a:t>
            </a:r>
            <a:r>
              <a:rPr kumimoji="0" lang="en-US" altLang="zh-CN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Wingdings" panose="05000000000000000000" pitchFamily="2" charset="2"/>
              </a:rPr>
              <a:t>DD Massive MIMO.</a:t>
            </a:r>
            <a:endParaRPr kumimoji="0" lang="zh-CN" altLang="en-US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265" y="173221"/>
            <a:ext cx="11790204" cy="686822"/>
          </a:xfrm>
        </p:spPr>
        <p:txBody>
          <a:bodyPr/>
          <a:lstStyle/>
          <a:p>
            <a:r>
              <a:rPr lang="en-US" altLang="zh-CN" dirty="0"/>
              <a:t>Massive MIMO: TDD Massive MIMO Evolution</a:t>
            </a: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204" name="Content Placeholder 2">
            <a:extLst>
              <a:ext uri="{FF2B5EF4-FFF2-40B4-BE49-F238E27FC236}">
                <a16:creationId xmlns:a16="http://schemas.microsoft.com/office/drawing/2014/main" xmlns="" id="{D1A04BC5-B086-4CD4-B4FF-78449F330501}"/>
              </a:ext>
            </a:extLst>
          </p:cNvPr>
          <p:cNvSpPr txBox="1">
            <a:spLocks/>
          </p:cNvSpPr>
          <p:nvPr/>
        </p:nvSpPr>
        <p:spPr>
          <a:xfrm>
            <a:off x="452534" y="4771311"/>
            <a:ext cx="5472764" cy="1574526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 sz="1799" kern="1200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kern="1200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kern="1200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3pPr>
            <a:lvl4pPr marL="525640" indent="-171091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tabLst>
                <a:tab pos="1207937" algn="ctr"/>
              </a:tabLst>
              <a:defRPr sz="1298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525640" indent="-171091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tabLst>
                <a:tab pos="1207937" algn="ctr"/>
              </a:tabLst>
              <a:defRPr sz="1298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9316" marR="0" lvl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/>
            </a:pPr>
            <a:r>
              <a:rPr kumimoji="0" lang="en-US" altLang="zh-CN" sz="14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Key aspects</a:t>
            </a:r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Clr>
                <a:srgbClr val="1D1D1A"/>
              </a:buClr>
              <a:buSzTx/>
              <a:buFont typeface=".AppleSystemUIFont"/>
              <a:buChar char="&gt;"/>
              <a:tabLst>
                <a:tab pos="1207605" algn="ctr"/>
              </a:tabLst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SRS based channel prediction enhancement</a:t>
            </a:r>
          </a:p>
          <a:p>
            <a:pPr marL="630238" marR="0" lvl="2" indent="-182563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Clr>
                <a:srgbClr val="1D1D1A"/>
              </a:buClr>
              <a:buSzTx/>
              <a:buFont typeface=".AppleSystemUIFont"/>
              <a:buChar char="-"/>
              <a:tabLst>
                <a:tab pos="1207605" algn="ctr"/>
              </a:tabLst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Channel Doppler information UE feedback, e.g. Doppler taps information</a:t>
            </a:r>
          </a:p>
          <a:p>
            <a:pPr marL="630238" marR="0" lvl="2" indent="-182563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Clr>
                <a:srgbClr val="1D1D1A"/>
              </a:buClr>
              <a:buSzTx/>
              <a:buFont typeface=".AppleSystemUIFont"/>
              <a:buChar char="-"/>
              <a:tabLst>
                <a:tab pos="1207605" algn="ctr"/>
              </a:tabLst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UE feedback aided random phase alignment to enable channel prediction with SRSs from different timing</a:t>
            </a:r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Clr>
                <a:srgbClr val="1D1D1A"/>
              </a:buClr>
              <a:buSzTx/>
              <a:buFont typeface=".AppleSystemUIFont"/>
              <a:buChar char="&gt;"/>
              <a:tabLst>
                <a:tab pos="1207605" algn="ctr"/>
              </a:tabLst>
              <a:defRPr/>
            </a:pPr>
            <a:r>
              <a:rPr kumimoji="0" lang="en-US" altLang="zh-CN" sz="1200" b="1" i="0" u="none" strike="noStrike" kern="1200" cap="none" spc="0" normalizeH="0" baseline="0" noProof="0" dirty="0" err="1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gNB</a:t>
            </a: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 performs SRS based channel prediction with feedback information</a:t>
            </a:r>
          </a:p>
          <a:p>
            <a:pPr marL="160686" marR="0" lvl="1" indent="0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1D1D1A"/>
              </a:buClr>
              <a:buSzTx/>
              <a:buNone/>
              <a:tabLst>
                <a:tab pos="1207605" algn="ctr"/>
              </a:tabLst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1D1D1A"/>
              </a:solidFill>
              <a:effectLst/>
              <a:uLnTx/>
              <a:uFillTx/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205" name="右箭头 3">
            <a:extLst>
              <a:ext uri="{FF2B5EF4-FFF2-40B4-BE49-F238E27FC236}">
                <a16:creationId xmlns:a16="http://schemas.microsoft.com/office/drawing/2014/main" xmlns="" id="{218BAB40-F9C6-4923-A681-E6916D2B06DA}"/>
              </a:ext>
            </a:extLst>
          </p:cNvPr>
          <p:cNvSpPr/>
          <p:nvPr/>
        </p:nvSpPr>
        <p:spPr>
          <a:xfrm>
            <a:off x="2767406" y="3078875"/>
            <a:ext cx="504316" cy="166180"/>
          </a:xfrm>
          <a:prstGeom prst="rightArrow">
            <a:avLst/>
          </a:prstGeom>
          <a:solidFill>
            <a:srgbClr val="EA002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 dirty="0">
              <a:solidFill>
                <a:srgbClr val="666666"/>
              </a:solidFill>
              <a:latin typeface="Calibri"/>
              <a:ea typeface="等线" panose="02010600030101010101" pitchFamily="2" charset="-122"/>
            </a:endParaRPr>
          </a:p>
        </p:txBody>
      </p:sp>
      <p:sp>
        <p:nvSpPr>
          <p:cNvPr id="206" name="文本框 13">
            <a:extLst>
              <a:ext uri="{FF2B5EF4-FFF2-40B4-BE49-F238E27FC236}">
                <a16:creationId xmlns:a16="http://schemas.microsoft.com/office/drawing/2014/main" xmlns="" id="{30604155-0BF2-4181-A4E3-37D60ABFED10}"/>
              </a:ext>
            </a:extLst>
          </p:cNvPr>
          <p:cNvSpPr txBox="1"/>
          <p:nvPr/>
        </p:nvSpPr>
        <p:spPr>
          <a:xfrm flipH="1">
            <a:off x="703546" y="3690986"/>
            <a:ext cx="2375481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zh-CN" sz="900" dirty="0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Beam under 64Tx </a:t>
            </a:r>
          </a:p>
          <a:p>
            <a:r>
              <a:rPr kumimoji="1" lang="en-US" altLang="zh-CN" sz="900" dirty="0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More </a:t>
            </a:r>
            <a:r>
              <a:rPr kumimoji="1" lang="en-US" altLang="zh-CN" sz="900" dirty="0" smtClean="0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tolerant </a:t>
            </a:r>
            <a:r>
              <a:rPr kumimoji="1" lang="en-US" altLang="zh-CN" sz="900" dirty="0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to channel aging </a:t>
            </a:r>
            <a:endParaRPr kumimoji="1" lang="zh-CN" altLang="en-US" sz="900" dirty="0">
              <a:solidFill>
                <a:srgbClr val="0070C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07" name="文本框 14">
            <a:extLst>
              <a:ext uri="{FF2B5EF4-FFF2-40B4-BE49-F238E27FC236}">
                <a16:creationId xmlns:a16="http://schemas.microsoft.com/office/drawing/2014/main" xmlns="" id="{39C173D6-0C08-421B-B31D-EB3673EDA7F7}"/>
              </a:ext>
            </a:extLst>
          </p:cNvPr>
          <p:cNvSpPr txBox="1"/>
          <p:nvPr/>
        </p:nvSpPr>
        <p:spPr>
          <a:xfrm flipH="1">
            <a:off x="3722201" y="3715166"/>
            <a:ext cx="2070500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zh-CN" sz="900" dirty="0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Sharper beam under 128Tx </a:t>
            </a:r>
          </a:p>
          <a:p>
            <a:r>
              <a:rPr kumimoji="1" lang="en-US" altLang="zh-CN" sz="900" dirty="0">
                <a:solidFill>
                  <a:srgbClr val="0070C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More sensitive to channel aging </a:t>
            </a:r>
            <a:endParaRPr kumimoji="1" lang="zh-CN" altLang="en-US" sz="900" dirty="0">
              <a:solidFill>
                <a:srgbClr val="0070C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pic>
        <p:nvPicPr>
          <p:cNvPr id="208" name="图片 15">
            <a:extLst>
              <a:ext uri="{FF2B5EF4-FFF2-40B4-BE49-F238E27FC236}">
                <a16:creationId xmlns:a16="http://schemas.microsoft.com/office/drawing/2014/main" xmlns="" id="{EF740980-C90E-48D2-A43F-1412A22449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041" y="2658567"/>
            <a:ext cx="2173030" cy="964701"/>
          </a:xfrm>
          <a:prstGeom prst="rect">
            <a:avLst/>
          </a:prstGeom>
        </p:spPr>
      </p:pic>
      <p:pic>
        <p:nvPicPr>
          <p:cNvPr id="209" name="图片 16">
            <a:extLst>
              <a:ext uri="{FF2B5EF4-FFF2-40B4-BE49-F238E27FC236}">
                <a16:creationId xmlns:a16="http://schemas.microsoft.com/office/drawing/2014/main" xmlns="" id="{6380DA62-6C1E-475A-8E48-948083EC35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2130" y="2641638"/>
            <a:ext cx="2452308" cy="1088684"/>
          </a:xfrm>
          <a:prstGeom prst="rect">
            <a:avLst/>
          </a:prstGeom>
        </p:spPr>
      </p:pic>
      <p:sp>
        <p:nvSpPr>
          <p:cNvPr id="211" name="矩形 18">
            <a:extLst>
              <a:ext uri="{FF2B5EF4-FFF2-40B4-BE49-F238E27FC236}">
                <a16:creationId xmlns:a16="http://schemas.microsoft.com/office/drawing/2014/main" xmlns="" id="{C8E04135-F059-4516-BBF8-DD1333B55D6C}"/>
              </a:ext>
            </a:extLst>
          </p:cNvPr>
          <p:cNvSpPr/>
          <p:nvPr/>
        </p:nvSpPr>
        <p:spPr>
          <a:xfrm>
            <a:off x="579542" y="4009397"/>
            <a:ext cx="52767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zh-CN" sz="1200" b="1" kern="0" dirty="0">
                <a:solidFill>
                  <a:srgbClr val="1D1D1A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36% gap under 30km/h </a:t>
            </a:r>
            <a:r>
              <a:rPr lang="en-US" altLang="zh-CN" sz="1200" b="1" kern="0" dirty="0" smtClean="0">
                <a:solidFill>
                  <a:srgbClr val="1D1D1A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vs</a:t>
            </a:r>
            <a:r>
              <a:rPr lang="en-US" altLang="zh-CN" sz="1200" b="1" kern="0" dirty="0">
                <a:solidFill>
                  <a:srgbClr val="1D1D1A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 3km/h @ </a:t>
            </a:r>
            <a:r>
              <a:rPr lang="en-US" altLang="zh-CN" sz="1200" b="1" kern="0" dirty="0" err="1">
                <a:solidFill>
                  <a:srgbClr val="1D1D1A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gNB</a:t>
            </a:r>
            <a:r>
              <a:rPr lang="en-US" altLang="zh-CN" sz="1200" b="1" kern="0" dirty="0">
                <a:solidFill>
                  <a:srgbClr val="1D1D1A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 64Tx</a:t>
            </a:r>
            <a:r>
              <a:rPr lang="en-US" altLang="zh-CN" sz="1200" kern="0" dirty="0">
                <a:solidFill>
                  <a:srgbClr val="1D1D1A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, </a:t>
            </a:r>
            <a:r>
              <a:rPr lang="en-US" altLang="zh-CN" sz="1200" kern="0" dirty="0" smtClean="0">
                <a:solidFill>
                  <a:srgbClr val="1D1D1A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with even more </a:t>
            </a:r>
            <a:r>
              <a:rPr lang="en-US" altLang="zh-CN" sz="1200" kern="0" dirty="0">
                <a:solidFill>
                  <a:srgbClr val="1D1D1A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performance loss for 128Tx and higher velocity.</a:t>
            </a:r>
          </a:p>
        </p:txBody>
      </p:sp>
      <p:sp>
        <p:nvSpPr>
          <p:cNvPr id="212" name="文本框 19">
            <a:extLst>
              <a:ext uri="{FF2B5EF4-FFF2-40B4-BE49-F238E27FC236}">
                <a16:creationId xmlns:a16="http://schemas.microsoft.com/office/drawing/2014/main" xmlns="" id="{5FA97571-79E5-4FBB-8997-1E1552BAC976}"/>
              </a:ext>
            </a:extLst>
          </p:cNvPr>
          <p:cNvSpPr txBox="1"/>
          <p:nvPr/>
        </p:nvSpPr>
        <p:spPr>
          <a:xfrm flipH="1">
            <a:off x="4253133" y="3147211"/>
            <a:ext cx="981995" cy="15388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kumimoji="1" lang="en-US" altLang="zh-CN" sz="500" b="1" dirty="0">
                <a:solidFill>
                  <a:srgbClr val="C0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Beam mismatch due to channel aging</a:t>
            </a:r>
            <a:endParaRPr kumimoji="1" lang="zh-CN" altLang="en-US" sz="500" b="1" dirty="0">
              <a:solidFill>
                <a:srgbClr val="C00000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215" name="椭圆 24">
            <a:extLst>
              <a:ext uri="{FF2B5EF4-FFF2-40B4-BE49-F238E27FC236}">
                <a16:creationId xmlns:a16="http://schemas.microsoft.com/office/drawing/2014/main" xmlns="" id="{D825E1A1-1E31-4485-824A-54B3F9167905}"/>
              </a:ext>
            </a:extLst>
          </p:cNvPr>
          <p:cNvSpPr/>
          <p:nvPr/>
        </p:nvSpPr>
        <p:spPr>
          <a:xfrm>
            <a:off x="8013703" y="2570157"/>
            <a:ext cx="856090" cy="382464"/>
          </a:xfrm>
          <a:prstGeom prst="ellipse">
            <a:avLst/>
          </a:prstGeom>
          <a:solidFill>
            <a:srgbClr val="ED6D00">
              <a:lumMod val="20000"/>
              <a:lumOff val="80000"/>
              <a:alpha val="30000"/>
            </a:srgbClr>
          </a:solidFill>
          <a:ln w="635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6" name="椭圆 25">
            <a:extLst>
              <a:ext uri="{FF2B5EF4-FFF2-40B4-BE49-F238E27FC236}">
                <a16:creationId xmlns:a16="http://schemas.microsoft.com/office/drawing/2014/main" xmlns="" id="{B4B13B83-D5A6-43B9-B212-3CD92B4736E1}"/>
              </a:ext>
            </a:extLst>
          </p:cNvPr>
          <p:cNvSpPr/>
          <p:nvPr/>
        </p:nvSpPr>
        <p:spPr>
          <a:xfrm>
            <a:off x="7797252" y="2929861"/>
            <a:ext cx="854133" cy="394168"/>
          </a:xfrm>
          <a:prstGeom prst="ellipse">
            <a:avLst/>
          </a:prstGeom>
          <a:solidFill>
            <a:srgbClr val="61B230">
              <a:lumMod val="20000"/>
              <a:lumOff val="80000"/>
              <a:alpha val="30000"/>
            </a:srgbClr>
          </a:solidFill>
          <a:ln w="635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17" name="椭圆 26">
            <a:extLst>
              <a:ext uri="{FF2B5EF4-FFF2-40B4-BE49-F238E27FC236}">
                <a16:creationId xmlns:a16="http://schemas.microsoft.com/office/drawing/2014/main" xmlns="" id="{E8E94F2D-8C63-4244-B4B2-EFEB262C6D16}"/>
              </a:ext>
            </a:extLst>
          </p:cNvPr>
          <p:cNvSpPr/>
          <p:nvPr/>
        </p:nvSpPr>
        <p:spPr>
          <a:xfrm>
            <a:off x="7494856" y="3286091"/>
            <a:ext cx="865452" cy="418186"/>
          </a:xfrm>
          <a:prstGeom prst="ellipse">
            <a:avLst/>
          </a:prstGeom>
          <a:solidFill>
            <a:srgbClr val="ED6D00">
              <a:lumMod val="20000"/>
              <a:lumOff val="80000"/>
              <a:alpha val="30000"/>
            </a:srgbClr>
          </a:solidFill>
          <a:ln w="635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cxnSp>
        <p:nvCxnSpPr>
          <p:cNvPr id="218" name="直接箭头连接符 27">
            <a:extLst>
              <a:ext uri="{FF2B5EF4-FFF2-40B4-BE49-F238E27FC236}">
                <a16:creationId xmlns:a16="http://schemas.microsoft.com/office/drawing/2014/main" xmlns="" id="{7E07F697-FB3C-481B-A7D4-3FCD1113BA42}"/>
              </a:ext>
            </a:extLst>
          </p:cNvPr>
          <p:cNvCxnSpPr>
            <a:endCxn id="315" idx="2"/>
          </p:cNvCxnSpPr>
          <p:nvPr/>
        </p:nvCxnSpPr>
        <p:spPr>
          <a:xfrm flipV="1">
            <a:off x="8044238" y="3208780"/>
            <a:ext cx="1050833" cy="235057"/>
          </a:xfrm>
          <a:prstGeom prst="straightConnector1">
            <a:avLst/>
          </a:prstGeom>
          <a:noFill/>
          <a:ln w="28575" cap="flat" cmpd="sng" algn="ctr">
            <a:solidFill>
              <a:srgbClr val="C00000"/>
            </a:solidFill>
            <a:prstDash val="sysDot"/>
            <a:miter lim="800000"/>
            <a:tailEnd type="triangle"/>
          </a:ln>
          <a:effectLst/>
        </p:spPr>
      </p:cxnSp>
      <p:cxnSp>
        <p:nvCxnSpPr>
          <p:cNvPr id="219" name="直接箭头连接符 28">
            <a:extLst>
              <a:ext uri="{FF2B5EF4-FFF2-40B4-BE49-F238E27FC236}">
                <a16:creationId xmlns:a16="http://schemas.microsoft.com/office/drawing/2014/main" xmlns="" id="{68D2975B-8D7D-4240-A346-1E2AC0522030}"/>
              </a:ext>
            </a:extLst>
          </p:cNvPr>
          <p:cNvCxnSpPr/>
          <p:nvPr/>
        </p:nvCxnSpPr>
        <p:spPr>
          <a:xfrm>
            <a:off x="8535544" y="2794951"/>
            <a:ext cx="535656" cy="418566"/>
          </a:xfrm>
          <a:prstGeom prst="straightConnector1">
            <a:avLst/>
          </a:prstGeom>
          <a:noFill/>
          <a:ln w="12700" cap="flat" cmpd="sng" algn="ctr">
            <a:solidFill>
              <a:srgbClr val="00B0F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220" name="内容占位符 2">
            <a:extLst>
              <a:ext uri="{FF2B5EF4-FFF2-40B4-BE49-F238E27FC236}">
                <a16:creationId xmlns:a16="http://schemas.microsoft.com/office/drawing/2014/main" xmlns="" id="{81C7BAC1-E34C-405C-9C9E-04F86478D43B}"/>
              </a:ext>
            </a:extLst>
          </p:cNvPr>
          <p:cNvSpPr txBox="1">
            <a:spLocks/>
          </p:cNvSpPr>
          <p:nvPr/>
        </p:nvSpPr>
        <p:spPr>
          <a:xfrm>
            <a:off x="8085168" y="3375124"/>
            <a:ext cx="429030" cy="216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800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SRS1</a:t>
            </a:r>
          </a:p>
        </p:txBody>
      </p:sp>
      <p:sp>
        <p:nvSpPr>
          <p:cNvPr id="221" name="内容占位符 2">
            <a:extLst>
              <a:ext uri="{FF2B5EF4-FFF2-40B4-BE49-F238E27FC236}">
                <a16:creationId xmlns:a16="http://schemas.microsoft.com/office/drawing/2014/main" xmlns="" id="{9D4EC3A7-0DF8-48DF-B9C8-B4F179439AF3}"/>
              </a:ext>
            </a:extLst>
          </p:cNvPr>
          <p:cNvSpPr txBox="1">
            <a:spLocks/>
          </p:cNvSpPr>
          <p:nvPr/>
        </p:nvSpPr>
        <p:spPr>
          <a:xfrm>
            <a:off x="6709720" y="2665531"/>
            <a:ext cx="412681" cy="2143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0" i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100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</a:t>
            </a:r>
          </a:p>
        </p:txBody>
      </p:sp>
      <p:grpSp>
        <p:nvGrpSpPr>
          <p:cNvPr id="222" name="组合 31">
            <a:extLst>
              <a:ext uri="{FF2B5EF4-FFF2-40B4-BE49-F238E27FC236}">
                <a16:creationId xmlns:a16="http://schemas.microsoft.com/office/drawing/2014/main" xmlns="" id="{F77A7146-94E0-4C9A-A9C2-5B996D98EE0D}"/>
              </a:ext>
            </a:extLst>
          </p:cNvPr>
          <p:cNvGrpSpPr/>
          <p:nvPr/>
        </p:nvGrpSpPr>
        <p:grpSpPr>
          <a:xfrm>
            <a:off x="6790172" y="2898469"/>
            <a:ext cx="306154" cy="739846"/>
            <a:chOff x="6311516" y="2360029"/>
            <a:chExt cx="389552" cy="642133"/>
          </a:xfrm>
        </p:grpSpPr>
        <p:grpSp>
          <p:nvGrpSpPr>
            <p:cNvPr id="223" name="组合 771">
              <a:extLst>
                <a:ext uri="{FF2B5EF4-FFF2-40B4-BE49-F238E27FC236}">
                  <a16:creationId xmlns:a16="http://schemas.microsoft.com/office/drawing/2014/main" xmlns="" id="{1625EA2E-ACDE-4F94-A174-854F40A4F4A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311516" y="2360029"/>
              <a:ext cx="306154" cy="239857"/>
              <a:chOff x="1814513" y="3687763"/>
              <a:chExt cx="752475" cy="706438"/>
            </a:xfrm>
          </p:grpSpPr>
          <p:sp>
            <p:nvSpPr>
              <p:cNvPr id="267" name="Freeform 445">
                <a:extLst>
                  <a:ext uri="{FF2B5EF4-FFF2-40B4-BE49-F238E27FC236}">
                    <a16:creationId xmlns:a16="http://schemas.microsoft.com/office/drawing/2014/main" xmlns="" id="{32B313AD-245A-467C-8451-9FCB1D90FA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8525" y="3922713"/>
                <a:ext cx="222250" cy="471488"/>
              </a:xfrm>
              <a:custGeom>
                <a:avLst/>
                <a:gdLst>
                  <a:gd name="T0" fmla="*/ 2147483646 w 532"/>
                  <a:gd name="T1" fmla="*/ 2147483646 h 1124"/>
                  <a:gd name="T2" fmla="*/ 2147483646 w 532"/>
                  <a:gd name="T3" fmla="*/ 2147483646 h 1124"/>
                  <a:gd name="T4" fmla="*/ 2147483646 w 532"/>
                  <a:gd name="T5" fmla="*/ 2147483646 h 1124"/>
                  <a:gd name="T6" fmla="*/ 2147483646 w 532"/>
                  <a:gd name="T7" fmla="*/ 2147483646 h 1124"/>
                  <a:gd name="T8" fmla="*/ 2147483646 w 532"/>
                  <a:gd name="T9" fmla="*/ 2147483646 h 1124"/>
                  <a:gd name="T10" fmla="*/ 2147483646 w 532"/>
                  <a:gd name="T11" fmla="*/ 2147483646 h 1124"/>
                  <a:gd name="T12" fmla="*/ 2147483646 w 532"/>
                  <a:gd name="T13" fmla="*/ 2147483646 h 1124"/>
                  <a:gd name="T14" fmla="*/ 2147483646 w 532"/>
                  <a:gd name="T15" fmla="*/ 2147483646 h 1124"/>
                  <a:gd name="T16" fmla="*/ 2147483646 w 532"/>
                  <a:gd name="T17" fmla="*/ 2147483646 h 11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32"/>
                  <a:gd name="T28" fmla="*/ 0 h 1124"/>
                  <a:gd name="T29" fmla="*/ 532 w 532"/>
                  <a:gd name="T30" fmla="*/ 1124 h 112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32" h="1124">
                    <a:moveTo>
                      <a:pt x="494" y="1124"/>
                    </a:moveTo>
                    <a:lnTo>
                      <a:pt x="494" y="1124"/>
                    </a:lnTo>
                    <a:cubicBezTo>
                      <a:pt x="481" y="1124"/>
                      <a:pt x="469" y="1116"/>
                      <a:pt x="464" y="1104"/>
                    </a:cubicBezTo>
                    <a:lnTo>
                      <a:pt x="7" y="51"/>
                    </a:lnTo>
                    <a:cubicBezTo>
                      <a:pt x="0" y="34"/>
                      <a:pt x="8" y="15"/>
                      <a:pt x="25" y="7"/>
                    </a:cubicBezTo>
                    <a:cubicBezTo>
                      <a:pt x="41" y="0"/>
                      <a:pt x="61" y="8"/>
                      <a:pt x="68" y="25"/>
                    </a:cubicBezTo>
                    <a:lnTo>
                      <a:pt x="525" y="1077"/>
                    </a:lnTo>
                    <a:cubicBezTo>
                      <a:pt x="532" y="1094"/>
                      <a:pt x="524" y="1114"/>
                      <a:pt x="507" y="1121"/>
                    </a:cubicBezTo>
                    <a:cubicBezTo>
                      <a:pt x="503" y="1123"/>
                      <a:pt x="499" y="1124"/>
                      <a:pt x="494" y="1124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8" name="Freeform 446">
                <a:extLst>
                  <a:ext uri="{FF2B5EF4-FFF2-40B4-BE49-F238E27FC236}">
                    <a16:creationId xmlns:a16="http://schemas.microsoft.com/office/drawing/2014/main" xmlns="" id="{688F5A5D-51F7-4231-B029-2108F5B189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6438" y="3922713"/>
                <a:ext cx="223838" cy="471488"/>
              </a:xfrm>
              <a:custGeom>
                <a:avLst/>
                <a:gdLst>
                  <a:gd name="T0" fmla="*/ 2147483646 w 532"/>
                  <a:gd name="T1" fmla="*/ 2147483646 h 1124"/>
                  <a:gd name="T2" fmla="*/ 2147483646 w 532"/>
                  <a:gd name="T3" fmla="*/ 2147483646 h 1124"/>
                  <a:gd name="T4" fmla="*/ 2147483646 w 532"/>
                  <a:gd name="T5" fmla="*/ 2147483646 h 1124"/>
                  <a:gd name="T6" fmla="*/ 2147483646 w 532"/>
                  <a:gd name="T7" fmla="*/ 2147483646 h 1124"/>
                  <a:gd name="T8" fmla="*/ 2147483646 w 532"/>
                  <a:gd name="T9" fmla="*/ 2147483646 h 1124"/>
                  <a:gd name="T10" fmla="*/ 2147483646 w 532"/>
                  <a:gd name="T11" fmla="*/ 2147483646 h 1124"/>
                  <a:gd name="T12" fmla="*/ 2147483646 w 532"/>
                  <a:gd name="T13" fmla="*/ 2147483646 h 1124"/>
                  <a:gd name="T14" fmla="*/ 2147483646 w 532"/>
                  <a:gd name="T15" fmla="*/ 2147483646 h 1124"/>
                  <a:gd name="T16" fmla="*/ 2147483646 w 532"/>
                  <a:gd name="T17" fmla="*/ 2147483646 h 11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32"/>
                  <a:gd name="T28" fmla="*/ 0 h 1124"/>
                  <a:gd name="T29" fmla="*/ 532 w 532"/>
                  <a:gd name="T30" fmla="*/ 1124 h 112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32" h="1124">
                    <a:moveTo>
                      <a:pt x="37" y="1124"/>
                    </a:moveTo>
                    <a:lnTo>
                      <a:pt x="37" y="1124"/>
                    </a:lnTo>
                    <a:cubicBezTo>
                      <a:pt x="33" y="1124"/>
                      <a:pt x="28" y="1123"/>
                      <a:pt x="24" y="1121"/>
                    </a:cubicBezTo>
                    <a:cubicBezTo>
                      <a:pt x="7" y="1114"/>
                      <a:pt x="0" y="1094"/>
                      <a:pt x="7" y="1077"/>
                    </a:cubicBezTo>
                    <a:lnTo>
                      <a:pt x="463" y="25"/>
                    </a:lnTo>
                    <a:cubicBezTo>
                      <a:pt x="471" y="8"/>
                      <a:pt x="490" y="0"/>
                      <a:pt x="507" y="7"/>
                    </a:cubicBezTo>
                    <a:cubicBezTo>
                      <a:pt x="524" y="15"/>
                      <a:pt x="532" y="34"/>
                      <a:pt x="524" y="51"/>
                    </a:cubicBezTo>
                    <a:lnTo>
                      <a:pt x="68" y="1104"/>
                    </a:lnTo>
                    <a:cubicBezTo>
                      <a:pt x="63" y="1116"/>
                      <a:pt x="50" y="1124"/>
                      <a:pt x="37" y="1124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9" name="Freeform 447">
                <a:extLst>
                  <a:ext uri="{FF2B5EF4-FFF2-40B4-BE49-F238E27FC236}">
                    <a16:creationId xmlns:a16="http://schemas.microsoft.com/office/drawing/2014/main" xmlns="" id="{2B9DF312-0BF0-46B0-8C9A-F71BE0660F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6775" y="3841750"/>
                <a:ext cx="93663" cy="93663"/>
              </a:xfrm>
              <a:custGeom>
                <a:avLst/>
                <a:gdLst>
                  <a:gd name="T0" fmla="*/ 2147483646 w 225"/>
                  <a:gd name="T1" fmla="*/ 2147483646 h 225"/>
                  <a:gd name="T2" fmla="*/ 2147483646 w 225"/>
                  <a:gd name="T3" fmla="*/ 2147483646 h 225"/>
                  <a:gd name="T4" fmla="*/ 2147483646 w 225"/>
                  <a:gd name="T5" fmla="*/ 2147483646 h 225"/>
                  <a:gd name="T6" fmla="*/ 0 w 225"/>
                  <a:gd name="T7" fmla="*/ 2147483646 h 225"/>
                  <a:gd name="T8" fmla="*/ 2147483646 w 225"/>
                  <a:gd name="T9" fmla="*/ 0 h 225"/>
                  <a:gd name="T10" fmla="*/ 2147483646 w 225"/>
                  <a:gd name="T11" fmla="*/ 2147483646 h 2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25"/>
                  <a:gd name="T19" fmla="*/ 0 h 225"/>
                  <a:gd name="T20" fmla="*/ 225 w 225"/>
                  <a:gd name="T21" fmla="*/ 225 h 2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25" h="225">
                    <a:moveTo>
                      <a:pt x="225" y="112"/>
                    </a:moveTo>
                    <a:lnTo>
                      <a:pt x="225" y="112"/>
                    </a:lnTo>
                    <a:cubicBezTo>
                      <a:pt x="225" y="175"/>
                      <a:pt x="175" y="225"/>
                      <a:pt x="113" y="225"/>
                    </a:cubicBezTo>
                    <a:cubicBezTo>
                      <a:pt x="51" y="225"/>
                      <a:pt x="0" y="175"/>
                      <a:pt x="0" y="112"/>
                    </a:cubicBezTo>
                    <a:cubicBezTo>
                      <a:pt x="0" y="50"/>
                      <a:pt x="51" y="0"/>
                      <a:pt x="113" y="0"/>
                    </a:cubicBezTo>
                    <a:cubicBezTo>
                      <a:pt x="175" y="0"/>
                      <a:pt x="225" y="50"/>
                      <a:pt x="225" y="112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0" name="Freeform 448">
                <a:extLst>
                  <a:ext uri="{FF2B5EF4-FFF2-40B4-BE49-F238E27FC236}">
                    <a16:creationId xmlns:a16="http://schemas.microsoft.com/office/drawing/2014/main" xmlns="" id="{1F3BAD08-1715-4743-B352-1702534739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4513" y="3687763"/>
                <a:ext cx="111125" cy="398463"/>
              </a:xfrm>
              <a:custGeom>
                <a:avLst/>
                <a:gdLst>
                  <a:gd name="T0" fmla="*/ 2147483646 w 268"/>
                  <a:gd name="T1" fmla="*/ 2147483646 h 949"/>
                  <a:gd name="T2" fmla="*/ 2147483646 w 268"/>
                  <a:gd name="T3" fmla="*/ 2147483646 h 949"/>
                  <a:gd name="T4" fmla="*/ 2147483646 w 268"/>
                  <a:gd name="T5" fmla="*/ 2147483646 h 949"/>
                  <a:gd name="T6" fmla="*/ 0 w 268"/>
                  <a:gd name="T7" fmla="*/ 2147483646 h 949"/>
                  <a:gd name="T8" fmla="*/ 2147483646 w 268"/>
                  <a:gd name="T9" fmla="*/ 2147483646 h 949"/>
                  <a:gd name="T10" fmla="*/ 2147483646 w 268"/>
                  <a:gd name="T11" fmla="*/ 2147483646 h 949"/>
                  <a:gd name="T12" fmla="*/ 2147483646 w 268"/>
                  <a:gd name="T13" fmla="*/ 2147483646 h 949"/>
                  <a:gd name="T14" fmla="*/ 2147483646 w 268"/>
                  <a:gd name="T15" fmla="*/ 2147483646 h 949"/>
                  <a:gd name="T16" fmla="*/ 2147483646 w 268"/>
                  <a:gd name="T17" fmla="*/ 2147483646 h 949"/>
                  <a:gd name="T18" fmla="*/ 2147483646 w 268"/>
                  <a:gd name="T19" fmla="*/ 2147483646 h 949"/>
                  <a:gd name="T20" fmla="*/ 2147483646 w 268"/>
                  <a:gd name="T21" fmla="*/ 2147483646 h 94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68"/>
                  <a:gd name="T34" fmla="*/ 0 h 949"/>
                  <a:gd name="T35" fmla="*/ 268 w 268"/>
                  <a:gd name="T36" fmla="*/ 949 h 94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68" h="949">
                    <a:moveTo>
                      <a:pt x="231" y="949"/>
                    </a:moveTo>
                    <a:lnTo>
                      <a:pt x="231" y="949"/>
                    </a:lnTo>
                    <a:cubicBezTo>
                      <a:pt x="223" y="949"/>
                      <a:pt x="216" y="947"/>
                      <a:pt x="209" y="941"/>
                    </a:cubicBezTo>
                    <a:cubicBezTo>
                      <a:pt x="76" y="826"/>
                      <a:pt x="0" y="657"/>
                      <a:pt x="0" y="476"/>
                    </a:cubicBezTo>
                    <a:cubicBezTo>
                      <a:pt x="0" y="296"/>
                      <a:pt x="76" y="127"/>
                      <a:pt x="209" y="12"/>
                    </a:cubicBezTo>
                    <a:cubicBezTo>
                      <a:pt x="223" y="0"/>
                      <a:pt x="244" y="1"/>
                      <a:pt x="256" y="15"/>
                    </a:cubicBezTo>
                    <a:cubicBezTo>
                      <a:pt x="268" y="29"/>
                      <a:pt x="267" y="50"/>
                      <a:pt x="253" y="62"/>
                    </a:cubicBezTo>
                    <a:cubicBezTo>
                      <a:pt x="134" y="164"/>
                      <a:pt x="66" y="315"/>
                      <a:pt x="66" y="476"/>
                    </a:cubicBezTo>
                    <a:cubicBezTo>
                      <a:pt x="66" y="637"/>
                      <a:pt x="134" y="788"/>
                      <a:pt x="253" y="891"/>
                    </a:cubicBezTo>
                    <a:cubicBezTo>
                      <a:pt x="267" y="903"/>
                      <a:pt x="268" y="924"/>
                      <a:pt x="256" y="938"/>
                    </a:cubicBezTo>
                    <a:cubicBezTo>
                      <a:pt x="250" y="945"/>
                      <a:pt x="241" y="949"/>
                      <a:pt x="231" y="949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1" name="Freeform 449">
                <a:extLst>
                  <a:ext uri="{FF2B5EF4-FFF2-40B4-BE49-F238E27FC236}">
                    <a16:creationId xmlns:a16="http://schemas.microsoft.com/office/drawing/2014/main" xmlns="" id="{26065770-62C6-4F19-82E3-05314A5447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1350" y="3740150"/>
                <a:ext cx="90488" cy="295275"/>
              </a:xfrm>
              <a:custGeom>
                <a:avLst/>
                <a:gdLst>
                  <a:gd name="T0" fmla="*/ 2147483646 w 213"/>
                  <a:gd name="T1" fmla="*/ 2147483646 h 703"/>
                  <a:gd name="T2" fmla="*/ 2147483646 w 213"/>
                  <a:gd name="T3" fmla="*/ 2147483646 h 703"/>
                  <a:gd name="T4" fmla="*/ 2147483646 w 213"/>
                  <a:gd name="T5" fmla="*/ 2147483646 h 703"/>
                  <a:gd name="T6" fmla="*/ 0 w 213"/>
                  <a:gd name="T7" fmla="*/ 2147483646 h 703"/>
                  <a:gd name="T8" fmla="*/ 2147483646 w 213"/>
                  <a:gd name="T9" fmla="*/ 2147483646 h 703"/>
                  <a:gd name="T10" fmla="*/ 2147483646 w 213"/>
                  <a:gd name="T11" fmla="*/ 2147483646 h 703"/>
                  <a:gd name="T12" fmla="*/ 2147483646 w 213"/>
                  <a:gd name="T13" fmla="*/ 2147483646 h 703"/>
                  <a:gd name="T14" fmla="*/ 2147483646 w 213"/>
                  <a:gd name="T15" fmla="*/ 2147483646 h 703"/>
                  <a:gd name="T16" fmla="*/ 2147483646 w 213"/>
                  <a:gd name="T17" fmla="*/ 2147483646 h 703"/>
                  <a:gd name="T18" fmla="*/ 2147483646 w 213"/>
                  <a:gd name="T19" fmla="*/ 2147483646 h 703"/>
                  <a:gd name="T20" fmla="*/ 2147483646 w 213"/>
                  <a:gd name="T21" fmla="*/ 2147483646 h 70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13"/>
                  <a:gd name="T34" fmla="*/ 0 h 703"/>
                  <a:gd name="T35" fmla="*/ 213 w 213"/>
                  <a:gd name="T36" fmla="*/ 703 h 70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13" h="703">
                    <a:moveTo>
                      <a:pt x="176" y="703"/>
                    </a:moveTo>
                    <a:lnTo>
                      <a:pt x="176" y="703"/>
                    </a:lnTo>
                    <a:cubicBezTo>
                      <a:pt x="168" y="703"/>
                      <a:pt x="161" y="700"/>
                      <a:pt x="154" y="695"/>
                    </a:cubicBezTo>
                    <a:cubicBezTo>
                      <a:pt x="56" y="610"/>
                      <a:pt x="0" y="486"/>
                      <a:pt x="0" y="353"/>
                    </a:cubicBezTo>
                    <a:cubicBezTo>
                      <a:pt x="0" y="221"/>
                      <a:pt x="56" y="96"/>
                      <a:pt x="154" y="12"/>
                    </a:cubicBezTo>
                    <a:cubicBezTo>
                      <a:pt x="168" y="0"/>
                      <a:pt x="189" y="2"/>
                      <a:pt x="201" y="15"/>
                    </a:cubicBezTo>
                    <a:cubicBezTo>
                      <a:pt x="213" y="29"/>
                      <a:pt x="212" y="50"/>
                      <a:pt x="198" y="62"/>
                    </a:cubicBezTo>
                    <a:cubicBezTo>
                      <a:pt x="114" y="134"/>
                      <a:pt x="67" y="240"/>
                      <a:pt x="67" y="353"/>
                    </a:cubicBezTo>
                    <a:cubicBezTo>
                      <a:pt x="67" y="466"/>
                      <a:pt x="115" y="572"/>
                      <a:pt x="198" y="644"/>
                    </a:cubicBezTo>
                    <a:cubicBezTo>
                      <a:pt x="212" y="656"/>
                      <a:pt x="213" y="677"/>
                      <a:pt x="201" y="691"/>
                    </a:cubicBezTo>
                    <a:cubicBezTo>
                      <a:pt x="195" y="699"/>
                      <a:pt x="185" y="703"/>
                      <a:pt x="176" y="703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2" name="Freeform 450">
                <a:extLst>
                  <a:ext uri="{FF2B5EF4-FFF2-40B4-BE49-F238E27FC236}">
                    <a16:creationId xmlns:a16="http://schemas.microsoft.com/office/drawing/2014/main" xmlns="" id="{D6703EDF-1FE0-43BA-B650-D8216A0643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8188" y="3787775"/>
                <a:ext cx="74613" cy="198438"/>
              </a:xfrm>
              <a:custGeom>
                <a:avLst/>
                <a:gdLst>
                  <a:gd name="T0" fmla="*/ 2147483646 w 177"/>
                  <a:gd name="T1" fmla="*/ 2147483646 h 472"/>
                  <a:gd name="T2" fmla="*/ 2147483646 w 177"/>
                  <a:gd name="T3" fmla="*/ 2147483646 h 472"/>
                  <a:gd name="T4" fmla="*/ 2147483646 w 177"/>
                  <a:gd name="T5" fmla="*/ 2147483646 h 472"/>
                  <a:gd name="T6" fmla="*/ 0 w 177"/>
                  <a:gd name="T7" fmla="*/ 2147483646 h 472"/>
                  <a:gd name="T8" fmla="*/ 2147483646 w 177"/>
                  <a:gd name="T9" fmla="*/ 2147483646 h 472"/>
                  <a:gd name="T10" fmla="*/ 2147483646 w 177"/>
                  <a:gd name="T11" fmla="*/ 2147483646 h 472"/>
                  <a:gd name="T12" fmla="*/ 2147483646 w 177"/>
                  <a:gd name="T13" fmla="*/ 2147483646 h 472"/>
                  <a:gd name="T14" fmla="*/ 2147483646 w 177"/>
                  <a:gd name="T15" fmla="*/ 2147483646 h 472"/>
                  <a:gd name="T16" fmla="*/ 2147483646 w 177"/>
                  <a:gd name="T17" fmla="*/ 2147483646 h 472"/>
                  <a:gd name="T18" fmla="*/ 2147483646 w 177"/>
                  <a:gd name="T19" fmla="*/ 2147483646 h 472"/>
                  <a:gd name="T20" fmla="*/ 2147483646 w 177"/>
                  <a:gd name="T21" fmla="*/ 2147483646 h 47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7"/>
                  <a:gd name="T34" fmla="*/ 0 h 472"/>
                  <a:gd name="T35" fmla="*/ 177 w 177"/>
                  <a:gd name="T36" fmla="*/ 472 h 47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7" h="472">
                    <a:moveTo>
                      <a:pt x="139" y="472"/>
                    </a:moveTo>
                    <a:lnTo>
                      <a:pt x="139" y="472"/>
                    </a:lnTo>
                    <a:cubicBezTo>
                      <a:pt x="132" y="472"/>
                      <a:pt x="126" y="470"/>
                      <a:pt x="120" y="466"/>
                    </a:cubicBezTo>
                    <a:cubicBezTo>
                      <a:pt x="45" y="417"/>
                      <a:pt x="0" y="331"/>
                      <a:pt x="0" y="238"/>
                    </a:cubicBezTo>
                    <a:cubicBezTo>
                      <a:pt x="0" y="145"/>
                      <a:pt x="45" y="60"/>
                      <a:pt x="120" y="10"/>
                    </a:cubicBezTo>
                    <a:cubicBezTo>
                      <a:pt x="136" y="0"/>
                      <a:pt x="156" y="4"/>
                      <a:pt x="166" y="20"/>
                    </a:cubicBezTo>
                    <a:cubicBezTo>
                      <a:pt x="177" y="35"/>
                      <a:pt x="172" y="56"/>
                      <a:pt x="157" y="66"/>
                    </a:cubicBezTo>
                    <a:cubicBezTo>
                      <a:pt x="100" y="103"/>
                      <a:pt x="66" y="168"/>
                      <a:pt x="66" y="238"/>
                    </a:cubicBezTo>
                    <a:cubicBezTo>
                      <a:pt x="66" y="309"/>
                      <a:pt x="100" y="373"/>
                      <a:pt x="157" y="411"/>
                    </a:cubicBezTo>
                    <a:cubicBezTo>
                      <a:pt x="172" y="421"/>
                      <a:pt x="177" y="442"/>
                      <a:pt x="167" y="457"/>
                    </a:cubicBezTo>
                    <a:cubicBezTo>
                      <a:pt x="160" y="467"/>
                      <a:pt x="149" y="472"/>
                      <a:pt x="139" y="472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3" name="Freeform 451">
                <a:extLst>
                  <a:ext uri="{FF2B5EF4-FFF2-40B4-BE49-F238E27FC236}">
                    <a16:creationId xmlns:a16="http://schemas.microsoft.com/office/drawing/2014/main" xmlns="" id="{D80091EE-CE2C-42B4-BD74-A5341909B0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4275" y="3687763"/>
                <a:ext cx="112713" cy="398463"/>
              </a:xfrm>
              <a:custGeom>
                <a:avLst/>
                <a:gdLst>
                  <a:gd name="T0" fmla="*/ 2147483646 w 269"/>
                  <a:gd name="T1" fmla="*/ 2147483646 h 949"/>
                  <a:gd name="T2" fmla="*/ 2147483646 w 269"/>
                  <a:gd name="T3" fmla="*/ 2147483646 h 949"/>
                  <a:gd name="T4" fmla="*/ 2147483646 w 269"/>
                  <a:gd name="T5" fmla="*/ 2147483646 h 949"/>
                  <a:gd name="T6" fmla="*/ 2147483646 w 269"/>
                  <a:gd name="T7" fmla="*/ 2147483646 h 949"/>
                  <a:gd name="T8" fmla="*/ 2147483646 w 269"/>
                  <a:gd name="T9" fmla="*/ 2147483646 h 949"/>
                  <a:gd name="T10" fmla="*/ 2147483646 w 269"/>
                  <a:gd name="T11" fmla="*/ 2147483646 h 949"/>
                  <a:gd name="T12" fmla="*/ 2147483646 w 269"/>
                  <a:gd name="T13" fmla="*/ 2147483646 h 949"/>
                  <a:gd name="T14" fmla="*/ 2147483646 w 269"/>
                  <a:gd name="T15" fmla="*/ 2147483646 h 949"/>
                  <a:gd name="T16" fmla="*/ 2147483646 w 269"/>
                  <a:gd name="T17" fmla="*/ 2147483646 h 949"/>
                  <a:gd name="T18" fmla="*/ 2147483646 w 269"/>
                  <a:gd name="T19" fmla="*/ 2147483646 h 949"/>
                  <a:gd name="T20" fmla="*/ 2147483646 w 269"/>
                  <a:gd name="T21" fmla="*/ 2147483646 h 94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69"/>
                  <a:gd name="T34" fmla="*/ 0 h 949"/>
                  <a:gd name="T35" fmla="*/ 269 w 269"/>
                  <a:gd name="T36" fmla="*/ 949 h 94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69" h="949">
                    <a:moveTo>
                      <a:pt x="38" y="949"/>
                    </a:moveTo>
                    <a:lnTo>
                      <a:pt x="38" y="949"/>
                    </a:lnTo>
                    <a:cubicBezTo>
                      <a:pt x="28" y="949"/>
                      <a:pt x="19" y="945"/>
                      <a:pt x="12" y="938"/>
                    </a:cubicBezTo>
                    <a:cubicBezTo>
                      <a:pt x="0" y="924"/>
                      <a:pt x="2" y="903"/>
                      <a:pt x="16" y="891"/>
                    </a:cubicBezTo>
                    <a:cubicBezTo>
                      <a:pt x="134" y="788"/>
                      <a:pt x="202" y="637"/>
                      <a:pt x="202" y="476"/>
                    </a:cubicBezTo>
                    <a:cubicBezTo>
                      <a:pt x="202" y="315"/>
                      <a:pt x="134" y="164"/>
                      <a:pt x="16" y="62"/>
                    </a:cubicBezTo>
                    <a:cubicBezTo>
                      <a:pt x="2" y="50"/>
                      <a:pt x="0" y="29"/>
                      <a:pt x="12" y="15"/>
                    </a:cubicBezTo>
                    <a:cubicBezTo>
                      <a:pt x="24" y="1"/>
                      <a:pt x="46" y="0"/>
                      <a:pt x="59" y="12"/>
                    </a:cubicBezTo>
                    <a:cubicBezTo>
                      <a:pt x="193" y="127"/>
                      <a:pt x="269" y="296"/>
                      <a:pt x="269" y="476"/>
                    </a:cubicBezTo>
                    <a:cubicBezTo>
                      <a:pt x="269" y="657"/>
                      <a:pt x="193" y="826"/>
                      <a:pt x="59" y="941"/>
                    </a:cubicBezTo>
                    <a:cubicBezTo>
                      <a:pt x="53" y="946"/>
                      <a:pt x="45" y="949"/>
                      <a:pt x="38" y="949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4" name="Freeform 452">
                <a:extLst>
                  <a:ext uri="{FF2B5EF4-FFF2-40B4-BE49-F238E27FC236}">
                    <a16:creationId xmlns:a16="http://schemas.microsoft.com/office/drawing/2014/main" xmlns="" id="{8288C95D-0448-454D-8F56-98C69FFBEF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9663" y="3740150"/>
                <a:ext cx="88900" cy="295275"/>
              </a:xfrm>
              <a:custGeom>
                <a:avLst/>
                <a:gdLst>
                  <a:gd name="T0" fmla="*/ 2147483646 w 213"/>
                  <a:gd name="T1" fmla="*/ 2147483646 h 703"/>
                  <a:gd name="T2" fmla="*/ 2147483646 w 213"/>
                  <a:gd name="T3" fmla="*/ 2147483646 h 703"/>
                  <a:gd name="T4" fmla="*/ 2147483646 w 213"/>
                  <a:gd name="T5" fmla="*/ 2147483646 h 703"/>
                  <a:gd name="T6" fmla="*/ 2147483646 w 213"/>
                  <a:gd name="T7" fmla="*/ 2147483646 h 703"/>
                  <a:gd name="T8" fmla="*/ 2147483646 w 213"/>
                  <a:gd name="T9" fmla="*/ 2147483646 h 703"/>
                  <a:gd name="T10" fmla="*/ 2147483646 w 213"/>
                  <a:gd name="T11" fmla="*/ 2147483646 h 703"/>
                  <a:gd name="T12" fmla="*/ 2147483646 w 213"/>
                  <a:gd name="T13" fmla="*/ 2147483646 h 703"/>
                  <a:gd name="T14" fmla="*/ 2147483646 w 213"/>
                  <a:gd name="T15" fmla="*/ 2147483646 h 703"/>
                  <a:gd name="T16" fmla="*/ 2147483646 w 213"/>
                  <a:gd name="T17" fmla="*/ 2147483646 h 703"/>
                  <a:gd name="T18" fmla="*/ 2147483646 w 213"/>
                  <a:gd name="T19" fmla="*/ 2147483646 h 703"/>
                  <a:gd name="T20" fmla="*/ 2147483646 w 213"/>
                  <a:gd name="T21" fmla="*/ 2147483646 h 70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13"/>
                  <a:gd name="T34" fmla="*/ 0 h 703"/>
                  <a:gd name="T35" fmla="*/ 213 w 213"/>
                  <a:gd name="T36" fmla="*/ 703 h 70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13" h="703">
                    <a:moveTo>
                      <a:pt x="37" y="703"/>
                    </a:moveTo>
                    <a:lnTo>
                      <a:pt x="37" y="703"/>
                    </a:lnTo>
                    <a:cubicBezTo>
                      <a:pt x="28" y="703"/>
                      <a:pt x="18" y="699"/>
                      <a:pt x="12" y="691"/>
                    </a:cubicBezTo>
                    <a:cubicBezTo>
                      <a:pt x="0" y="677"/>
                      <a:pt x="1" y="656"/>
                      <a:pt x="15" y="644"/>
                    </a:cubicBezTo>
                    <a:cubicBezTo>
                      <a:pt x="98" y="572"/>
                      <a:pt x="146" y="466"/>
                      <a:pt x="146" y="353"/>
                    </a:cubicBezTo>
                    <a:cubicBezTo>
                      <a:pt x="146" y="240"/>
                      <a:pt x="98" y="134"/>
                      <a:pt x="15" y="62"/>
                    </a:cubicBezTo>
                    <a:cubicBezTo>
                      <a:pt x="1" y="50"/>
                      <a:pt x="0" y="29"/>
                      <a:pt x="12" y="15"/>
                    </a:cubicBezTo>
                    <a:cubicBezTo>
                      <a:pt x="24" y="2"/>
                      <a:pt x="45" y="0"/>
                      <a:pt x="59" y="12"/>
                    </a:cubicBezTo>
                    <a:cubicBezTo>
                      <a:pt x="157" y="96"/>
                      <a:pt x="213" y="221"/>
                      <a:pt x="213" y="353"/>
                    </a:cubicBezTo>
                    <a:cubicBezTo>
                      <a:pt x="213" y="486"/>
                      <a:pt x="157" y="610"/>
                      <a:pt x="59" y="695"/>
                    </a:cubicBezTo>
                    <a:cubicBezTo>
                      <a:pt x="52" y="700"/>
                      <a:pt x="45" y="703"/>
                      <a:pt x="37" y="703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5" name="Freeform 453">
                <a:extLst>
                  <a:ext uri="{FF2B5EF4-FFF2-40B4-BE49-F238E27FC236}">
                    <a16:creationId xmlns:a16="http://schemas.microsoft.com/office/drawing/2014/main" xmlns="" id="{8367CC57-DFF7-4CAF-8E04-CD63258F63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700" y="3787775"/>
                <a:ext cx="74613" cy="198438"/>
              </a:xfrm>
              <a:custGeom>
                <a:avLst/>
                <a:gdLst>
                  <a:gd name="T0" fmla="*/ 2147483646 w 177"/>
                  <a:gd name="T1" fmla="*/ 2147483646 h 472"/>
                  <a:gd name="T2" fmla="*/ 2147483646 w 177"/>
                  <a:gd name="T3" fmla="*/ 2147483646 h 472"/>
                  <a:gd name="T4" fmla="*/ 2147483646 w 177"/>
                  <a:gd name="T5" fmla="*/ 2147483646 h 472"/>
                  <a:gd name="T6" fmla="*/ 2147483646 w 177"/>
                  <a:gd name="T7" fmla="*/ 2147483646 h 472"/>
                  <a:gd name="T8" fmla="*/ 2147483646 w 177"/>
                  <a:gd name="T9" fmla="*/ 2147483646 h 472"/>
                  <a:gd name="T10" fmla="*/ 2147483646 w 177"/>
                  <a:gd name="T11" fmla="*/ 2147483646 h 472"/>
                  <a:gd name="T12" fmla="*/ 2147483646 w 177"/>
                  <a:gd name="T13" fmla="*/ 2147483646 h 472"/>
                  <a:gd name="T14" fmla="*/ 2147483646 w 177"/>
                  <a:gd name="T15" fmla="*/ 2147483646 h 472"/>
                  <a:gd name="T16" fmla="*/ 2147483646 w 177"/>
                  <a:gd name="T17" fmla="*/ 2147483646 h 472"/>
                  <a:gd name="T18" fmla="*/ 2147483646 w 177"/>
                  <a:gd name="T19" fmla="*/ 2147483646 h 472"/>
                  <a:gd name="T20" fmla="*/ 2147483646 w 177"/>
                  <a:gd name="T21" fmla="*/ 2147483646 h 47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7"/>
                  <a:gd name="T34" fmla="*/ 0 h 472"/>
                  <a:gd name="T35" fmla="*/ 177 w 177"/>
                  <a:gd name="T36" fmla="*/ 472 h 47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7" h="472">
                    <a:moveTo>
                      <a:pt x="38" y="472"/>
                    </a:moveTo>
                    <a:lnTo>
                      <a:pt x="38" y="472"/>
                    </a:lnTo>
                    <a:cubicBezTo>
                      <a:pt x="27" y="472"/>
                      <a:pt x="17" y="467"/>
                      <a:pt x="10" y="457"/>
                    </a:cubicBezTo>
                    <a:cubicBezTo>
                      <a:pt x="0" y="442"/>
                      <a:pt x="4" y="421"/>
                      <a:pt x="20" y="411"/>
                    </a:cubicBezTo>
                    <a:cubicBezTo>
                      <a:pt x="77" y="373"/>
                      <a:pt x="111" y="309"/>
                      <a:pt x="111" y="238"/>
                    </a:cubicBezTo>
                    <a:cubicBezTo>
                      <a:pt x="111" y="168"/>
                      <a:pt x="77" y="103"/>
                      <a:pt x="20" y="66"/>
                    </a:cubicBezTo>
                    <a:cubicBezTo>
                      <a:pt x="5" y="56"/>
                      <a:pt x="0" y="35"/>
                      <a:pt x="11" y="20"/>
                    </a:cubicBezTo>
                    <a:cubicBezTo>
                      <a:pt x="21" y="4"/>
                      <a:pt x="41" y="0"/>
                      <a:pt x="57" y="10"/>
                    </a:cubicBezTo>
                    <a:cubicBezTo>
                      <a:pt x="132" y="60"/>
                      <a:pt x="177" y="145"/>
                      <a:pt x="177" y="238"/>
                    </a:cubicBezTo>
                    <a:cubicBezTo>
                      <a:pt x="177" y="331"/>
                      <a:pt x="132" y="417"/>
                      <a:pt x="57" y="466"/>
                    </a:cubicBezTo>
                    <a:cubicBezTo>
                      <a:pt x="51" y="470"/>
                      <a:pt x="45" y="472"/>
                      <a:pt x="38" y="472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6" name="Freeform 454">
                <a:extLst>
                  <a:ext uri="{FF2B5EF4-FFF2-40B4-BE49-F238E27FC236}">
                    <a16:creationId xmlns:a16="http://schemas.microsoft.com/office/drawing/2014/main" xmlns="" id="{C09EF48D-42A8-4184-8314-24A2D1D060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7563" y="4116388"/>
                <a:ext cx="192088" cy="26988"/>
              </a:xfrm>
              <a:custGeom>
                <a:avLst/>
                <a:gdLst>
                  <a:gd name="T0" fmla="*/ 2147483646 w 461"/>
                  <a:gd name="T1" fmla="*/ 2147483646 h 66"/>
                  <a:gd name="T2" fmla="*/ 2147483646 w 461"/>
                  <a:gd name="T3" fmla="*/ 2147483646 h 66"/>
                  <a:gd name="T4" fmla="*/ 2147483646 w 461"/>
                  <a:gd name="T5" fmla="*/ 2147483646 h 66"/>
                  <a:gd name="T6" fmla="*/ 0 w 461"/>
                  <a:gd name="T7" fmla="*/ 2147483646 h 66"/>
                  <a:gd name="T8" fmla="*/ 2147483646 w 461"/>
                  <a:gd name="T9" fmla="*/ 0 h 66"/>
                  <a:gd name="T10" fmla="*/ 2147483646 w 461"/>
                  <a:gd name="T11" fmla="*/ 0 h 66"/>
                  <a:gd name="T12" fmla="*/ 2147483646 w 461"/>
                  <a:gd name="T13" fmla="*/ 2147483646 h 66"/>
                  <a:gd name="T14" fmla="*/ 2147483646 w 461"/>
                  <a:gd name="T15" fmla="*/ 2147483646 h 6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61"/>
                  <a:gd name="T25" fmla="*/ 0 h 66"/>
                  <a:gd name="T26" fmla="*/ 461 w 461"/>
                  <a:gd name="T27" fmla="*/ 66 h 6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61" h="66">
                    <a:moveTo>
                      <a:pt x="428" y="66"/>
                    </a:moveTo>
                    <a:lnTo>
                      <a:pt x="428" y="66"/>
                    </a:lnTo>
                    <a:lnTo>
                      <a:pt x="34" y="66"/>
                    </a:lnTo>
                    <a:cubicBezTo>
                      <a:pt x="15" y="66"/>
                      <a:pt x="0" y="51"/>
                      <a:pt x="0" y="33"/>
                    </a:cubicBezTo>
                    <a:cubicBezTo>
                      <a:pt x="0" y="15"/>
                      <a:pt x="15" y="0"/>
                      <a:pt x="34" y="0"/>
                    </a:cubicBezTo>
                    <a:lnTo>
                      <a:pt x="428" y="0"/>
                    </a:lnTo>
                    <a:cubicBezTo>
                      <a:pt x="447" y="0"/>
                      <a:pt x="461" y="15"/>
                      <a:pt x="461" y="33"/>
                    </a:cubicBezTo>
                    <a:cubicBezTo>
                      <a:pt x="461" y="51"/>
                      <a:pt x="447" y="66"/>
                      <a:pt x="428" y="66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7" name="Freeform 455">
                <a:extLst>
                  <a:ext uri="{FF2B5EF4-FFF2-40B4-BE49-F238E27FC236}">
                    <a16:creationId xmlns:a16="http://schemas.microsoft.com/office/drawing/2014/main" xmlns="" id="{4ACE98B6-15EE-4A5C-A3E3-F674E25B9A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8850" y="4283075"/>
                <a:ext cx="123825" cy="28575"/>
              </a:xfrm>
              <a:custGeom>
                <a:avLst/>
                <a:gdLst>
                  <a:gd name="T0" fmla="*/ 2147483646 w 295"/>
                  <a:gd name="T1" fmla="*/ 2147483646 h 67"/>
                  <a:gd name="T2" fmla="*/ 2147483646 w 295"/>
                  <a:gd name="T3" fmla="*/ 2147483646 h 67"/>
                  <a:gd name="T4" fmla="*/ 2147483646 w 295"/>
                  <a:gd name="T5" fmla="*/ 2147483646 h 67"/>
                  <a:gd name="T6" fmla="*/ 0 w 295"/>
                  <a:gd name="T7" fmla="*/ 2147483646 h 67"/>
                  <a:gd name="T8" fmla="*/ 2147483646 w 295"/>
                  <a:gd name="T9" fmla="*/ 0 h 67"/>
                  <a:gd name="T10" fmla="*/ 2147483646 w 295"/>
                  <a:gd name="T11" fmla="*/ 0 h 67"/>
                  <a:gd name="T12" fmla="*/ 2147483646 w 295"/>
                  <a:gd name="T13" fmla="*/ 2147483646 h 67"/>
                  <a:gd name="T14" fmla="*/ 2147483646 w 295"/>
                  <a:gd name="T15" fmla="*/ 2147483646 h 6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95"/>
                  <a:gd name="T25" fmla="*/ 0 h 67"/>
                  <a:gd name="T26" fmla="*/ 295 w 295"/>
                  <a:gd name="T27" fmla="*/ 67 h 6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95" h="67">
                    <a:moveTo>
                      <a:pt x="262" y="67"/>
                    </a:moveTo>
                    <a:lnTo>
                      <a:pt x="262" y="67"/>
                    </a:lnTo>
                    <a:lnTo>
                      <a:pt x="33" y="67"/>
                    </a:lnTo>
                    <a:cubicBezTo>
                      <a:pt x="15" y="67"/>
                      <a:pt x="0" y="52"/>
                      <a:pt x="0" y="34"/>
                    </a:cubicBezTo>
                    <a:cubicBezTo>
                      <a:pt x="0" y="15"/>
                      <a:pt x="15" y="0"/>
                      <a:pt x="33" y="0"/>
                    </a:cubicBezTo>
                    <a:lnTo>
                      <a:pt x="262" y="0"/>
                    </a:lnTo>
                    <a:cubicBezTo>
                      <a:pt x="280" y="0"/>
                      <a:pt x="295" y="15"/>
                      <a:pt x="295" y="34"/>
                    </a:cubicBezTo>
                    <a:cubicBezTo>
                      <a:pt x="295" y="52"/>
                      <a:pt x="280" y="67"/>
                      <a:pt x="262" y="67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8" name="Freeform 456">
                <a:extLst>
                  <a:ext uri="{FF2B5EF4-FFF2-40B4-BE49-F238E27FC236}">
                    <a16:creationId xmlns:a16="http://schemas.microsoft.com/office/drawing/2014/main" xmlns="" id="{96D77D9B-5474-4CFD-9734-3B505976D3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4538" y="4283075"/>
                <a:ext cx="136525" cy="28575"/>
              </a:xfrm>
              <a:custGeom>
                <a:avLst/>
                <a:gdLst>
                  <a:gd name="T0" fmla="*/ 2147483646 w 325"/>
                  <a:gd name="T1" fmla="*/ 2147483646 h 67"/>
                  <a:gd name="T2" fmla="*/ 2147483646 w 325"/>
                  <a:gd name="T3" fmla="*/ 2147483646 h 67"/>
                  <a:gd name="T4" fmla="*/ 2147483646 w 325"/>
                  <a:gd name="T5" fmla="*/ 2147483646 h 67"/>
                  <a:gd name="T6" fmla="*/ 0 w 325"/>
                  <a:gd name="T7" fmla="*/ 2147483646 h 67"/>
                  <a:gd name="T8" fmla="*/ 2147483646 w 325"/>
                  <a:gd name="T9" fmla="*/ 0 h 67"/>
                  <a:gd name="T10" fmla="*/ 2147483646 w 325"/>
                  <a:gd name="T11" fmla="*/ 0 h 67"/>
                  <a:gd name="T12" fmla="*/ 2147483646 w 325"/>
                  <a:gd name="T13" fmla="*/ 2147483646 h 67"/>
                  <a:gd name="T14" fmla="*/ 2147483646 w 325"/>
                  <a:gd name="T15" fmla="*/ 2147483646 h 6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25"/>
                  <a:gd name="T25" fmla="*/ 0 h 67"/>
                  <a:gd name="T26" fmla="*/ 325 w 325"/>
                  <a:gd name="T27" fmla="*/ 67 h 6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25" h="67">
                    <a:moveTo>
                      <a:pt x="291" y="67"/>
                    </a:moveTo>
                    <a:lnTo>
                      <a:pt x="291" y="67"/>
                    </a:lnTo>
                    <a:lnTo>
                      <a:pt x="33" y="67"/>
                    </a:lnTo>
                    <a:cubicBezTo>
                      <a:pt x="15" y="67"/>
                      <a:pt x="0" y="52"/>
                      <a:pt x="0" y="34"/>
                    </a:cubicBezTo>
                    <a:cubicBezTo>
                      <a:pt x="0" y="15"/>
                      <a:pt x="15" y="0"/>
                      <a:pt x="33" y="0"/>
                    </a:cubicBezTo>
                    <a:lnTo>
                      <a:pt x="291" y="0"/>
                    </a:lnTo>
                    <a:cubicBezTo>
                      <a:pt x="310" y="0"/>
                      <a:pt x="325" y="15"/>
                      <a:pt x="325" y="34"/>
                    </a:cubicBezTo>
                    <a:cubicBezTo>
                      <a:pt x="325" y="52"/>
                      <a:pt x="310" y="67"/>
                      <a:pt x="291" y="67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9" name="Freeform 457">
                <a:extLst>
                  <a:ext uri="{FF2B5EF4-FFF2-40B4-BE49-F238E27FC236}">
                    <a16:creationId xmlns:a16="http://schemas.microsoft.com/office/drawing/2014/main" xmlns="" id="{186F0769-258D-437D-A0AB-53A433D9F5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7725" y="4268788"/>
                <a:ext cx="58738" cy="57150"/>
              </a:xfrm>
              <a:custGeom>
                <a:avLst/>
                <a:gdLst>
                  <a:gd name="T0" fmla="*/ 2147483646 w 139"/>
                  <a:gd name="T1" fmla="*/ 2147483646 h 138"/>
                  <a:gd name="T2" fmla="*/ 2147483646 w 139"/>
                  <a:gd name="T3" fmla="*/ 2147483646 h 138"/>
                  <a:gd name="T4" fmla="*/ 0 w 139"/>
                  <a:gd name="T5" fmla="*/ 2147483646 h 138"/>
                  <a:gd name="T6" fmla="*/ 2147483646 w 139"/>
                  <a:gd name="T7" fmla="*/ 0 h 138"/>
                  <a:gd name="T8" fmla="*/ 2147483646 w 139"/>
                  <a:gd name="T9" fmla="*/ 2147483646 h 138"/>
                  <a:gd name="T10" fmla="*/ 2147483646 w 139"/>
                  <a:gd name="T11" fmla="*/ 2147483646 h 13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9"/>
                  <a:gd name="T19" fmla="*/ 0 h 138"/>
                  <a:gd name="T20" fmla="*/ 139 w 139"/>
                  <a:gd name="T21" fmla="*/ 138 h 13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9" h="138">
                    <a:moveTo>
                      <a:pt x="70" y="138"/>
                    </a:moveTo>
                    <a:lnTo>
                      <a:pt x="70" y="138"/>
                    </a:lnTo>
                    <a:cubicBezTo>
                      <a:pt x="31" y="138"/>
                      <a:pt x="0" y="107"/>
                      <a:pt x="0" y="69"/>
                    </a:cubicBezTo>
                    <a:cubicBezTo>
                      <a:pt x="0" y="31"/>
                      <a:pt x="31" y="0"/>
                      <a:pt x="70" y="0"/>
                    </a:cubicBezTo>
                    <a:cubicBezTo>
                      <a:pt x="108" y="0"/>
                      <a:pt x="139" y="31"/>
                      <a:pt x="139" y="69"/>
                    </a:cubicBezTo>
                    <a:cubicBezTo>
                      <a:pt x="139" y="107"/>
                      <a:pt x="108" y="138"/>
                      <a:pt x="70" y="138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0" name="Freeform 458">
                <a:extLst>
                  <a:ext uri="{FF2B5EF4-FFF2-40B4-BE49-F238E27FC236}">
                    <a16:creationId xmlns:a16="http://schemas.microsoft.com/office/drawing/2014/main" xmlns="" id="{E04163B0-B288-4528-A696-EAEE22E94D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8213" y="4267200"/>
                <a:ext cx="58738" cy="58738"/>
              </a:xfrm>
              <a:custGeom>
                <a:avLst/>
                <a:gdLst>
                  <a:gd name="T0" fmla="*/ 2147483646 w 139"/>
                  <a:gd name="T1" fmla="*/ 2147483646 h 139"/>
                  <a:gd name="T2" fmla="*/ 2147483646 w 139"/>
                  <a:gd name="T3" fmla="*/ 2147483646 h 139"/>
                  <a:gd name="T4" fmla="*/ 0 w 139"/>
                  <a:gd name="T5" fmla="*/ 2147483646 h 139"/>
                  <a:gd name="T6" fmla="*/ 2147483646 w 139"/>
                  <a:gd name="T7" fmla="*/ 0 h 139"/>
                  <a:gd name="T8" fmla="*/ 2147483646 w 139"/>
                  <a:gd name="T9" fmla="*/ 2147483646 h 139"/>
                  <a:gd name="T10" fmla="*/ 2147483646 w 139"/>
                  <a:gd name="T11" fmla="*/ 2147483646 h 1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9"/>
                  <a:gd name="T19" fmla="*/ 0 h 139"/>
                  <a:gd name="T20" fmla="*/ 139 w 139"/>
                  <a:gd name="T21" fmla="*/ 139 h 1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9" h="139">
                    <a:moveTo>
                      <a:pt x="70" y="139"/>
                    </a:moveTo>
                    <a:lnTo>
                      <a:pt x="70" y="139"/>
                    </a:lnTo>
                    <a:cubicBezTo>
                      <a:pt x="31" y="139"/>
                      <a:pt x="0" y="107"/>
                      <a:pt x="0" y="69"/>
                    </a:cubicBezTo>
                    <a:cubicBezTo>
                      <a:pt x="0" y="31"/>
                      <a:pt x="31" y="0"/>
                      <a:pt x="70" y="0"/>
                    </a:cubicBezTo>
                    <a:cubicBezTo>
                      <a:pt x="108" y="0"/>
                      <a:pt x="139" y="31"/>
                      <a:pt x="139" y="69"/>
                    </a:cubicBezTo>
                    <a:cubicBezTo>
                      <a:pt x="139" y="107"/>
                      <a:pt x="108" y="139"/>
                      <a:pt x="70" y="139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24" name="组合 296">
              <a:extLst>
                <a:ext uri="{FF2B5EF4-FFF2-40B4-BE49-F238E27FC236}">
                  <a16:creationId xmlns:a16="http://schemas.microsoft.com/office/drawing/2014/main" xmlns="" id="{3D3547CD-C4A1-4C3D-9A4D-F8659171C1C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327575" y="2595922"/>
              <a:ext cx="373493" cy="406240"/>
              <a:chOff x="852698" y="3618187"/>
              <a:chExt cx="701675" cy="673100"/>
            </a:xfrm>
          </p:grpSpPr>
          <p:sp>
            <p:nvSpPr>
              <p:cNvPr id="225" name="Freeform 67">
                <a:extLst>
                  <a:ext uri="{FF2B5EF4-FFF2-40B4-BE49-F238E27FC236}">
                    <a16:creationId xmlns:a16="http://schemas.microsoft.com/office/drawing/2014/main" xmlns="" id="{BBDD4071-5C4A-4A5A-9B32-CFEB623307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1063" y="3832226"/>
                <a:ext cx="295275" cy="17463"/>
              </a:xfrm>
              <a:custGeom>
                <a:avLst/>
                <a:gdLst>
                  <a:gd name="T0" fmla="*/ 2147483646 w 701"/>
                  <a:gd name="T1" fmla="*/ 2147483646 h 40"/>
                  <a:gd name="T2" fmla="*/ 2147483646 w 701"/>
                  <a:gd name="T3" fmla="*/ 2147483646 h 40"/>
                  <a:gd name="T4" fmla="*/ 2147483646 w 701"/>
                  <a:gd name="T5" fmla="*/ 2147483646 h 40"/>
                  <a:gd name="T6" fmla="*/ 2147483646 w 701"/>
                  <a:gd name="T7" fmla="*/ 2147483646 h 40"/>
                  <a:gd name="T8" fmla="*/ 2147483646 w 701"/>
                  <a:gd name="T9" fmla="*/ 0 h 40"/>
                  <a:gd name="T10" fmla="*/ 2147483646 w 701"/>
                  <a:gd name="T11" fmla="*/ 0 h 40"/>
                  <a:gd name="T12" fmla="*/ 0 w 701"/>
                  <a:gd name="T13" fmla="*/ 2147483646 h 40"/>
                  <a:gd name="T14" fmla="*/ 2147483646 w 701"/>
                  <a:gd name="T15" fmla="*/ 2147483646 h 4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01"/>
                  <a:gd name="T25" fmla="*/ 0 h 40"/>
                  <a:gd name="T26" fmla="*/ 701 w 701"/>
                  <a:gd name="T27" fmla="*/ 40 h 4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01" h="40">
                    <a:moveTo>
                      <a:pt x="20" y="40"/>
                    </a:moveTo>
                    <a:lnTo>
                      <a:pt x="20" y="40"/>
                    </a:lnTo>
                    <a:lnTo>
                      <a:pt x="681" y="40"/>
                    </a:lnTo>
                    <a:cubicBezTo>
                      <a:pt x="692" y="40"/>
                      <a:pt x="701" y="31"/>
                      <a:pt x="701" y="20"/>
                    </a:cubicBezTo>
                    <a:cubicBezTo>
                      <a:pt x="701" y="9"/>
                      <a:pt x="692" y="0"/>
                      <a:pt x="681" y="0"/>
                    </a:cubicBezTo>
                    <a:lnTo>
                      <a:pt x="20" y="0"/>
                    </a:lnTo>
                    <a:cubicBezTo>
                      <a:pt x="9" y="0"/>
                      <a:pt x="0" y="9"/>
                      <a:pt x="0" y="20"/>
                    </a:cubicBezTo>
                    <a:cubicBezTo>
                      <a:pt x="0" y="31"/>
                      <a:pt x="9" y="40"/>
                      <a:pt x="20" y="40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6" name="Freeform 68">
                <a:extLst>
                  <a:ext uri="{FF2B5EF4-FFF2-40B4-BE49-F238E27FC236}">
                    <a16:creationId xmlns:a16="http://schemas.microsoft.com/office/drawing/2014/main" xmlns="" id="{C9FAA94A-9ED1-4829-B896-434E65F5B8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1063" y="3886201"/>
                <a:ext cx="295275" cy="17463"/>
              </a:xfrm>
              <a:custGeom>
                <a:avLst/>
                <a:gdLst>
                  <a:gd name="T0" fmla="*/ 2147483646 w 701"/>
                  <a:gd name="T1" fmla="*/ 0 h 40"/>
                  <a:gd name="T2" fmla="*/ 2147483646 w 701"/>
                  <a:gd name="T3" fmla="*/ 0 h 40"/>
                  <a:gd name="T4" fmla="*/ 2147483646 w 701"/>
                  <a:gd name="T5" fmla="*/ 0 h 40"/>
                  <a:gd name="T6" fmla="*/ 0 w 701"/>
                  <a:gd name="T7" fmla="*/ 2147483646 h 40"/>
                  <a:gd name="T8" fmla="*/ 2147483646 w 701"/>
                  <a:gd name="T9" fmla="*/ 2147483646 h 40"/>
                  <a:gd name="T10" fmla="*/ 2147483646 w 701"/>
                  <a:gd name="T11" fmla="*/ 2147483646 h 40"/>
                  <a:gd name="T12" fmla="*/ 2147483646 w 701"/>
                  <a:gd name="T13" fmla="*/ 2147483646 h 40"/>
                  <a:gd name="T14" fmla="*/ 2147483646 w 701"/>
                  <a:gd name="T15" fmla="*/ 0 h 4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01"/>
                  <a:gd name="T25" fmla="*/ 0 h 40"/>
                  <a:gd name="T26" fmla="*/ 701 w 701"/>
                  <a:gd name="T27" fmla="*/ 40 h 4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01" h="40">
                    <a:moveTo>
                      <a:pt x="681" y="0"/>
                    </a:moveTo>
                    <a:lnTo>
                      <a:pt x="681" y="0"/>
                    </a:lnTo>
                    <a:lnTo>
                      <a:pt x="20" y="0"/>
                    </a:lnTo>
                    <a:cubicBezTo>
                      <a:pt x="9" y="0"/>
                      <a:pt x="0" y="9"/>
                      <a:pt x="0" y="20"/>
                    </a:cubicBezTo>
                    <a:cubicBezTo>
                      <a:pt x="0" y="31"/>
                      <a:pt x="9" y="40"/>
                      <a:pt x="20" y="40"/>
                    </a:cubicBezTo>
                    <a:lnTo>
                      <a:pt x="681" y="40"/>
                    </a:lnTo>
                    <a:cubicBezTo>
                      <a:pt x="692" y="40"/>
                      <a:pt x="701" y="31"/>
                      <a:pt x="701" y="20"/>
                    </a:cubicBezTo>
                    <a:cubicBezTo>
                      <a:pt x="701" y="9"/>
                      <a:pt x="692" y="0"/>
                      <a:pt x="681" y="0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7" name="Freeform 69">
                <a:extLst>
                  <a:ext uri="{FF2B5EF4-FFF2-40B4-BE49-F238E27FC236}">
                    <a16:creationId xmlns:a16="http://schemas.microsoft.com/office/drawing/2014/main" xmlns="" id="{F2C83895-B00C-46D4-B177-3B7AC8BFC0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1063" y="3940176"/>
                <a:ext cx="295275" cy="17463"/>
              </a:xfrm>
              <a:custGeom>
                <a:avLst/>
                <a:gdLst>
                  <a:gd name="T0" fmla="*/ 2147483646 w 701"/>
                  <a:gd name="T1" fmla="*/ 0 h 40"/>
                  <a:gd name="T2" fmla="*/ 2147483646 w 701"/>
                  <a:gd name="T3" fmla="*/ 0 h 40"/>
                  <a:gd name="T4" fmla="*/ 2147483646 w 701"/>
                  <a:gd name="T5" fmla="*/ 0 h 40"/>
                  <a:gd name="T6" fmla="*/ 0 w 701"/>
                  <a:gd name="T7" fmla="*/ 2147483646 h 40"/>
                  <a:gd name="T8" fmla="*/ 2147483646 w 701"/>
                  <a:gd name="T9" fmla="*/ 2147483646 h 40"/>
                  <a:gd name="T10" fmla="*/ 2147483646 w 701"/>
                  <a:gd name="T11" fmla="*/ 2147483646 h 40"/>
                  <a:gd name="T12" fmla="*/ 2147483646 w 701"/>
                  <a:gd name="T13" fmla="*/ 2147483646 h 40"/>
                  <a:gd name="T14" fmla="*/ 2147483646 w 701"/>
                  <a:gd name="T15" fmla="*/ 0 h 4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01"/>
                  <a:gd name="T25" fmla="*/ 0 h 40"/>
                  <a:gd name="T26" fmla="*/ 701 w 701"/>
                  <a:gd name="T27" fmla="*/ 40 h 4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01" h="40">
                    <a:moveTo>
                      <a:pt x="681" y="0"/>
                    </a:moveTo>
                    <a:lnTo>
                      <a:pt x="681" y="0"/>
                    </a:lnTo>
                    <a:lnTo>
                      <a:pt x="20" y="0"/>
                    </a:lnTo>
                    <a:cubicBezTo>
                      <a:pt x="9" y="0"/>
                      <a:pt x="0" y="9"/>
                      <a:pt x="0" y="20"/>
                    </a:cubicBezTo>
                    <a:cubicBezTo>
                      <a:pt x="0" y="31"/>
                      <a:pt x="9" y="40"/>
                      <a:pt x="20" y="40"/>
                    </a:cubicBezTo>
                    <a:lnTo>
                      <a:pt x="681" y="40"/>
                    </a:lnTo>
                    <a:cubicBezTo>
                      <a:pt x="692" y="40"/>
                      <a:pt x="701" y="31"/>
                      <a:pt x="701" y="20"/>
                    </a:cubicBezTo>
                    <a:cubicBezTo>
                      <a:pt x="701" y="9"/>
                      <a:pt x="692" y="0"/>
                      <a:pt x="681" y="0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8" name="Freeform 70">
                <a:extLst>
                  <a:ext uri="{FF2B5EF4-FFF2-40B4-BE49-F238E27FC236}">
                    <a16:creationId xmlns:a16="http://schemas.microsoft.com/office/drawing/2014/main" xmlns="" id="{0960B9BD-762A-4AAD-A6FF-C12AFAB2AC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1063" y="3994151"/>
                <a:ext cx="295275" cy="17463"/>
              </a:xfrm>
              <a:custGeom>
                <a:avLst/>
                <a:gdLst>
                  <a:gd name="T0" fmla="*/ 2147483646 w 701"/>
                  <a:gd name="T1" fmla="*/ 0 h 40"/>
                  <a:gd name="T2" fmla="*/ 2147483646 w 701"/>
                  <a:gd name="T3" fmla="*/ 0 h 40"/>
                  <a:gd name="T4" fmla="*/ 2147483646 w 701"/>
                  <a:gd name="T5" fmla="*/ 0 h 40"/>
                  <a:gd name="T6" fmla="*/ 0 w 701"/>
                  <a:gd name="T7" fmla="*/ 2147483646 h 40"/>
                  <a:gd name="T8" fmla="*/ 2147483646 w 701"/>
                  <a:gd name="T9" fmla="*/ 2147483646 h 40"/>
                  <a:gd name="T10" fmla="*/ 2147483646 w 701"/>
                  <a:gd name="T11" fmla="*/ 2147483646 h 40"/>
                  <a:gd name="T12" fmla="*/ 2147483646 w 701"/>
                  <a:gd name="T13" fmla="*/ 2147483646 h 40"/>
                  <a:gd name="T14" fmla="*/ 2147483646 w 701"/>
                  <a:gd name="T15" fmla="*/ 0 h 4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01"/>
                  <a:gd name="T25" fmla="*/ 0 h 40"/>
                  <a:gd name="T26" fmla="*/ 701 w 701"/>
                  <a:gd name="T27" fmla="*/ 40 h 4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01" h="40">
                    <a:moveTo>
                      <a:pt x="681" y="0"/>
                    </a:moveTo>
                    <a:lnTo>
                      <a:pt x="681" y="0"/>
                    </a:lnTo>
                    <a:lnTo>
                      <a:pt x="20" y="0"/>
                    </a:lnTo>
                    <a:cubicBezTo>
                      <a:pt x="9" y="0"/>
                      <a:pt x="0" y="9"/>
                      <a:pt x="0" y="20"/>
                    </a:cubicBezTo>
                    <a:cubicBezTo>
                      <a:pt x="0" y="31"/>
                      <a:pt x="9" y="40"/>
                      <a:pt x="20" y="40"/>
                    </a:cubicBezTo>
                    <a:lnTo>
                      <a:pt x="681" y="40"/>
                    </a:lnTo>
                    <a:cubicBezTo>
                      <a:pt x="692" y="40"/>
                      <a:pt x="701" y="31"/>
                      <a:pt x="701" y="20"/>
                    </a:cubicBezTo>
                    <a:cubicBezTo>
                      <a:pt x="701" y="9"/>
                      <a:pt x="692" y="0"/>
                      <a:pt x="681" y="0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9" name="Freeform 71">
                <a:extLst>
                  <a:ext uri="{FF2B5EF4-FFF2-40B4-BE49-F238E27FC236}">
                    <a16:creationId xmlns:a16="http://schemas.microsoft.com/office/drawing/2014/main" xmlns="" id="{3AE9639F-2A6D-473F-B180-864ED56117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1063" y="4048126"/>
                <a:ext cx="295275" cy="17463"/>
              </a:xfrm>
              <a:custGeom>
                <a:avLst/>
                <a:gdLst>
                  <a:gd name="T0" fmla="*/ 2147483646 w 701"/>
                  <a:gd name="T1" fmla="*/ 0 h 40"/>
                  <a:gd name="T2" fmla="*/ 2147483646 w 701"/>
                  <a:gd name="T3" fmla="*/ 0 h 40"/>
                  <a:gd name="T4" fmla="*/ 2147483646 w 701"/>
                  <a:gd name="T5" fmla="*/ 0 h 40"/>
                  <a:gd name="T6" fmla="*/ 0 w 701"/>
                  <a:gd name="T7" fmla="*/ 2147483646 h 40"/>
                  <a:gd name="T8" fmla="*/ 2147483646 w 701"/>
                  <a:gd name="T9" fmla="*/ 2147483646 h 40"/>
                  <a:gd name="T10" fmla="*/ 2147483646 w 701"/>
                  <a:gd name="T11" fmla="*/ 2147483646 h 40"/>
                  <a:gd name="T12" fmla="*/ 2147483646 w 701"/>
                  <a:gd name="T13" fmla="*/ 2147483646 h 40"/>
                  <a:gd name="T14" fmla="*/ 2147483646 w 701"/>
                  <a:gd name="T15" fmla="*/ 0 h 4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01"/>
                  <a:gd name="T25" fmla="*/ 0 h 40"/>
                  <a:gd name="T26" fmla="*/ 701 w 701"/>
                  <a:gd name="T27" fmla="*/ 40 h 4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01" h="40">
                    <a:moveTo>
                      <a:pt x="681" y="0"/>
                    </a:moveTo>
                    <a:lnTo>
                      <a:pt x="681" y="0"/>
                    </a:lnTo>
                    <a:lnTo>
                      <a:pt x="20" y="0"/>
                    </a:lnTo>
                    <a:cubicBezTo>
                      <a:pt x="9" y="0"/>
                      <a:pt x="0" y="9"/>
                      <a:pt x="0" y="20"/>
                    </a:cubicBezTo>
                    <a:cubicBezTo>
                      <a:pt x="0" y="32"/>
                      <a:pt x="9" y="40"/>
                      <a:pt x="20" y="40"/>
                    </a:cubicBezTo>
                    <a:lnTo>
                      <a:pt x="681" y="40"/>
                    </a:lnTo>
                    <a:cubicBezTo>
                      <a:pt x="692" y="40"/>
                      <a:pt x="701" y="32"/>
                      <a:pt x="701" y="20"/>
                    </a:cubicBezTo>
                    <a:cubicBezTo>
                      <a:pt x="701" y="9"/>
                      <a:pt x="692" y="0"/>
                      <a:pt x="681" y="0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0" name="Freeform 72">
                <a:extLst>
                  <a:ext uri="{FF2B5EF4-FFF2-40B4-BE49-F238E27FC236}">
                    <a16:creationId xmlns:a16="http://schemas.microsoft.com/office/drawing/2014/main" xmlns="" id="{8F93CE0A-596A-4C7C-9D08-C7A78DA651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1063" y="4102101"/>
                <a:ext cx="295275" cy="17463"/>
              </a:xfrm>
              <a:custGeom>
                <a:avLst/>
                <a:gdLst>
                  <a:gd name="T0" fmla="*/ 2147483646 w 701"/>
                  <a:gd name="T1" fmla="*/ 0 h 40"/>
                  <a:gd name="T2" fmla="*/ 2147483646 w 701"/>
                  <a:gd name="T3" fmla="*/ 0 h 40"/>
                  <a:gd name="T4" fmla="*/ 2147483646 w 701"/>
                  <a:gd name="T5" fmla="*/ 0 h 40"/>
                  <a:gd name="T6" fmla="*/ 0 w 701"/>
                  <a:gd name="T7" fmla="*/ 2147483646 h 40"/>
                  <a:gd name="T8" fmla="*/ 2147483646 w 701"/>
                  <a:gd name="T9" fmla="*/ 2147483646 h 40"/>
                  <a:gd name="T10" fmla="*/ 2147483646 w 701"/>
                  <a:gd name="T11" fmla="*/ 2147483646 h 40"/>
                  <a:gd name="T12" fmla="*/ 2147483646 w 701"/>
                  <a:gd name="T13" fmla="*/ 2147483646 h 40"/>
                  <a:gd name="T14" fmla="*/ 2147483646 w 701"/>
                  <a:gd name="T15" fmla="*/ 0 h 4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01"/>
                  <a:gd name="T25" fmla="*/ 0 h 40"/>
                  <a:gd name="T26" fmla="*/ 701 w 701"/>
                  <a:gd name="T27" fmla="*/ 40 h 4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01" h="40">
                    <a:moveTo>
                      <a:pt x="681" y="0"/>
                    </a:moveTo>
                    <a:lnTo>
                      <a:pt x="681" y="0"/>
                    </a:lnTo>
                    <a:lnTo>
                      <a:pt x="20" y="0"/>
                    </a:lnTo>
                    <a:cubicBezTo>
                      <a:pt x="9" y="0"/>
                      <a:pt x="0" y="9"/>
                      <a:pt x="0" y="20"/>
                    </a:cubicBezTo>
                    <a:cubicBezTo>
                      <a:pt x="0" y="31"/>
                      <a:pt x="9" y="40"/>
                      <a:pt x="20" y="40"/>
                    </a:cubicBezTo>
                    <a:lnTo>
                      <a:pt x="681" y="40"/>
                    </a:lnTo>
                    <a:cubicBezTo>
                      <a:pt x="692" y="40"/>
                      <a:pt x="701" y="31"/>
                      <a:pt x="701" y="20"/>
                    </a:cubicBezTo>
                    <a:cubicBezTo>
                      <a:pt x="701" y="9"/>
                      <a:pt x="692" y="0"/>
                      <a:pt x="681" y="0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8" name="Freeform 73">
                <a:extLst>
                  <a:ext uri="{FF2B5EF4-FFF2-40B4-BE49-F238E27FC236}">
                    <a16:creationId xmlns:a16="http://schemas.microsoft.com/office/drawing/2014/main" xmlns="" id="{9DE51AAB-2DFE-4F49-BD75-CD48A53966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1063" y="4156076"/>
                <a:ext cx="295275" cy="17463"/>
              </a:xfrm>
              <a:custGeom>
                <a:avLst/>
                <a:gdLst>
                  <a:gd name="T0" fmla="*/ 2147483646 w 701"/>
                  <a:gd name="T1" fmla="*/ 0 h 40"/>
                  <a:gd name="T2" fmla="*/ 2147483646 w 701"/>
                  <a:gd name="T3" fmla="*/ 0 h 40"/>
                  <a:gd name="T4" fmla="*/ 2147483646 w 701"/>
                  <a:gd name="T5" fmla="*/ 0 h 40"/>
                  <a:gd name="T6" fmla="*/ 0 w 701"/>
                  <a:gd name="T7" fmla="*/ 2147483646 h 40"/>
                  <a:gd name="T8" fmla="*/ 2147483646 w 701"/>
                  <a:gd name="T9" fmla="*/ 2147483646 h 40"/>
                  <a:gd name="T10" fmla="*/ 2147483646 w 701"/>
                  <a:gd name="T11" fmla="*/ 2147483646 h 40"/>
                  <a:gd name="T12" fmla="*/ 2147483646 w 701"/>
                  <a:gd name="T13" fmla="*/ 2147483646 h 40"/>
                  <a:gd name="T14" fmla="*/ 2147483646 w 701"/>
                  <a:gd name="T15" fmla="*/ 0 h 4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01"/>
                  <a:gd name="T25" fmla="*/ 0 h 40"/>
                  <a:gd name="T26" fmla="*/ 701 w 701"/>
                  <a:gd name="T27" fmla="*/ 40 h 4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01" h="40">
                    <a:moveTo>
                      <a:pt x="681" y="0"/>
                    </a:moveTo>
                    <a:lnTo>
                      <a:pt x="681" y="0"/>
                    </a:lnTo>
                    <a:lnTo>
                      <a:pt x="20" y="0"/>
                    </a:lnTo>
                    <a:cubicBezTo>
                      <a:pt x="9" y="0"/>
                      <a:pt x="0" y="9"/>
                      <a:pt x="0" y="20"/>
                    </a:cubicBezTo>
                    <a:cubicBezTo>
                      <a:pt x="0" y="31"/>
                      <a:pt x="9" y="40"/>
                      <a:pt x="20" y="40"/>
                    </a:cubicBezTo>
                    <a:lnTo>
                      <a:pt x="681" y="40"/>
                    </a:lnTo>
                    <a:cubicBezTo>
                      <a:pt x="692" y="40"/>
                      <a:pt x="701" y="31"/>
                      <a:pt x="701" y="20"/>
                    </a:cubicBezTo>
                    <a:cubicBezTo>
                      <a:pt x="701" y="9"/>
                      <a:pt x="692" y="0"/>
                      <a:pt x="681" y="0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4" name="Freeform 74">
                <a:extLst>
                  <a:ext uri="{FF2B5EF4-FFF2-40B4-BE49-F238E27FC236}">
                    <a16:creationId xmlns:a16="http://schemas.microsoft.com/office/drawing/2014/main" xmlns="" id="{09251E8A-F8D2-47ED-84D3-2B232A274D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0475" y="3922713"/>
                <a:ext cx="44450" cy="46038"/>
              </a:xfrm>
              <a:custGeom>
                <a:avLst/>
                <a:gdLst>
                  <a:gd name="T0" fmla="*/ 2147483646 w 108"/>
                  <a:gd name="T1" fmla="*/ 0 h 108"/>
                  <a:gd name="T2" fmla="*/ 2147483646 w 108"/>
                  <a:gd name="T3" fmla="*/ 0 h 108"/>
                  <a:gd name="T4" fmla="*/ 0 w 108"/>
                  <a:gd name="T5" fmla="*/ 0 h 108"/>
                  <a:gd name="T6" fmla="*/ 0 w 108"/>
                  <a:gd name="T7" fmla="*/ 2147483646 h 108"/>
                  <a:gd name="T8" fmla="*/ 2147483646 w 108"/>
                  <a:gd name="T9" fmla="*/ 2147483646 h 108"/>
                  <a:gd name="T10" fmla="*/ 2147483646 w 108"/>
                  <a:gd name="T11" fmla="*/ 0 h 10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8"/>
                  <a:gd name="T19" fmla="*/ 0 h 108"/>
                  <a:gd name="T20" fmla="*/ 108 w 108"/>
                  <a:gd name="T21" fmla="*/ 108 h 10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8" h="108">
                    <a:moveTo>
                      <a:pt x="108" y="0"/>
                    </a:moveTo>
                    <a:lnTo>
                      <a:pt x="108" y="0"/>
                    </a:lnTo>
                    <a:lnTo>
                      <a:pt x="0" y="0"/>
                    </a:lnTo>
                    <a:lnTo>
                      <a:pt x="0" y="108"/>
                    </a:lnTo>
                    <a:lnTo>
                      <a:pt x="108" y="108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5" name="Freeform 75">
                <a:extLst>
                  <a:ext uri="{FF2B5EF4-FFF2-40B4-BE49-F238E27FC236}">
                    <a16:creationId xmlns:a16="http://schemas.microsoft.com/office/drawing/2014/main" xmlns="" id="{C4756726-EF5C-4194-982D-EC07F726D8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31913" y="3922713"/>
                <a:ext cx="46038" cy="46038"/>
              </a:xfrm>
              <a:custGeom>
                <a:avLst/>
                <a:gdLst>
                  <a:gd name="T0" fmla="*/ 2147483646 w 108"/>
                  <a:gd name="T1" fmla="*/ 0 h 108"/>
                  <a:gd name="T2" fmla="*/ 2147483646 w 108"/>
                  <a:gd name="T3" fmla="*/ 0 h 108"/>
                  <a:gd name="T4" fmla="*/ 0 w 108"/>
                  <a:gd name="T5" fmla="*/ 0 h 108"/>
                  <a:gd name="T6" fmla="*/ 0 w 108"/>
                  <a:gd name="T7" fmla="*/ 2147483646 h 108"/>
                  <a:gd name="T8" fmla="*/ 2147483646 w 108"/>
                  <a:gd name="T9" fmla="*/ 2147483646 h 108"/>
                  <a:gd name="T10" fmla="*/ 2147483646 w 108"/>
                  <a:gd name="T11" fmla="*/ 0 h 10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8"/>
                  <a:gd name="T19" fmla="*/ 0 h 108"/>
                  <a:gd name="T20" fmla="*/ 108 w 108"/>
                  <a:gd name="T21" fmla="*/ 108 h 10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8" h="108">
                    <a:moveTo>
                      <a:pt x="108" y="0"/>
                    </a:moveTo>
                    <a:lnTo>
                      <a:pt x="108" y="0"/>
                    </a:lnTo>
                    <a:lnTo>
                      <a:pt x="0" y="0"/>
                    </a:lnTo>
                    <a:lnTo>
                      <a:pt x="0" y="108"/>
                    </a:lnTo>
                    <a:lnTo>
                      <a:pt x="108" y="108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0" name="Freeform 76">
                <a:extLst>
                  <a:ext uri="{FF2B5EF4-FFF2-40B4-BE49-F238E27FC236}">
                    <a16:creationId xmlns:a16="http://schemas.microsoft.com/office/drawing/2014/main" xmlns="" id="{E3F2F4D9-239B-459D-ABD6-193C0AFE30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0475" y="3989388"/>
                <a:ext cx="44450" cy="46038"/>
              </a:xfrm>
              <a:custGeom>
                <a:avLst/>
                <a:gdLst>
                  <a:gd name="T0" fmla="*/ 2147483646 w 108"/>
                  <a:gd name="T1" fmla="*/ 0 h 108"/>
                  <a:gd name="T2" fmla="*/ 2147483646 w 108"/>
                  <a:gd name="T3" fmla="*/ 0 h 108"/>
                  <a:gd name="T4" fmla="*/ 0 w 108"/>
                  <a:gd name="T5" fmla="*/ 0 h 108"/>
                  <a:gd name="T6" fmla="*/ 0 w 108"/>
                  <a:gd name="T7" fmla="*/ 2147483646 h 108"/>
                  <a:gd name="T8" fmla="*/ 2147483646 w 108"/>
                  <a:gd name="T9" fmla="*/ 2147483646 h 108"/>
                  <a:gd name="T10" fmla="*/ 2147483646 w 108"/>
                  <a:gd name="T11" fmla="*/ 0 h 10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8"/>
                  <a:gd name="T19" fmla="*/ 0 h 108"/>
                  <a:gd name="T20" fmla="*/ 108 w 108"/>
                  <a:gd name="T21" fmla="*/ 108 h 10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8" h="108">
                    <a:moveTo>
                      <a:pt x="108" y="0"/>
                    </a:moveTo>
                    <a:lnTo>
                      <a:pt x="108" y="0"/>
                    </a:lnTo>
                    <a:lnTo>
                      <a:pt x="0" y="0"/>
                    </a:lnTo>
                    <a:lnTo>
                      <a:pt x="0" y="108"/>
                    </a:lnTo>
                    <a:lnTo>
                      <a:pt x="108" y="108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1" name="Freeform 77">
                <a:extLst>
                  <a:ext uri="{FF2B5EF4-FFF2-40B4-BE49-F238E27FC236}">
                    <a16:creationId xmlns:a16="http://schemas.microsoft.com/office/drawing/2014/main" xmlns="" id="{0EDCD83D-C02F-449B-99EE-0B27594A90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31913" y="3989388"/>
                <a:ext cx="46038" cy="46038"/>
              </a:xfrm>
              <a:custGeom>
                <a:avLst/>
                <a:gdLst>
                  <a:gd name="T0" fmla="*/ 2147483646 w 108"/>
                  <a:gd name="T1" fmla="*/ 0 h 108"/>
                  <a:gd name="T2" fmla="*/ 2147483646 w 108"/>
                  <a:gd name="T3" fmla="*/ 0 h 108"/>
                  <a:gd name="T4" fmla="*/ 0 w 108"/>
                  <a:gd name="T5" fmla="*/ 0 h 108"/>
                  <a:gd name="T6" fmla="*/ 0 w 108"/>
                  <a:gd name="T7" fmla="*/ 2147483646 h 108"/>
                  <a:gd name="T8" fmla="*/ 2147483646 w 108"/>
                  <a:gd name="T9" fmla="*/ 2147483646 h 108"/>
                  <a:gd name="T10" fmla="*/ 2147483646 w 108"/>
                  <a:gd name="T11" fmla="*/ 0 h 10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8"/>
                  <a:gd name="T19" fmla="*/ 0 h 108"/>
                  <a:gd name="T20" fmla="*/ 108 w 108"/>
                  <a:gd name="T21" fmla="*/ 108 h 10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8" h="108">
                    <a:moveTo>
                      <a:pt x="108" y="0"/>
                    </a:moveTo>
                    <a:lnTo>
                      <a:pt x="108" y="0"/>
                    </a:lnTo>
                    <a:lnTo>
                      <a:pt x="0" y="0"/>
                    </a:lnTo>
                    <a:lnTo>
                      <a:pt x="0" y="108"/>
                    </a:lnTo>
                    <a:lnTo>
                      <a:pt x="108" y="108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2" name="Freeform 78">
                <a:extLst>
                  <a:ext uri="{FF2B5EF4-FFF2-40B4-BE49-F238E27FC236}">
                    <a16:creationId xmlns:a16="http://schemas.microsoft.com/office/drawing/2014/main" xmlns="" id="{28806FA8-3ECD-4C85-9AE9-87002C64FF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0475" y="4056063"/>
                <a:ext cx="44450" cy="46038"/>
              </a:xfrm>
              <a:custGeom>
                <a:avLst/>
                <a:gdLst>
                  <a:gd name="T0" fmla="*/ 2147483646 w 108"/>
                  <a:gd name="T1" fmla="*/ 0 h 108"/>
                  <a:gd name="T2" fmla="*/ 2147483646 w 108"/>
                  <a:gd name="T3" fmla="*/ 0 h 108"/>
                  <a:gd name="T4" fmla="*/ 0 w 108"/>
                  <a:gd name="T5" fmla="*/ 0 h 108"/>
                  <a:gd name="T6" fmla="*/ 0 w 108"/>
                  <a:gd name="T7" fmla="*/ 2147483646 h 108"/>
                  <a:gd name="T8" fmla="*/ 2147483646 w 108"/>
                  <a:gd name="T9" fmla="*/ 2147483646 h 108"/>
                  <a:gd name="T10" fmla="*/ 2147483646 w 108"/>
                  <a:gd name="T11" fmla="*/ 0 h 10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8"/>
                  <a:gd name="T19" fmla="*/ 0 h 108"/>
                  <a:gd name="T20" fmla="*/ 108 w 108"/>
                  <a:gd name="T21" fmla="*/ 108 h 10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8" h="108">
                    <a:moveTo>
                      <a:pt x="108" y="0"/>
                    </a:moveTo>
                    <a:lnTo>
                      <a:pt x="108" y="0"/>
                    </a:lnTo>
                    <a:lnTo>
                      <a:pt x="0" y="0"/>
                    </a:lnTo>
                    <a:lnTo>
                      <a:pt x="0" y="108"/>
                    </a:lnTo>
                    <a:lnTo>
                      <a:pt x="108" y="108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3" name="Freeform 79">
                <a:extLst>
                  <a:ext uri="{FF2B5EF4-FFF2-40B4-BE49-F238E27FC236}">
                    <a16:creationId xmlns:a16="http://schemas.microsoft.com/office/drawing/2014/main" xmlns="" id="{F1D8B8F5-FE6C-4EAD-A9D8-8680700CB3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31913" y="4056063"/>
                <a:ext cx="46038" cy="46038"/>
              </a:xfrm>
              <a:custGeom>
                <a:avLst/>
                <a:gdLst>
                  <a:gd name="T0" fmla="*/ 2147483646 w 108"/>
                  <a:gd name="T1" fmla="*/ 0 h 108"/>
                  <a:gd name="T2" fmla="*/ 2147483646 w 108"/>
                  <a:gd name="T3" fmla="*/ 0 h 108"/>
                  <a:gd name="T4" fmla="*/ 0 w 108"/>
                  <a:gd name="T5" fmla="*/ 0 h 108"/>
                  <a:gd name="T6" fmla="*/ 0 w 108"/>
                  <a:gd name="T7" fmla="*/ 2147483646 h 108"/>
                  <a:gd name="T8" fmla="*/ 2147483646 w 108"/>
                  <a:gd name="T9" fmla="*/ 2147483646 h 108"/>
                  <a:gd name="T10" fmla="*/ 2147483646 w 108"/>
                  <a:gd name="T11" fmla="*/ 0 h 10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8"/>
                  <a:gd name="T19" fmla="*/ 0 h 108"/>
                  <a:gd name="T20" fmla="*/ 108 w 108"/>
                  <a:gd name="T21" fmla="*/ 108 h 10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8" h="108">
                    <a:moveTo>
                      <a:pt x="108" y="0"/>
                    </a:moveTo>
                    <a:lnTo>
                      <a:pt x="108" y="0"/>
                    </a:lnTo>
                    <a:lnTo>
                      <a:pt x="0" y="0"/>
                    </a:lnTo>
                    <a:lnTo>
                      <a:pt x="0" y="108"/>
                    </a:lnTo>
                    <a:lnTo>
                      <a:pt x="108" y="108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4" name="Freeform 80">
                <a:extLst>
                  <a:ext uri="{FF2B5EF4-FFF2-40B4-BE49-F238E27FC236}">
                    <a16:creationId xmlns:a16="http://schemas.microsoft.com/office/drawing/2014/main" xmlns="" id="{7BDBCB92-4455-4E50-80C9-91024A392A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0475" y="4124326"/>
                <a:ext cx="44450" cy="44450"/>
              </a:xfrm>
              <a:custGeom>
                <a:avLst/>
                <a:gdLst>
                  <a:gd name="T0" fmla="*/ 2147483646 w 108"/>
                  <a:gd name="T1" fmla="*/ 0 h 108"/>
                  <a:gd name="T2" fmla="*/ 2147483646 w 108"/>
                  <a:gd name="T3" fmla="*/ 0 h 108"/>
                  <a:gd name="T4" fmla="*/ 0 w 108"/>
                  <a:gd name="T5" fmla="*/ 0 h 108"/>
                  <a:gd name="T6" fmla="*/ 0 w 108"/>
                  <a:gd name="T7" fmla="*/ 2147483646 h 108"/>
                  <a:gd name="T8" fmla="*/ 2147483646 w 108"/>
                  <a:gd name="T9" fmla="*/ 2147483646 h 108"/>
                  <a:gd name="T10" fmla="*/ 2147483646 w 108"/>
                  <a:gd name="T11" fmla="*/ 0 h 10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8"/>
                  <a:gd name="T19" fmla="*/ 0 h 108"/>
                  <a:gd name="T20" fmla="*/ 108 w 108"/>
                  <a:gd name="T21" fmla="*/ 108 h 10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8" h="108">
                    <a:moveTo>
                      <a:pt x="108" y="0"/>
                    </a:moveTo>
                    <a:lnTo>
                      <a:pt x="108" y="0"/>
                    </a:lnTo>
                    <a:lnTo>
                      <a:pt x="0" y="0"/>
                    </a:lnTo>
                    <a:lnTo>
                      <a:pt x="0" y="108"/>
                    </a:lnTo>
                    <a:lnTo>
                      <a:pt x="108" y="108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5" name="Freeform 81">
                <a:extLst>
                  <a:ext uri="{FF2B5EF4-FFF2-40B4-BE49-F238E27FC236}">
                    <a16:creationId xmlns:a16="http://schemas.microsoft.com/office/drawing/2014/main" xmlns="" id="{B676E6D2-E1C9-4262-B958-B4C7B1CD96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31913" y="4124326"/>
                <a:ext cx="46038" cy="44450"/>
              </a:xfrm>
              <a:custGeom>
                <a:avLst/>
                <a:gdLst>
                  <a:gd name="T0" fmla="*/ 2147483646 w 108"/>
                  <a:gd name="T1" fmla="*/ 0 h 108"/>
                  <a:gd name="T2" fmla="*/ 2147483646 w 108"/>
                  <a:gd name="T3" fmla="*/ 0 h 108"/>
                  <a:gd name="T4" fmla="*/ 0 w 108"/>
                  <a:gd name="T5" fmla="*/ 0 h 108"/>
                  <a:gd name="T6" fmla="*/ 0 w 108"/>
                  <a:gd name="T7" fmla="*/ 2147483646 h 108"/>
                  <a:gd name="T8" fmla="*/ 2147483646 w 108"/>
                  <a:gd name="T9" fmla="*/ 2147483646 h 108"/>
                  <a:gd name="T10" fmla="*/ 2147483646 w 108"/>
                  <a:gd name="T11" fmla="*/ 0 h 10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8"/>
                  <a:gd name="T19" fmla="*/ 0 h 108"/>
                  <a:gd name="T20" fmla="*/ 108 w 108"/>
                  <a:gd name="T21" fmla="*/ 108 h 10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8" h="108">
                    <a:moveTo>
                      <a:pt x="108" y="0"/>
                    </a:moveTo>
                    <a:lnTo>
                      <a:pt x="108" y="0"/>
                    </a:lnTo>
                    <a:lnTo>
                      <a:pt x="0" y="0"/>
                    </a:lnTo>
                    <a:lnTo>
                      <a:pt x="0" y="108"/>
                    </a:lnTo>
                    <a:lnTo>
                      <a:pt x="108" y="108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66" name="Freeform 86">
                <a:extLst>
                  <a:ext uri="{FF2B5EF4-FFF2-40B4-BE49-F238E27FC236}">
                    <a16:creationId xmlns:a16="http://schemas.microsoft.com/office/drawing/2014/main" xmlns="" id="{37BDBAA3-5F10-469B-BC48-9C82FAC9A16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2698" y="3618187"/>
                <a:ext cx="701675" cy="673100"/>
              </a:xfrm>
              <a:custGeom>
                <a:avLst/>
                <a:gdLst>
                  <a:gd name="T0" fmla="*/ 2147483646 w 1672"/>
                  <a:gd name="T1" fmla="*/ 2147483646 h 1603"/>
                  <a:gd name="T2" fmla="*/ 2147483646 w 1672"/>
                  <a:gd name="T3" fmla="*/ 2147483646 h 1603"/>
                  <a:gd name="T4" fmla="*/ 2147483646 w 1672"/>
                  <a:gd name="T5" fmla="*/ 2147483646 h 1603"/>
                  <a:gd name="T6" fmla="*/ 2147483646 w 1672"/>
                  <a:gd name="T7" fmla="*/ 2147483646 h 1603"/>
                  <a:gd name="T8" fmla="*/ 2147483646 w 1672"/>
                  <a:gd name="T9" fmla="*/ 2147483646 h 1603"/>
                  <a:gd name="T10" fmla="*/ 2147483646 w 1672"/>
                  <a:gd name="T11" fmla="*/ 2147483646 h 1603"/>
                  <a:gd name="T12" fmla="*/ 2147483646 w 1672"/>
                  <a:gd name="T13" fmla="*/ 2147483646 h 1603"/>
                  <a:gd name="T14" fmla="*/ 2147483646 w 1672"/>
                  <a:gd name="T15" fmla="*/ 2147483646 h 1603"/>
                  <a:gd name="T16" fmla="*/ 2147483646 w 1672"/>
                  <a:gd name="T17" fmla="*/ 2147483646 h 1603"/>
                  <a:gd name="T18" fmla="*/ 2147483646 w 1672"/>
                  <a:gd name="T19" fmla="*/ 2147483646 h 1603"/>
                  <a:gd name="T20" fmla="*/ 2147483646 w 1672"/>
                  <a:gd name="T21" fmla="*/ 2147483646 h 1603"/>
                  <a:gd name="T22" fmla="*/ 2147483646 w 1672"/>
                  <a:gd name="T23" fmla="*/ 2147483646 h 1603"/>
                  <a:gd name="T24" fmla="*/ 2147483646 w 1672"/>
                  <a:gd name="T25" fmla="*/ 2147483646 h 1603"/>
                  <a:gd name="T26" fmla="*/ 2147483646 w 1672"/>
                  <a:gd name="T27" fmla="*/ 2147483646 h 1603"/>
                  <a:gd name="T28" fmla="*/ 2147483646 w 1672"/>
                  <a:gd name="T29" fmla="*/ 2147483646 h 1603"/>
                  <a:gd name="T30" fmla="*/ 2147483646 w 1672"/>
                  <a:gd name="T31" fmla="*/ 2147483646 h 1603"/>
                  <a:gd name="T32" fmla="*/ 2147483646 w 1672"/>
                  <a:gd name="T33" fmla="*/ 2147483646 h 1603"/>
                  <a:gd name="T34" fmla="*/ 2147483646 w 1672"/>
                  <a:gd name="T35" fmla="*/ 2147483646 h 1603"/>
                  <a:gd name="T36" fmla="*/ 2147483646 w 1672"/>
                  <a:gd name="T37" fmla="*/ 2147483646 h 1603"/>
                  <a:gd name="T38" fmla="*/ 2147483646 w 1672"/>
                  <a:gd name="T39" fmla="*/ 2147483646 h 1603"/>
                  <a:gd name="T40" fmla="*/ 2147483646 w 1672"/>
                  <a:gd name="T41" fmla="*/ 2147483646 h 1603"/>
                  <a:gd name="T42" fmla="*/ 2147483646 w 1672"/>
                  <a:gd name="T43" fmla="*/ 2147483646 h 1603"/>
                  <a:gd name="T44" fmla="*/ 2147483646 w 1672"/>
                  <a:gd name="T45" fmla="*/ 2147483646 h 1603"/>
                  <a:gd name="T46" fmla="*/ 2147483646 w 1672"/>
                  <a:gd name="T47" fmla="*/ 2147483646 h 1603"/>
                  <a:gd name="T48" fmla="*/ 2147483646 w 1672"/>
                  <a:gd name="T49" fmla="*/ 2147483646 h 1603"/>
                  <a:gd name="T50" fmla="*/ 2147483646 w 1672"/>
                  <a:gd name="T51" fmla="*/ 2147483646 h 1603"/>
                  <a:gd name="T52" fmla="*/ 2147483646 w 1672"/>
                  <a:gd name="T53" fmla="*/ 2147483646 h 1603"/>
                  <a:gd name="T54" fmla="*/ 2147483646 w 1672"/>
                  <a:gd name="T55" fmla="*/ 2147483646 h 1603"/>
                  <a:gd name="T56" fmla="*/ 2147483646 w 1672"/>
                  <a:gd name="T57" fmla="*/ 0 h 1603"/>
                  <a:gd name="T58" fmla="*/ 2147483646 w 1672"/>
                  <a:gd name="T59" fmla="*/ 0 h 1603"/>
                  <a:gd name="T60" fmla="*/ 2147483646 w 1672"/>
                  <a:gd name="T61" fmla="*/ 2147483646 h 1603"/>
                  <a:gd name="T62" fmla="*/ 2147483646 w 1672"/>
                  <a:gd name="T63" fmla="*/ 2147483646 h 1603"/>
                  <a:gd name="T64" fmla="*/ 2147483646 w 1672"/>
                  <a:gd name="T65" fmla="*/ 2147483646 h 1603"/>
                  <a:gd name="T66" fmla="*/ 2147483646 w 1672"/>
                  <a:gd name="T67" fmla="*/ 2147483646 h 1603"/>
                  <a:gd name="T68" fmla="*/ 2147483646 w 1672"/>
                  <a:gd name="T69" fmla="*/ 2147483646 h 1603"/>
                  <a:gd name="T70" fmla="*/ 2147483646 w 1672"/>
                  <a:gd name="T71" fmla="*/ 2147483646 h 1603"/>
                  <a:gd name="T72" fmla="*/ 0 w 1672"/>
                  <a:gd name="T73" fmla="*/ 2147483646 h 1603"/>
                  <a:gd name="T74" fmla="*/ 0 w 1672"/>
                  <a:gd name="T75" fmla="*/ 2147483646 h 1603"/>
                  <a:gd name="T76" fmla="*/ 2147483646 w 1672"/>
                  <a:gd name="T77" fmla="*/ 2147483646 h 1603"/>
                  <a:gd name="T78" fmla="*/ 2147483646 w 1672"/>
                  <a:gd name="T79" fmla="*/ 2147483646 h 1603"/>
                  <a:gd name="T80" fmla="*/ 2147483646 w 1672"/>
                  <a:gd name="T81" fmla="*/ 2147483646 h 1603"/>
                  <a:gd name="T82" fmla="*/ 2147483646 w 1672"/>
                  <a:gd name="T83" fmla="*/ 2147483646 h 1603"/>
                  <a:gd name="T84" fmla="*/ 2147483646 w 1672"/>
                  <a:gd name="T85" fmla="*/ 2147483646 h 1603"/>
                  <a:gd name="T86" fmla="*/ 2147483646 w 1672"/>
                  <a:gd name="T87" fmla="*/ 2147483646 h 1603"/>
                  <a:gd name="T88" fmla="*/ 2147483646 w 1672"/>
                  <a:gd name="T89" fmla="*/ 2147483646 h 1603"/>
                  <a:gd name="T90" fmla="*/ 2147483646 w 1672"/>
                  <a:gd name="T91" fmla="*/ 2147483646 h 1603"/>
                  <a:gd name="T92" fmla="*/ 2147483646 w 1672"/>
                  <a:gd name="T93" fmla="*/ 2147483646 h 1603"/>
                  <a:gd name="T94" fmla="*/ 2147483646 w 1672"/>
                  <a:gd name="T95" fmla="*/ 2147483646 h 1603"/>
                  <a:gd name="T96" fmla="*/ 2147483646 w 1672"/>
                  <a:gd name="T97" fmla="*/ 2147483646 h 1603"/>
                  <a:gd name="T98" fmla="*/ 2147483646 w 1672"/>
                  <a:gd name="T99" fmla="*/ 2147483646 h 1603"/>
                  <a:gd name="T100" fmla="*/ 2147483646 w 1672"/>
                  <a:gd name="T101" fmla="*/ 2147483646 h 1603"/>
                  <a:gd name="T102" fmla="*/ 2147483646 w 1672"/>
                  <a:gd name="T103" fmla="*/ 2147483646 h 1603"/>
                  <a:gd name="T104" fmla="*/ 2147483646 w 1672"/>
                  <a:gd name="T105" fmla="*/ 2147483646 h 1603"/>
                  <a:gd name="T106" fmla="*/ 2147483646 w 1672"/>
                  <a:gd name="T107" fmla="*/ 2147483646 h 1603"/>
                  <a:gd name="T108" fmla="*/ 2147483646 w 1672"/>
                  <a:gd name="T109" fmla="*/ 2147483646 h 1603"/>
                  <a:gd name="T110" fmla="*/ 2147483646 w 1672"/>
                  <a:gd name="T111" fmla="*/ 2147483646 h 1603"/>
                  <a:gd name="T112" fmla="*/ 2147483646 w 1672"/>
                  <a:gd name="T113" fmla="*/ 2147483646 h 1603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672"/>
                  <a:gd name="T172" fmla="*/ 0 h 1603"/>
                  <a:gd name="T173" fmla="*/ 1672 w 1672"/>
                  <a:gd name="T174" fmla="*/ 1603 h 1603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672" h="1603">
                    <a:moveTo>
                      <a:pt x="187" y="320"/>
                    </a:moveTo>
                    <a:lnTo>
                      <a:pt x="187" y="320"/>
                    </a:lnTo>
                    <a:lnTo>
                      <a:pt x="1000" y="320"/>
                    </a:lnTo>
                    <a:lnTo>
                      <a:pt x="1000" y="1369"/>
                    </a:lnTo>
                    <a:lnTo>
                      <a:pt x="187" y="1369"/>
                    </a:lnTo>
                    <a:lnTo>
                      <a:pt x="187" y="320"/>
                    </a:lnTo>
                    <a:close/>
                    <a:moveTo>
                      <a:pt x="283" y="67"/>
                    </a:moveTo>
                    <a:lnTo>
                      <a:pt x="283" y="67"/>
                    </a:lnTo>
                    <a:lnTo>
                      <a:pt x="904" y="67"/>
                    </a:lnTo>
                    <a:lnTo>
                      <a:pt x="904" y="254"/>
                    </a:lnTo>
                    <a:lnTo>
                      <a:pt x="283" y="254"/>
                    </a:lnTo>
                    <a:lnTo>
                      <a:pt x="283" y="67"/>
                    </a:lnTo>
                    <a:close/>
                    <a:moveTo>
                      <a:pt x="1497" y="565"/>
                    </a:moveTo>
                    <a:lnTo>
                      <a:pt x="1497" y="565"/>
                    </a:lnTo>
                    <a:lnTo>
                      <a:pt x="1497" y="1369"/>
                    </a:lnTo>
                    <a:lnTo>
                      <a:pt x="1067" y="1369"/>
                    </a:lnTo>
                    <a:lnTo>
                      <a:pt x="1067" y="467"/>
                    </a:lnTo>
                    <a:lnTo>
                      <a:pt x="1497" y="565"/>
                    </a:lnTo>
                    <a:close/>
                    <a:moveTo>
                      <a:pt x="1639" y="1369"/>
                    </a:moveTo>
                    <a:lnTo>
                      <a:pt x="1639" y="1369"/>
                    </a:lnTo>
                    <a:lnTo>
                      <a:pt x="1563" y="1369"/>
                    </a:lnTo>
                    <a:lnTo>
                      <a:pt x="1563" y="538"/>
                    </a:lnTo>
                    <a:cubicBezTo>
                      <a:pt x="1563" y="523"/>
                      <a:pt x="1553" y="509"/>
                      <a:pt x="1538" y="506"/>
                    </a:cubicBezTo>
                    <a:lnTo>
                      <a:pt x="1067" y="399"/>
                    </a:lnTo>
                    <a:lnTo>
                      <a:pt x="1067" y="287"/>
                    </a:lnTo>
                    <a:cubicBezTo>
                      <a:pt x="1067" y="269"/>
                      <a:pt x="1052" y="254"/>
                      <a:pt x="1034" y="254"/>
                    </a:cubicBezTo>
                    <a:lnTo>
                      <a:pt x="971" y="254"/>
                    </a:lnTo>
                    <a:lnTo>
                      <a:pt x="971" y="33"/>
                    </a:lnTo>
                    <a:cubicBezTo>
                      <a:pt x="971" y="15"/>
                      <a:pt x="956" y="0"/>
                      <a:pt x="938" y="0"/>
                    </a:cubicBezTo>
                    <a:lnTo>
                      <a:pt x="249" y="0"/>
                    </a:lnTo>
                    <a:cubicBezTo>
                      <a:pt x="231" y="0"/>
                      <a:pt x="216" y="15"/>
                      <a:pt x="216" y="33"/>
                    </a:cubicBezTo>
                    <a:lnTo>
                      <a:pt x="216" y="254"/>
                    </a:lnTo>
                    <a:lnTo>
                      <a:pt x="154" y="254"/>
                    </a:lnTo>
                    <a:cubicBezTo>
                      <a:pt x="135" y="254"/>
                      <a:pt x="120" y="269"/>
                      <a:pt x="120" y="287"/>
                    </a:cubicBezTo>
                    <a:lnTo>
                      <a:pt x="120" y="1369"/>
                    </a:lnTo>
                    <a:lnTo>
                      <a:pt x="33" y="1369"/>
                    </a:lnTo>
                    <a:cubicBezTo>
                      <a:pt x="15" y="1369"/>
                      <a:pt x="0" y="1384"/>
                      <a:pt x="0" y="1403"/>
                    </a:cubicBezTo>
                    <a:lnTo>
                      <a:pt x="0" y="1533"/>
                    </a:lnTo>
                    <a:cubicBezTo>
                      <a:pt x="0" y="1552"/>
                      <a:pt x="15" y="1567"/>
                      <a:pt x="33" y="1567"/>
                    </a:cubicBezTo>
                    <a:lnTo>
                      <a:pt x="1037" y="1567"/>
                    </a:lnTo>
                    <a:cubicBezTo>
                      <a:pt x="1049" y="1588"/>
                      <a:pt x="1071" y="1603"/>
                      <a:pt x="1098" y="1603"/>
                    </a:cubicBezTo>
                    <a:cubicBezTo>
                      <a:pt x="1136" y="1603"/>
                      <a:pt x="1167" y="1572"/>
                      <a:pt x="1167" y="1534"/>
                    </a:cubicBezTo>
                    <a:cubicBezTo>
                      <a:pt x="1167" y="1496"/>
                      <a:pt x="1136" y="1464"/>
                      <a:pt x="1098" y="1464"/>
                    </a:cubicBezTo>
                    <a:cubicBezTo>
                      <a:pt x="1072" y="1464"/>
                      <a:pt x="1049" y="1479"/>
                      <a:pt x="1037" y="1500"/>
                    </a:cubicBezTo>
                    <a:lnTo>
                      <a:pt x="66" y="1500"/>
                    </a:lnTo>
                    <a:lnTo>
                      <a:pt x="66" y="1436"/>
                    </a:lnTo>
                    <a:lnTo>
                      <a:pt x="1606" y="1436"/>
                    </a:lnTo>
                    <a:lnTo>
                      <a:pt x="1606" y="1500"/>
                    </a:lnTo>
                    <a:lnTo>
                      <a:pt x="1372" y="1500"/>
                    </a:lnTo>
                    <a:cubicBezTo>
                      <a:pt x="1361" y="1478"/>
                      <a:pt x="1338" y="1464"/>
                      <a:pt x="1312" y="1464"/>
                    </a:cubicBezTo>
                    <a:cubicBezTo>
                      <a:pt x="1273" y="1464"/>
                      <a:pt x="1242" y="1495"/>
                      <a:pt x="1242" y="1533"/>
                    </a:cubicBezTo>
                    <a:cubicBezTo>
                      <a:pt x="1242" y="1571"/>
                      <a:pt x="1273" y="1602"/>
                      <a:pt x="1312" y="1602"/>
                    </a:cubicBezTo>
                    <a:cubicBezTo>
                      <a:pt x="1338" y="1602"/>
                      <a:pt x="1360" y="1588"/>
                      <a:pt x="1372" y="1567"/>
                    </a:cubicBezTo>
                    <a:lnTo>
                      <a:pt x="1639" y="1567"/>
                    </a:lnTo>
                    <a:cubicBezTo>
                      <a:pt x="1657" y="1567"/>
                      <a:pt x="1672" y="1552"/>
                      <a:pt x="1672" y="1533"/>
                    </a:cubicBezTo>
                    <a:lnTo>
                      <a:pt x="1672" y="1403"/>
                    </a:lnTo>
                    <a:cubicBezTo>
                      <a:pt x="1672" y="1384"/>
                      <a:pt x="1657" y="1369"/>
                      <a:pt x="1639" y="1369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81" name="流程图: 手动操作 64">
            <a:extLst>
              <a:ext uri="{FF2B5EF4-FFF2-40B4-BE49-F238E27FC236}">
                <a16:creationId xmlns:a16="http://schemas.microsoft.com/office/drawing/2014/main" xmlns="" id="{6992C0AD-F379-4DD1-A0EF-0E2498A956B9}"/>
              </a:ext>
            </a:extLst>
          </p:cNvPr>
          <p:cNvSpPr/>
          <p:nvPr/>
        </p:nvSpPr>
        <p:spPr>
          <a:xfrm rot="7230584">
            <a:off x="7093883" y="2904095"/>
            <a:ext cx="279839" cy="414170"/>
          </a:xfrm>
          <a:prstGeom prst="flowChartManualOperation">
            <a:avLst/>
          </a:prstGeom>
          <a:solidFill>
            <a:srgbClr val="ED6D00">
              <a:lumMod val="20000"/>
              <a:lumOff val="80000"/>
              <a:alpha val="30000"/>
            </a:srgbClr>
          </a:solidFill>
          <a:ln w="635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282" name="组合 65">
            <a:extLst>
              <a:ext uri="{FF2B5EF4-FFF2-40B4-BE49-F238E27FC236}">
                <a16:creationId xmlns:a16="http://schemas.microsoft.com/office/drawing/2014/main" xmlns="" id="{10D2E183-56FE-46AC-8145-73BD19B16E21}"/>
              </a:ext>
            </a:extLst>
          </p:cNvPr>
          <p:cNvGrpSpPr/>
          <p:nvPr/>
        </p:nvGrpSpPr>
        <p:grpSpPr>
          <a:xfrm>
            <a:off x="9043095" y="3164937"/>
            <a:ext cx="306154" cy="505917"/>
            <a:chOff x="6311516" y="2360029"/>
            <a:chExt cx="389552" cy="642133"/>
          </a:xfrm>
        </p:grpSpPr>
        <p:grpSp>
          <p:nvGrpSpPr>
            <p:cNvPr id="283" name="组合 771">
              <a:extLst>
                <a:ext uri="{FF2B5EF4-FFF2-40B4-BE49-F238E27FC236}">
                  <a16:creationId xmlns:a16="http://schemas.microsoft.com/office/drawing/2014/main" xmlns="" id="{FAF95A66-91EF-46DD-B201-E764189229E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311516" y="2360029"/>
              <a:ext cx="306154" cy="239857"/>
              <a:chOff x="1814513" y="3687763"/>
              <a:chExt cx="752475" cy="706438"/>
            </a:xfrm>
          </p:grpSpPr>
          <p:sp>
            <p:nvSpPr>
              <p:cNvPr id="301" name="Freeform 445">
                <a:extLst>
                  <a:ext uri="{FF2B5EF4-FFF2-40B4-BE49-F238E27FC236}">
                    <a16:creationId xmlns:a16="http://schemas.microsoft.com/office/drawing/2014/main" xmlns="" id="{1533FC97-13A8-4A54-972C-605F452156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68525" y="3922713"/>
                <a:ext cx="222250" cy="471488"/>
              </a:xfrm>
              <a:custGeom>
                <a:avLst/>
                <a:gdLst>
                  <a:gd name="T0" fmla="*/ 2147483646 w 532"/>
                  <a:gd name="T1" fmla="*/ 2147483646 h 1124"/>
                  <a:gd name="T2" fmla="*/ 2147483646 w 532"/>
                  <a:gd name="T3" fmla="*/ 2147483646 h 1124"/>
                  <a:gd name="T4" fmla="*/ 2147483646 w 532"/>
                  <a:gd name="T5" fmla="*/ 2147483646 h 1124"/>
                  <a:gd name="T6" fmla="*/ 2147483646 w 532"/>
                  <a:gd name="T7" fmla="*/ 2147483646 h 1124"/>
                  <a:gd name="T8" fmla="*/ 2147483646 w 532"/>
                  <a:gd name="T9" fmla="*/ 2147483646 h 1124"/>
                  <a:gd name="T10" fmla="*/ 2147483646 w 532"/>
                  <a:gd name="T11" fmla="*/ 2147483646 h 1124"/>
                  <a:gd name="T12" fmla="*/ 2147483646 w 532"/>
                  <a:gd name="T13" fmla="*/ 2147483646 h 1124"/>
                  <a:gd name="T14" fmla="*/ 2147483646 w 532"/>
                  <a:gd name="T15" fmla="*/ 2147483646 h 1124"/>
                  <a:gd name="T16" fmla="*/ 2147483646 w 532"/>
                  <a:gd name="T17" fmla="*/ 2147483646 h 11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32"/>
                  <a:gd name="T28" fmla="*/ 0 h 1124"/>
                  <a:gd name="T29" fmla="*/ 532 w 532"/>
                  <a:gd name="T30" fmla="*/ 1124 h 112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32" h="1124">
                    <a:moveTo>
                      <a:pt x="494" y="1124"/>
                    </a:moveTo>
                    <a:lnTo>
                      <a:pt x="494" y="1124"/>
                    </a:lnTo>
                    <a:cubicBezTo>
                      <a:pt x="481" y="1124"/>
                      <a:pt x="469" y="1116"/>
                      <a:pt x="464" y="1104"/>
                    </a:cubicBezTo>
                    <a:lnTo>
                      <a:pt x="7" y="51"/>
                    </a:lnTo>
                    <a:cubicBezTo>
                      <a:pt x="0" y="34"/>
                      <a:pt x="8" y="15"/>
                      <a:pt x="25" y="7"/>
                    </a:cubicBezTo>
                    <a:cubicBezTo>
                      <a:pt x="41" y="0"/>
                      <a:pt x="61" y="8"/>
                      <a:pt x="68" y="25"/>
                    </a:cubicBezTo>
                    <a:lnTo>
                      <a:pt x="525" y="1077"/>
                    </a:lnTo>
                    <a:cubicBezTo>
                      <a:pt x="532" y="1094"/>
                      <a:pt x="524" y="1114"/>
                      <a:pt x="507" y="1121"/>
                    </a:cubicBezTo>
                    <a:cubicBezTo>
                      <a:pt x="503" y="1123"/>
                      <a:pt x="499" y="1124"/>
                      <a:pt x="494" y="1124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2" name="Freeform 446">
                <a:extLst>
                  <a:ext uri="{FF2B5EF4-FFF2-40B4-BE49-F238E27FC236}">
                    <a16:creationId xmlns:a16="http://schemas.microsoft.com/office/drawing/2014/main" xmlns="" id="{E9A93B82-3B70-490F-8677-0FA33C577F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76438" y="3922713"/>
                <a:ext cx="223838" cy="471488"/>
              </a:xfrm>
              <a:custGeom>
                <a:avLst/>
                <a:gdLst>
                  <a:gd name="T0" fmla="*/ 2147483646 w 532"/>
                  <a:gd name="T1" fmla="*/ 2147483646 h 1124"/>
                  <a:gd name="T2" fmla="*/ 2147483646 w 532"/>
                  <a:gd name="T3" fmla="*/ 2147483646 h 1124"/>
                  <a:gd name="T4" fmla="*/ 2147483646 w 532"/>
                  <a:gd name="T5" fmla="*/ 2147483646 h 1124"/>
                  <a:gd name="T6" fmla="*/ 2147483646 w 532"/>
                  <a:gd name="T7" fmla="*/ 2147483646 h 1124"/>
                  <a:gd name="T8" fmla="*/ 2147483646 w 532"/>
                  <a:gd name="T9" fmla="*/ 2147483646 h 1124"/>
                  <a:gd name="T10" fmla="*/ 2147483646 w 532"/>
                  <a:gd name="T11" fmla="*/ 2147483646 h 1124"/>
                  <a:gd name="T12" fmla="*/ 2147483646 w 532"/>
                  <a:gd name="T13" fmla="*/ 2147483646 h 1124"/>
                  <a:gd name="T14" fmla="*/ 2147483646 w 532"/>
                  <a:gd name="T15" fmla="*/ 2147483646 h 1124"/>
                  <a:gd name="T16" fmla="*/ 2147483646 w 532"/>
                  <a:gd name="T17" fmla="*/ 2147483646 h 11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32"/>
                  <a:gd name="T28" fmla="*/ 0 h 1124"/>
                  <a:gd name="T29" fmla="*/ 532 w 532"/>
                  <a:gd name="T30" fmla="*/ 1124 h 112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32" h="1124">
                    <a:moveTo>
                      <a:pt x="37" y="1124"/>
                    </a:moveTo>
                    <a:lnTo>
                      <a:pt x="37" y="1124"/>
                    </a:lnTo>
                    <a:cubicBezTo>
                      <a:pt x="33" y="1124"/>
                      <a:pt x="28" y="1123"/>
                      <a:pt x="24" y="1121"/>
                    </a:cubicBezTo>
                    <a:cubicBezTo>
                      <a:pt x="7" y="1114"/>
                      <a:pt x="0" y="1094"/>
                      <a:pt x="7" y="1077"/>
                    </a:cubicBezTo>
                    <a:lnTo>
                      <a:pt x="463" y="25"/>
                    </a:lnTo>
                    <a:cubicBezTo>
                      <a:pt x="471" y="8"/>
                      <a:pt x="490" y="0"/>
                      <a:pt x="507" y="7"/>
                    </a:cubicBezTo>
                    <a:cubicBezTo>
                      <a:pt x="524" y="15"/>
                      <a:pt x="532" y="34"/>
                      <a:pt x="524" y="51"/>
                    </a:cubicBezTo>
                    <a:lnTo>
                      <a:pt x="68" y="1104"/>
                    </a:lnTo>
                    <a:cubicBezTo>
                      <a:pt x="63" y="1116"/>
                      <a:pt x="50" y="1124"/>
                      <a:pt x="37" y="1124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3" name="Freeform 447">
                <a:extLst>
                  <a:ext uri="{FF2B5EF4-FFF2-40B4-BE49-F238E27FC236}">
                    <a16:creationId xmlns:a16="http://schemas.microsoft.com/office/drawing/2014/main" xmlns="" id="{161419B0-E7AD-4BBC-A79E-5DB60F474C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6775" y="3841750"/>
                <a:ext cx="93663" cy="93663"/>
              </a:xfrm>
              <a:custGeom>
                <a:avLst/>
                <a:gdLst>
                  <a:gd name="T0" fmla="*/ 2147483646 w 225"/>
                  <a:gd name="T1" fmla="*/ 2147483646 h 225"/>
                  <a:gd name="T2" fmla="*/ 2147483646 w 225"/>
                  <a:gd name="T3" fmla="*/ 2147483646 h 225"/>
                  <a:gd name="T4" fmla="*/ 2147483646 w 225"/>
                  <a:gd name="T5" fmla="*/ 2147483646 h 225"/>
                  <a:gd name="T6" fmla="*/ 0 w 225"/>
                  <a:gd name="T7" fmla="*/ 2147483646 h 225"/>
                  <a:gd name="T8" fmla="*/ 2147483646 w 225"/>
                  <a:gd name="T9" fmla="*/ 0 h 225"/>
                  <a:gd name="T10" fmla="*/ 2147483646 w 225"/>
                  <a:gd name="T11" fmla="*/ 2147483646 h 22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25"/>
                  <a:gd name="T19" fmla="*/ 0 h 225"/>
                  <a:gd name="T20" fmla="*/ 225 w 225"/>
                  <a:gd name="T21" fmla="*/ 225 h 22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25" h="225">
                    <a:moveTo>
                      <a:pt x="225" y="112"/>
                    </a:moveTo>
                    <a:lnTo>
                      <a:pt x="225" y="112"/>
                    </a:lnTo>
                    <a:cubicBezTo>
                      <a:pt x="225" y="175"/>
                      <a:pt x="175" y="225"/>
                      <a:pt x="113" y="225"/>
                    </a:cubicBezTo>
                    <a:cubicBezTo>
                      <a:pt x="51" y="225"/>
                      <a:pt x="0" y="175"/>
                      <a:pt x="0" y="112"/>
                    </a:cubicBezTo>
                    <a:cubicBezTo>
                      <a:pt x="0" y="50"/>
                      <a:pt x="51" y="0"/>
                      <a:pt x="113" y="0"/>
                    </a:cubicBezTo>
                    <a:cubicBezTo>
                      <a:pt x="175" y="0"/>
                      <a:pt x="225" y="50"/>
                      <a:pt x="225" y="112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4" name="Freeform 448">
                <a:extLst>
                  <a:ext uri="{FF2B5EF4-FFF2-40B4-BE49-F238E27FC236}">
                    <a16:creationId xmlns:a16="http://schemas.microsoft.com/office/drawing/2014/main" xmlns="" id="{90CA56D7-9615-43A9-A6FC-9A32832446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4513" y="3687763"/>
                <a:ext cx="111125" cy="398463"/>
              </a:xfrm>
              <a:custGeom>
                <a:avLst/>
                <a:gdLst>
                  <a:gd name="T0" fmla="*/ 2147483646 w 268"/>
                  <a:gd name="T1" fmla="*/ 2147483646 h 949"/>
                  <a:gd name="T2" fmla="*/ 2147483646 w 268"/>
                  <a:gd name="T3" fmla="*/ 2147483646 h 949"/>
                  <a:gd name="T4" fmla="*/ 2147483646 w 268"/>
                  <a:gd name="T5" fmla="*/ 2147483646 h 949"/>
                  <a:gd name="T6" fmla="*/ 0 w 268"/>
                  <a:gd name="T7" fmla="*/ 2147483646 h 949"/>
                  <a:gd name="T8" fmla="*/ 2147483646 w 268"/>
                  <a:gd name="T9" fmla="*/ 2147483646 h 949"/>
                  <a:gd name="T10" fmla="*/ 2147483646 w 268"/>
                  <a:gd name="T11" fmla="*/ 2147483646 h 949"/>
                  <a:gd name="T12" fmla="*/ 2147483646 w 268"/>
                  <a:gd name="T13" fmla="*/ 2147483646 h 949"/>
                  <a:gd name="T14" fmla="*/ 2147483646 w 268"/>
                  <a:gd name="T15" fmla="*/ 2147483646 h 949"/>
                  <a:gd name="T16" fmla="*/ 2147483646 w 268"/>
                  <a:gd name="T17" fmla="*/ 2147483646 h 949"/>
                  <a:gd name="T18" fmla="*/ 2147483646 w 268"/>
                  <a:gd name="T19" fmla="*/ 2147483646 h 949"/>
                  <a:gd name="T20" fmla="*/ 2147483646 w 268"/>
                  <a:gd name="T21" fmla="*/ 2147483646 h 94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68"/>
                  <a:gd name="T34" fmla="*/ 0 h 949"/>
                  <a:gd name="T35" fmla="*/ 268 w 268"/>
                  <a:gd name="T36" fmla="*/ 949 h 94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68" h="949">
                    <a:moveTo>
                      <a:pt x="231" y="949"/>
                    </a:moveTo>
                    <a:lnTo>
                      <a:pt x="231" y="949"/>
                    </a:lnTo>
                    <a:cubicBezTo>
                      <a:pt x="223" y="949"/>
                      <a:pt x="216" y="947"/>
                      <a:pt x="209" y="941"/>
                    </a:cubicBezTo>
                    <a:cubicBezTo>
                      <a:pt x="76" y="826"/>
                      <a:pt x="0" y="657"/>
                      <a:pt x="0" y="476"/>
                    </a:cubicBezTo>
                    <a:cubicBezTo>
                      <a:pt x="0" y="296"/>
                      <a:pt x="76" y="127"/>
                      <a:pt x="209" y="12"/>
                    </a:cubicBezTo>
                    <a:cubicBezTo>
                      <a:pt x="223" y="0"/>
                      <a:pt x="244" y="1"/>
                      <a:pt x="256" y="15"/>
                    </a:cubicBezTo>
                    <a:cubicBezTo>
                      <a:pt x="268" y="29"/>
                      <a:pt x="267" y="50"/>
                      <a:pt x="253" y="62"/>
                    </a:cubicBezTo>
                    <a:cubicBezTo>
                      <a:pt x="134" y="164"/>
                      <a:pt x="66" y="315"/>
                      <a:pt x="66" y="476"/>
                    </a:cubicBezTo>
                    <a:cubicBezTo>
                      <a:pt x="66" y="637"/>
                      <a:pt x="134" y="788"/>
                      <a:pt x="253" y="891"/>
                    </a:cubicBezTo>
                    <a:cubicBezTo>
                      <a:pt x="267" y="903"/>
                      <a:pt x="268" y="924"/>
                      <a:pt x="256" y="938"/>
                    </a:cubicBezTo>
                    <a:cubicBezTo>
                      <a:pt x="250" y="945"/>
                      <a:pt x="241" y="949"/>
                      <a:pt x="231" y="949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5" name="Freeform 449">
                <a:extLst>
                  <a:ext uri="{FF2B5EF4-FFF2-40B4-BE49-F238E27FC236}">
                    <a16:creationId xmlns:a16="http://schemas.microsoft.com/office/drawing/2014/main" xmlns="" id="{BA800D3C-EAF6-4677-ADC9-4667259B6E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11350" y="3740150"/>
                <a:ext cx="90488" cy="295275"/>
              </a:xfrm>
              <a:custGeom>
                <a:avLst/>
                <a:gdLst>
                  <a:gd name="T0" fmla="*/ 2147483646 w 213"/>
                  <a:gd name="T1" fmla="*/ 2147483646 h 703"/>
                  <a:gd name="T2" fmla="*/ 2147483646 w 213"/>
                  <a:gd name="T3" fmla="*/ 2147483646 h 703"/>
                  <a:gd name="T4" fmla="*/ 2147483646 w 213"/>
                  <a:gd name="T5" fmla="*/ 2147483646 h 703"/>
                  <a:gd name="T6" fmla="*/ 0 w 213"/>
                  <a:gd name="T7" fmla="*/ 2147483646 h 703"/>
                  <a:gd name="T8" fmla="*/ 2147483646 w 213"/>
                  <a:gd name="T9" fmla="*/ 2147483646 h 703"/>
                  <a:gd name="T10" fmla="*/ 2147483646 w 213"/>
                  <a:gd name="T11" fmla="*/ 2147483646 h 703"/>
                  <a:gd name="T12" fmla="*/ 2147483646 w 213"/>
                  <a:gd name="T13" fmla="*/ 2147483646 h 703"/>
                  <a:gd name="T14" fmla="*/ 2147483646 w 213"/>
                  <a:gd name="T15" fmla="*/ 2147483646 h 703"/>
                  <a:gd name="T16" fmla="*/ 2147483646 w 213"/>
                  <a:gd name="T17" fmla="*/ 2147483646 h 703"/>
                  <a:gd name="T18" fmla="*/ 2147483646 w 213"/>
                  <a:gd name="T19" fmla="*/ 2147483646 h 703"/>
                  <a:gd name="T20" fmla="*/ 2147483646 w 213"/>
                  <a:gd name="T21" fmla="*/ 2147483646 h 70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13"/>
                  <a:gd name="T34" fmla="*/ 0 h 703"/>
                  <a:gd name="T35" fmla="*/ 213 w 213"/>
                  <a:gd name="T36" fmla="*/ 703 h 70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13" h="703">
                    <a:moveTo>
                      <a:pt x="176" y="703"/>
                    </a:moveTo>
                    <a:lnTo>
                      <a:pt x="176" y="703"/>
                    </a:lnTo>
                    <a:cubicBezTo>
                      <a:pt x="168" y="703"/>
                      <a:pt x="161" y="700"/>
                      <a:pt x="154" y="695"/>
                    </a:cubicBezTo>
                    <a:cubicBezTo>
                      <a:pt x="56" y="610"/>
                      <a:pt x="0" y="486"/>
                      <a:pt x="0" y="353"/>
                    </a:cubicBezTo>
                    <a:cubicBezTo>
                      <a:pt x="0" y="221"/>
                      <a:pt x="56" y="96"/>
                      <a:pt x="154" y="12"/>
                    </a:cubicBezTo>
                    <a:cubicBezTo>
                      <a:pt x="168" y="0"/>
                      <a:pt x="189" y="2"/>
                      <a:pt x="201" y="15"/>
                    </a:cubicBezTo>
                    <a:cubicBezTo>
                      <a:pt x="213" y="29"/>
                      <a:pt x="212" y="50"/>
                      <a:pt x="198" y="62"/>
                    </a:cubicBezTo>
                    <a:cubicBezTo>
                      <a:pt x="114" y="134"/>
                      <a:pt x="67" y="240"/>
                      <a:pt x="67" y="353"/>
                    </a:cubicBezTo>
                    <a:cubicBezTo>
                      <a:pt x="67" y="466"/>
                      <a:pt x="115" y="572"/>
                      <a:pt x="198" y="644"/>
                    </a:cubicBezTo>
                    <a:cubicBezTo>
                      <a:pt x="212" y="656"/>
                      <a:pt x="213" y="677"/>
                      <a:pt x="201" y="691"/>
                    </a:cubicBezTo>
                    <a:cubicBezTo>
                      <a:pt x="195" y="699"/>
                      <a:pt x="185" y="703"/>
                      <a:pt x="176" y="703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6" name="Freeform 450">
                <a:extLst>
                  <a:ext uri="{FF2B5EF4-FFF2-40B4-BE49-F238E27FC236}">
                    <a16:creationId xmlns:a16="http://schemas.microsoft.com/office/drawing/2014/main" xmlns="" id="{B7D62012-B8ED-4EFC-8AE5-167624C304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8188" y="3787775"/>
                <a:ext cx="74613" cy="198438"/>
              </a:xfrm>
              <a:custGeom>
                <a:avLst/>
                <a:gdLst>
                  <a:gd name="T0" fmla="*/ 2147483646 w 177"/>
                  <a:gd name="T1" fmla="*/ 2147483646 h 472"/>
                  <a:gd name="T2" fmla="*/ 2147483646 w 177"/>
                  <a:gd name="T3" fmla="*/ 2147483646 h 472"/>
                  <a:gd name="T4" fmla="*/ 2147483646 w 177"/>
                  <a:gd name="T5" fmla="*/ 2147483646 h 472"/>
                  <a:gd name="T6" fmla="*/ 0 w 177"/>
                  <a:gd name="T7" fmla="*/ 2147483646 h 472"/>
                  <a:gd name="T8" fmla="*/ 2147483646 w 177"/>
                  <a:gd name="T9" fmla="*/ 2147483646 h 472"/>
                  <a:gd name="T10" fmla="*/ 2147483646 w 177"/>
                  <a:gd name="T11" fmla="*/ 2147483646 h 472"/>
                  <a:gd name="T12" fmla="*/ 2147483646 w 177"/>
                  <a:gd name="T13" fmla="*/ 2147483646 h 472"/>
                  <a:gd name="T14" fmla="*/ 2147483646 w 177"/>
                  <a:gd name="T15" fmla="*/ 2147483646 h 472"/>
                  <a:gd name="T16" fmla="*/ 2147483646 w 177"/>
                  <a:gd name="T17" fmla="*/ 2147483646 h 472"/>
                  <a:gd name="T18" fmla="*/ 2147483646 w 177"/>
                  <a:gd name="T19" fmla="*/ 2147483646 h 472"/>
                  <a:gd name="T20" fmla="*/ 2147483646 w 177"/>
                  <a:gd name="T21" fmla="*/ 2147483646 h 47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7"/>
                  <a:gd name="T34" fmla="*/ 0 h 472"/>
                  <a:gd name="T35" fmla="*/ 177 w 177"/>
                  <a:gd name="T36" fmla="*/ 472 h 47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7" h="472">
                    <a:moveTo>
                      <a:pt x="139" y="472"/>
                    </a:moveTo>
                    <a:lnTo>
                      <a:pt x="139" y="472"/>
                    </a:lnTo>
                    <a:cubicBezTo>
                      <a:pt x="132" y="472"/>
                      <a:pt x="126" y="470"/>
                      <a:pt x="120" y="466"/>
                    </a:cubicBezTo>
                    <a:cubicBezTo>
                      <a:pt x="45" y="417"/>
                      <a:pt x="0" y="331"/>
                      <a:pt x="0" y="238"/>
                    </a:cubicBezTo>
                    <a:cubicBezTo>
                      <a:pt x="0" y="145"/>
                      <a:pt x="45" y="60"/>
                      <a:pt x="120" y="10"/>
                    </a:cubicBezTo>
                    <a:cubicBezTo>
                      <a:pt x="136" y="0"/>
                      <a:pt x="156" y="4"/>
                      <a:pt x="166" y="20"/>
                    </a:cubicBezTo>
                    <a:cubicBezTo>
                      <a:pt x="177" y="35"/>
                      <a:pt x="172" y="56"/>
                      <a:pt x="157" y="66"/>
                    </a:cubicBezTo>
                    <a:cubicBezTo>
                      <a:pt x="100" y="103"/>
                      <a:pt x="66" y="168"/>
                      <a:pt x="66" y="238"/>
                    </a:cubicBezTo>
                    <a:cubicBezTo>
                      <a:pt x="66" y="309"/>
                      <a:pt x="100" y="373"/>
                      <a:pt x="157" y="411"/>
                    </a:cubicBezTo>
                    <a:cubicBezTo>
                      <a:pt x="172" y="421"/>
                      <a:pt x="177" y="442"/>
                      <a:pt x="167" y="457"/>
                    </a:cubicBezTo>
                    <a:cubicBezTo>
                      <a:pt x="160" y="467"/>
                      <a:pt x="149" y="472"/>
                      <a:pt x="139" y="472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7" name="Freeform 451">
                <a:extLst>
                  <a:ext uri="{FF2B5EF4-FFF2-40B4-BE49-F238E27FC236}">
                    <a16:creationId xmlns:a16="http://schemas.microsoft.com/office/drawing/2014/main" xmlns="" id="{7F14B792-2D47-44B8-84CF-2A9E6B74FE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54275" y="3687763"/>
                <a:ext cx="112713" cy="398463"/>
              </a:xfrm>
              <a:custGeom>
                <a:avLst/>
                <a:gdLst>
                  <a:gd name="T0" fmla="*/ 2147483646 w 269"/>
                  <a:gd name="T1" fmla="*/ 2147483646 h 949"/>
                  <a:gd name="T2" fmla="*/ 2147483646 w 269"/>
                  <a:gd name="T3" fmla="*/ 2147483646 h 949"/>
                  <a:gd name="T4" fmla="*/ 2147483646 w 269"/>
                  <a:gd name="T5" fmla="*/ 2147483646 h 949"/>
                  <a:gd name="T6" fmla="*/ 2147483646 w 269"/>
                  <a:gd name="T7" fmla="*/ 2147483646 h 949"/>
                  <a:gd name="T8" fmla="*/ 2147483646 w 269"/>
                  <a:gd name="T9" fmla="*/ 2147483646 h 949"/>
                  <a:gd name="T10" fmla="*/ 2147483646 w 269"/>
                  <a:gd name="T11" fmla="*/ 2147483646 h 949"/>
                  <a:gd name="T12" fmla="*/ 2147483646 w 269"/>
                  <a:gd name="T13" fmla="*/ 2147483646 h 949"/>
                  <a:gd name="T14" fmla="*/ 2147483646 w 269"/>
                  <a:gd name="T15" fmla="*/ 2147483646 h 949"/>
                  <a:gd name="T16" fmla="*/ 2147483646 w 269"/>
                  <a:gd name="T17" fmla="*/ 2147483646 h 949"/>
                  <a:gd name="T18" fmla="*/ 2147483646 w 269"/>
                  <a:gd name="T19" fmla="*/ 2147483646 h 949"/>
                  <a:gd name="T20" fmla="*/ 2147483646 w 269"/>
                  <a:gd name="T21" fmla="*/ 2147483646 h 94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69"/>
                  <a:gd name="T34" fmla="*/ 0 h 949"/>
                  <a:gd name="T35" fmla="*/ 269 w 269"/>
                  <a:gd name="T36" fmla="*/ 949 h 949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69" h="949">
                    <a:moveTo>
                      <a:pt x="38" y="949"/>
                    </a:moveTo>
                    <a:lnTo>
                      <a:pt x="38" y="949"/>
                    </a:lnTo>
                    <a:cubicBezTo>
                      <a:pt x="28" y="949"/>
                      <a:pt x="19" y="945"/>
                      <a:pt x="12" y="938"/>
                    </a:cubicBezTo>
                    <a:cubicBezTo>
                      <a:pt x="0" y="924"/>
                      <a:pt x="2" y="903"/>
                      <a:pt x="16" y="891"/>
                    </a:cubicBezTo>
                    <a:cubicBezTo>
                      <a:pt x="134" y="788"/>
                      <a:pt x="202" y="637"/>
                      <a:pt x="202" y="476"/>
                    </a:cubicBezTo>
                    <a:cubicBezTo>
                      <a:pt x="202" y="315"/>
                      <a:pt x="134" y="164"/>
                      <a:pt x="16" y="62"/>
                    </a:cubicBezTo>
                    <a:cubicBezTo>
                      <a:pt x="2" y="50"/>
                      <a:pt x="0" y="29"/>
                      <a:pt x="12" y="15"/>
                    </a:cubicBezTo>
                    <a:cubicBezTo>
                      <a:pt x="24" y="1"/>
                      <a:pt x="46" y="0"/>
                      <a:pt x="59" y="12"/>
                    </a:cubicBezTo>
                    <a:cubicBezTo>
                      <a:pt x="193" y="127"/>
                      <a:pt x="269" y="296"/>
                      <a:pt x="269" y="476"/>
                    </a:cubicBezTo>
                    <a:cubicBezTo>
                      <a:pt x="269" y="657"/>
                      <a:pt x="193" y="826"/>
                      <a:pt x="59" y="941"/>
                    </a:cubicBezTo>
                    <a:cubicBezTo>
                      <a:pt x="53" y="946"/>
                      <a:pt x="45" y="949"/>
                      <a:pt x="38" y="949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8" name="Freeform 452">
                <a:extLst>
                  <a:ext uri="{FF2B5EF4-FFF2-40B4-BE49-F238E27FC236}">
                    <a16:creationId xmlns:a16="http://schemas.microsoft.com/office/drawing/2014/main" xmlns="" id="{5A58316B-9163-4E81-AF23-83CE9917C0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79663" y="3740150"/>
                <a:ext cx="88900" cy="295275"/>
              </a:xfrm>
              <a:custGeom>
                <a:avLst/>
                <a:gdLst>
                  <a:gd name="T0" fmla="*/ 2147483646 w 213"/>
                  <a:gd name="T1" fmla="*/ 2147483646 h 703"/>
                  <a:gd name="T2" fmla="*/ 2147483646 w 213"/>
                  <a:gd name="T3" fmla="*/ 2147483646 h 703"/>
                  <a:gd name="T4" fmla="*/ 2147483646 w 213"/>
                  <a:gd name="T5" fmla="*/ 2147483646 h 703"/>
                  <a:gd name="T6" fmla="*/ 2147483646 w 213"/>
                  <a:gd name="T7" fmla="*/ 2147483646 h 703"/>
                  <a:gd name="T8" fmla="*/ 2147483646 w 213"/>
                  <a:gd name="T9" fmla="*/ 2147483646 h 703"/>
                  <a:gd name="T10" fmla="*/ 2147483646 w 213"/>
                  <a:gd name="T11" fmla="*/ 2147483646 h 703"/>
                  <a:gd name="T12" fmla="*/ 2147483646 w 213"/>
                  <a:gd name="T13" fmla="*/ 2147483646 h 703"/>
                  <a:gd name="T14" fmla="*/ 2147483646 w 213"/>
                  <a:gd name="T15" fmla="*/ 2147483646 h 703"/>
                  <a:gd name="T16" fmla="*/ 2147483646 w 213"/>
                  <a:gd name="T17" fmla="*/ 2147483646 h 703"/>
                  <a:gd name="T18" fmla="*/ 2147483646 w 213"/>
                  <a:gd name="T19" fmla="*/ 2147483646 h 703"/>
                  <a:gd name="T20" fmla="*/ 2147483646 w 213"/>
                  <a:gd name="T21" fmla="*/ 2147483646 h 70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213"/>
                  <a:gd name="T34" fmla="*/ 0 h 703"/>
                  <a:gd name="T35" fmla="*/ 213 w 213"/>
                  <a:gd name="T36" fmla="*/ 703 h 703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213" h="703">
                    <a:moveTo>
                      <a:pt x="37" y="703"/>
                    </a:moveTo>
                    <a:lnTo>
                      <a:pt x="37" y="703"/>
                    </a:lnTo>
                    <a:cubicBezTo>
                      <a:pt x="28" y="703"/>
                      <a:pt x="18" y="699"/>
                      <a:pt x="12" y="691"/>
                    </a:cubicBezTo>
                    <a:cubicBezTo>
                      <a:pt x="0" y="677"/>
                      <a:pt x="1" y="656"/>
                      <a:pt x="15" y="644"/>
                    </a:cubicBezTo>
                    <a:cubicBezTo>
                      <a:pt x="98" y="572"/>
                      <a:pt x="146" y="466"/>
                      <a:pt x="146" y="353"/>
                    </a:cubicBezTo>
                    <a:cubicBezTo>
                      <a:pt x="146" y="240"/>
                      <a:pt x="98" y="134"/>
                      <a:pt x="15" y="62"/>
                    </a:cubicBezTo>
                    <a:cubicBezTo>
                      <a:pt x="1" y="50"/>
                      <a:pt x="0" y="29"/>
                      <a:pt x="12" y="15"/>
                    </a:cubicBezTo>
                    <a:cubicBezTo>
                      <a:pt x="24" y="2"/>
                      <a:pt x="45" y="0"/>
                      <a:pt x="59" y="12"/>
                    </a:cubicBezTo>
                    <a:cubicBezTo>
                      <a:pt x="157" y="96"/>
                      <a:pt x="213" y="221"/>
                      <a:pt x="213" y="353"/>
                    </a:cubicBezTo>
                    <a:cubicBezTo>
                      <a:pt x="213" y="486"/>
                      <a:pt x="157" y="610"/>
                      <a:pt x="59" y="695"/>
                    </a:cubicBezTo>
                    <a:cubicBezTo>
                      <a:pt x="52" y="700"/>
                      <a:pt x="45" y="703"/>
                      <a:pt x="37" y="703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9" name="Freeform 453">
                <a:extLst>
                  <a:ext uri="{FF2B5EF4-FFF2-40B4-BE49-F238E27FC236}">
                    <a16:creationId xmlns:a16="http://schemas.microsoft.com/office/drawing/2014/main" xmlns="" id="{D90E2928-5FF6-44E8-9B81-A80A1D9C7A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98700" y="3787775"/>
                <a:ext cx="74613" cy="198438"/>
              </a:xfrm>
              <a:custGeom>
                <a:avLst/>
                <a:gdLst>
                  <a:gd name="T0" fmla="*/ 2147483646 w 177"/>
                  <a:gd name="T1" fmla="*/ 2147483646 h 472"/>
                  <a:gd name="T2" fmla="*/ 2147483646 w 177"/>
                  <a:gd name="T3" fmla="*/ 2147483646 h 472"/>
                  <a:gd name="T4" fmla="*/ 2147483646 w 177"/>
                  <a:gd name="T5" fmla="*/ 2147483646 h 472"/>
                  <a:gd name="T6" fmla="*/ 2147483646 w 177"/>
                  <a:gd name="T7" fmla="*/ 2147483646 h 472"/>
                  <a:gd name="T8" fmla="*/ 2147483646 w 177"/>
                  <a:gd name="T9" fmla="*/ 2147483646 h 472"/>
                  <a:gd name="T10" fmla="*/ 2147483646 w 177"/>
                  <a:gd name="T11" fmla="*/ 2147483646 h 472"/>
                  <a:gd name="T12" fmla="*/ 2147483646 w 177"/>
                  <a:gd name="T13" fmla="*/ 2147483646 h 472"/>
                  <a:gd name="T14" fmla="*/ 2147483646 w 177"/>
                  <a:gd name="T15" fmla="*/ 2147483646 h 472"/>
                  <a:gd name="T16" fmla="*/ 2147483646 w 177"/>
                  <a:gd name="T17" fmla="*/ 2147483646 h 472"/>
                  <a:gd name="T18" fmla="*/ 2147483646 w 177"/>
                  <a:gd name="T19" fmla="*/ 2147483646 h 472"/>
                  <a:gd name="T20" fmla="*/ 2147483646 w 177"/>
                  <a:gd name="T21" fmla="*/ 2147483646 h 47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177"/>
                  <a:gd name="T34" fmla="*/ 0 h 472"/>
                  <a:gd name="T35" fmla="*/ 177 w 177"/>
                  <a:gd name="T36" fmla="*/ 472 h 47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177" h="472">
                    <a:moveTo>
                      <a:pt x="38" y="472"/>
                    </a:moveTo>
                    <a:lnTo>
                      <a:pt x="38" y="472"/>
                    </a:lnTo>
                    <a:cubicBezTo>
                      <a:pt x="27" y="472"/>
                      <a:pt x="17" y="467"/>
                      <a:pt x="10" y="457"/>
                    </a:cubicBezTo>
                    <a:cubicBezTo>
                      <a:pt x="0" y="442"/>
                      <a:pt x="4" y="421"/>
                      <a:pt x="20" y="411"/>
                    </a:cubicBezTo>
                    <a:cubicBezTo>
                      <a:pt x="77" y="373"/>
                      <a:pt x="111" y="309"/>
                      <a:pt x="111" y="238"/>
                    </a:cubicBezTo>
                    <a:cubicBezTo>
                      <a:pt x="111" y="168"/>
                      <a:pt x="77" y="103"/>
                      <a:pt x="20" y="66"/>
                    </a:cubicBezTo>
                    <a:cubicBezTo>
                      <a:pt x="5" y="56"/>
                      <a:pt x="0" y="35"/>
                      <a:pt x="11" y="20"/>
                    </a:cubicBezTo>
                    <a:cubicBezTo>
                      <a:pt x="21" y="4"/>
                      <a:pt x="41" y="0"/>
                      <a:pt x="57" y="10"/>
                    </a:cubicBezTo>
                    <a:cubicBezTo>
                      <a:pt x="132" y="60"/>
                      <a:pt x="177" y="145"/>
                      <a:pt x="177" y="238"/>
                    </a:cubicBezTo>
                    <a:cubicBezTo>
                      <a:pt x="177" y="331"/>
                      <a:pt x="132" y="417"/>
                      <a:pt x="57" y="466"/>
                    </a:cubicBezTo>
                    <a:cubicBezTo>
                      <a:pt x="51" y="470"/>
                      <a:pt x="45" y="472"/>
                      <a:pt x="38" y="472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0" name="Freeform 454">
                <a:extLst>
                  <a:ext uri="{FF2B5EF4-FFF2-40B4-BE49-F238E27FC236}">
                    <a16:creationId xmlns:a16="http://schemas.microsoft.com/office/drawing/2014/main" xmlns="" id="{69E85A31-2498-40C6-A039-5739E5BE6D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7563" y="4116388"/>
                <a:ext cx="192088" cy="26988"/>
              </a:xfrm>
              <a:custGeom>
                <a:avLst/>
                <a:gdLst>
                  <a:gd name="T0" fmla="*/ 2147483646 w 461"/>
                  <a:gd name="T1" fmla="*/ 2147483646 h 66"/>
                  <a:gd name="T2" fmla="*/ 2147483646 w 461"/>
                  <a:gd name="T3" fmla="*/ 2147483646 h 66"/>
                  <a:gd name="T4" fmla="*/ 2147483646 w 461"/>
                  <a:gd name="T5" fmla="*/ 2147483646 h 66"/>
                  <a:gd name="T6" fmla="*/ 0 w 461"/>
                  <a:gd name="T7" fmla="*/ 2147483646 h 66"/>
                  <a:gd name="T8" fmla="*/ 2147483646 w 461"/>
                  <a:gd name="T9" fmla="*/ 0 h 66"/>
                  <a:gd name="T10" fmla="*/ 2147483646 w 461"/>
                  <a:gd name="T11" fmla="*/ 0 h 66"/>
                  <a:gd name="T12" fmla="*/ 2147483646 w 461"/>
                  <a:gd name="T13" fmla="*/ 2147483646 h 66"/>
                  <a:gd name="T14" fmla="*/ 2147483646 w 461"/>
                  <a:gd name="T15" fmla="*/ 2147483646 h 6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461"/>
                  <a:gd name="T25" fmla="*/ 0 h 66"/>
                  <a:gd name="T26" fmla="*/ 461 w 461"/>
                  <a:gd name="T27" fmla="*/ 66 h 6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461" h="66">
                    <a:moveTo>
                      <a:pt x="428" y="66"/>
                    </a:moveTo>
                    <a:lnTo>
                      <a:pt x="428" y="66"/>
                    </a:lnTo>
                    <a:lnTo>
                      <a:pt x="34" y="66"/>
                    </a:lnTo>
                    <a:cubicBezTo>
                      <a:pt x="15" y="66"/>
                      <a:pt x="0" y="51"/>
                      <a:pt x="0" y="33"/>
                    </a:cubicBezTo>
                    <a:cubicBezTo>
                      <a:pt x="0" y="15"/>
                      <a:pt x="15" y="0"/>
                      <a:pt x="34" y="0"/>
                    </a:cubicBezTo>
                    <a:lnTo>
                      <a:pt x="428" y="0"/>
                    </a:lnTo>
                    <a:cubicBezTo>
                      <a:pt x="447" y="0"/>
                      <a:pt x="461" y="15"/>
                      <a:pt x="461" y="33"/>
                    </a:cubicBezTo>
                    <a:cubicBezTo>
                      <a:pt x="461" y="51"/>
                      <a:pt x="447" y="66"/>
                      <a:pt x="428" y="66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1" name="Freeform 455">
                <a:extLst>
                  <a:ext uri="{FF2B5EF4-FFF2-40B4-BE49-F238E27FC236}">
                    <a16:creationId xmlns:a16="http://schemas.microsoft.com/office/drawing/2014/main" xmlns="" id="{29D4EFD0-567C-444B-9506-F96A76E75A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28850" y="4283075"/>
                <a:ext cx="123825" cy="28575"/>
              </a:xfrm>
              <a:custGeom>
                <a:avLst/>
                <a:gdLst>
                  <a:gd name="T0" fmla="*/ 2147483646 w 295"/>
                  <a:gd name="T1" fmla="*/ 2147483646 h 67"/>
                  <a:gd name="T2" fmla="*/ 2147483646 w 295"/>
                  <a:gd name="T3" fmla="*/ 2147483646 h 67"/>
                  <a:gd name="T4" fmla="*/ 2147483646 w 295"/>
                  <a:gd name="T5" fmla="*/ 2147483646 h 67"/>
                  <a:gd name="T6" fmla="*/ 0 w 295"/>
                  <a:gd name="T7" fmla="*/ 2147483646 h 67"/>
                  <a:gd name="T8" fmla="*/ 2147483646 w 295"/>
                  <a:gd name="T9" fmla="*/ 0 h 67"/>
                  <a:gd name="T10" fmla="*/ 2147483646 w 295"/>
                  <a:gd name="T11" fmla="*/ 0 h 67"/>
                  <a:gd name="T12" fmla="*/ 2147483646 w 295"/>
                  <a:gd name="T13" fmla="*/ 2147483646 h 67"/>
                  <a:gd name="T14" fmla="*/ 2147483646 w 295"/>
                  <a:gd name="T15" fmla="*/ 2147483646 h 6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95"/>
                  <a:gd name="T25" fmla="*/ 0 h 67"/>
                  <a:gd name="T26" fmla="*/ 295 w 295"/>
                  <a:gd name="T27" fmla="*/ 67 h 6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95" h="67">
                    <a:moveTo>
                      <a:pt x="262" y="67"/>
                    </a:moveTo>
                    <a:lnTo>
                      <a:pt x="262" y="67"/>
                    </a:lnTo>
                    <a:lnTo>
                      <a:pt x="33" y="67"/>
                    </a:lnTo>
                    <a:cubicBezTo>
                      <a:pt x="15" y="67"/>
                      <a:pt x="0" y="52"/>
                      <a:pt x="0" y="34"/>
                    </a:cubicBezTo>
                    <a:cubicBezTo>
                      <a:pt x="0" y="15"/>
                      <a:pt x="15" y="0"/>
                      <a:pt x="33" y="0"/>
                    </a:cubicBezTo>
                    <a:lnTo>
                      <a:pt x="262" y="0"/>
                    </a:lnTo>
                    <a:cubicBezTo>
                      <a:pt x="280" y="0"/>
                      <a:pt x="295" y="15"/>
                      <a:pt x="295" y="34"/>
                    </a:cubicBezTo>
                    <a:cubicBezTo>
                      <a:pt x="295" y="52"/>
                      <a:pt x="280" y="67"/>
                      <a:pt x="262" y="67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2" name="Freeform 456">
                <a:extLst>
                  <a:ext uri="{FF2B5EF4-FFF2-40B4-BE49-F238E27FC236}">
                    <a16:creationId xmlns:a16="http://schemas.microsoft.com/office/drawing/2014/main" xmlns="" id="{390446D6-7D81-44F6-B539-E0F845F229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14538" y="4283075"/>
                <a:ext cx="136525" cy="28575"/>
              </a:xfrm>
              <a:custGeom>
                <a:avLst/>
                <a:gdLst>
                  <a:gd name="T0" fmla="*/ 2147483646 w 325"/>
                  <a:gd name="T1" fmla="*/ 2147483646 h 67"/>
                  <a:gd name="T2" fmla="*/ 2147483646 w 325"/>
                  <a:gd name="T3" fmla="*/ 2147483646 h 67"/>
                  <a:gd name="T4" fmla="*/ 2147483646 w 325"/>
                  <a:gd name="T5" fmla="*/ 2147483646 h 67"/>
                  <a:gd name="T6" fmla="*/ 0 w 325"/>
                  <a:gd name="T7" fmla="*/ 2147483646 h 67"/>
                  <a:gd name="T8" fmla="*/ 2147483646 w 325"/>
                  <a:gd name="T9" fmla="*/ 0 h 67"/>
                  <a:gd name="T10" fmla="*/ 2147483646 w 325"/>
                  <a:gd name="T11" fmla="*/ 0 h 67"/>
                  <a:gd name="T12" fmla="*/ 2147483646 w 325"/>
                  <a:gd name="T13" fmla="*/ 2147483646 h 67"/>
                  <a:gd name="T14" fmla="*/ 2147483646 w 325"/>
                  <a:gd name="T15" fmla="*/ 2147483646 h 67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25"/>
                  <a:gd name="T25" fmla="*/ 0 h 67"/>
                  <a:gd name="T26" fmla="*/ 325 w 325"/>
                  <a:gd name="T27" fmla="*/ 67 h 67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25" h="67">
                    <a:moveTo>
                      <a:pt x="291" y="67"/>
                    </a:moveTo>
                    <a:lnTo>
                      <a:pt x="291" y="67"/>
                    </a:lnTo>
                    <a:lnTo>
                      <a:pt x="33" y="67"/>
                    </a:lnTo>
                    <a:cubicBezTo>
                      <a:pt x="15" y="67"/>
                      <a:pt x="0" y="52"/>
                      <a:pt x="0" y="34"/>
                    </a:cubicBezTo>
                    <a:cubicBezTo>
                      <a:pt x="0" y="15"/>
                      <a:pt x="15" y="0"/>
                      <a:pt x="33" y="0"/>
                    </a:cubicBezTo>
                    <a:lnTo>
                      <a:pt x="291" y="0"/>
                    </a:lnTo>
                    <a:cubicBezTo>
                      <a:pt x="310" y="0"/>
                      <a:pt x="325" y="15"/>
                      <a:pt x="325" y="34"/>
                    </a:cubicBezTo>
                    <a:cubicBezTo>
                      <a:pt x="325" y="52"/>
                      <a:pt x="310" y="67"/>
                      <a:pt x="291" y="67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3" name="Freeform 457">
                <a:extLst>
                  <a:ext uri="{FF2B5EF4-FFF2-40B4-BE49-F238E27FC236}">
                    <a16:creationId xmlns:a16="http://schemas.microsoft.com/office/drawing/2014/main" xmlns="" id="{728CAF60-0858-495A-9B5B-2D9DD0C41E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17725" y="4268788"/>
                <a:ext cx="58738" cy="57150"/>
              </a:xfrm>
              <a:custGeom>
                <a:avLst/>
                <a:gdLst>
                  <a:gd name="T0" fmla="*/ 2147483646 w 139"/>
                  <a:gd name="T1" fmla="*/ 2147483646 h 138"/>
                  <a:gd name="T2" fmla="*/ 2147483646 w 139"/>
                  <a:gd name="T3" fmla="*/ 2147483646 h 138"/>
                  <a:gd name="T4" fmla="*/ 0 w 139"/>
                  <a:gd name="T5" fmla="*/ 2147483646 h 138"/>
                  <a:gd name="T6" fmla="*/ 2147483646 w 139"/>
                  <a:gd name="T7" fmla="*/ 0 h 138"/>
                  <a:gd name="T8" fmla="*/ 2147483646 w 139"/>
                  <a:gd name="T9" fmla="*/ 2147483646 h 138"/>
                  <a:gd name="T10" fmla="*/ 2147483646 w 139"/>
                  <a:gd name="T11" fmla="*/ 2147483646 h 13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9"/>
                  <a:gd name="T19" fmla="*/ 0 h 138"/>
                  <a:gd name="T20" fmla="*/ 139 w 139"/>
                  <a:gd name="T21" fmla="*/ 138 h 13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9" h="138">
                    <a:moveTo>
                      <a:pt x="70" y="138"/>
                    </a:moveTo>
                    <a:lnTo>
                      <a:pt x="70" y="138"/>
                    </a:lnTo>
                    <a:cubicBezTo>
                      <a:pt x="31" y="138"/>
                      <a:pt x="0" y="107"/>
                      <a:pt x="0" y="69"/>
                    </a:cubicBezTo>
                    <a:cubicBezTo>
                      <a:pt x="0" y="31"/>
                      <a:pt x="31" y="0"/>
                      <a:pt x="70" y="0"/>
                    </a:cubicBezTo>
                    <a:cubicBezTo>
                      <a:pt x="108" y="0"/>
                      <a:pt x="139" y="31"/>
                      <a:pt x="139" y="69"/>
                    </a:cubicBezTo>
                    <a:cubicBezTo>
                      <a:pt x="139" y="107"/>
                      <a:pt x="108" y="138"/>
                      <a:pt x="70" y="138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4" name="Freeform 458">
                <a:extLst>
                  <a:ext uri="{FF2B5EF4-FFF2-40B4-BE49-F238E27FC236}">
                    <a16:creationId xmlns:a16="http://schemas.microsoft.com/office/drawing/2014/main" xmlns="" id="{741BD1D0-E68C-4E0D-9393-D9FAE132FF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08213" y="4267200"/>
                <a:ext cx="58738" cy="58738"/>
              </a:xfrm>
              <a:custGeom>
                <a:avLst/>
                <a:gdLst>
                  <a:gd name="T0" fmla="*/ 2147483646 w 139"/>
                  <a:gd name="T1" fmla="*/ 2147483646 h 139"/>
                  <a:gd name="T2" fmla="*/ 2147483646 w 139"/>
                  <a:gd name="T3" fmla="*/ 2147483646 h 139"/>
                  <a:gd name="T4" fmla="*/ 0 w 139"/>
                  <a:gd name="T5" fmla="*/ 2147483646 h 139"/>
                  <a:gd name="T6" fmla="*/ 2147483646 w 139"/>
                  <a:gd name="T7" fmla="*/ 0 h 139"/>
                  <a:gd name="T8" fmla="*/ 2147483646 w 139"/>
                  <a:gd name="T9" fmla="*/ 2147483646 h 139"/>
                  <a:gd name="T10" fmla="*/ 2147483646 w 139"/>
                  <a:gd name="T11" fmla="*/ 2147483646 h 1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9"/>
                  <a:gd name="T19" fmla="*/ 0 h 139"/>
                  <a:gd name="T20" fmla="*/ 139 w 139"/>
                  <a:gd name="T21" fmla="*/ 139 h 1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9" h="139">
                    <a:moveTo>
                      <a:pt x="70" y="139"/>
                    </a:moveTo>
                    <a:lnTo>
                      <a:pt x="70" y="139"/>
                    </a:lnTo>
                    <a:cubicBezTo>
                      <a:pt x="31" y="139"/>
                      <a:pt x="0" y="107"/>
                      <a:pt x="0" y="69"/>
                    </a:cubicBezTo>
                    <a:cubicBezTo>
                      <a:pt x="0" y="31"/>
                      <a:pt x="31" y="0"/>
                      <a:pt x="70" y="0"/>
                    </a:cubicBezTo>
                    <a:cubicBezTo>
                      <a:pt x="108" y="0"/>
                      <a:pt x="139" y="31"/>
                      <a:pt x="139" y="69"/>
                    </a:cubicBezTo>
                    <a:cubicBezTo>
                      <a:pt x="139" y="107"/>
                      <a:pt x="108" y="139"/>
                      <a:pt x="70" y="139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284" name="组合 296">
              <a:extLst>
                <a:ext uri="{FF2B5EF4-FFF2-40B4-BE49-F238E27FC236}">
                  <a16:creationId xmlns:a16="http://schemas.microsoft.com/office/drawing/2014/main" xmlns="" id="{B4244E0E-BC3B-4B80-87B6-32B73CE785E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327575" y="2595922"/>
              <a:ext cx="373493" cy="406240"/>
              <a:chOff x="852698" y="3618187"/>
              <a:chExt cx="701675" cy="673100"/>
            </a:xfrm>
          </p:grpSpPr>
          <p:sp>
            <p:nvSpPr>
              <p:cNvPr id="285" name="Freeform 67">
                <a:extLst>
                  <a:ext uri="{FF2B5EF4-FFF2-40B4-BE49-F238E27FC236}">
                    <a16:creationId xmlns:a16="http://schemas.microsoft.com/office/drawing/2014/main" xmlns="" id="{92721488-395F-41F1-908E-4896163F1F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1063" y="3832226"/>
                <a:ext cx="295275" cy="17463"/>
              </a:xfrm>
              <a:custGeom>
                <a:avLst/>
                <a:gdLst>
                  <a:gd name="T0" fmla="*/ 2147483646 w 701"/>
                  <a:gd name="T1" fmla="*/ 2147483646 h 40"/>
                  <a:gd name="T2" fmla="*/ 2147483646 w 701"/>
                  <a:gd name="T3" fmla="*/ 2147483646 h 40"/>
                  <a:gd name="T4" fmla="*/ 2147483646 w 701"/>
                  <a:gd name="T5" fmla="*/ 2147483646 h 40"/>
                  <a:gd name="T6" fmla="*/ 2147483646 w 701"/>
                  <a:gd name="T7" fmla="*/ 2147483646 h 40"/>
                  <a:gd name="T8" fmla="*/ 2147483646 w 701"/>
                  <a:gd name="T9" fmla="*/ 0 h 40"/>
                  <a:gd name="T10" fmla="*/ 2147483646 w 701"/>
                  <a:gd name="T11" fmla="*/ 0 h 40"/>
                  <a:gd name="T12" fmla="*/ 0 w 701"/>
                  <a:gd name="T13" fmla="*/ 2147483646 h 40"/>
                  <a:gd name="T14" fmla="*/ 2147483646 w 701"/>
                  <a:gd name="T15" fmla="*/ 2147483646 h 4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01"/>
                  <a:gd name="T25" fmla="*/ 0 h 40"/>
                  <a:gd name="T26" fmla="*/ 701 w 701"/>
                  <a:gd name="T27" fmla="*/ 40 h 4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01" h="40">
                    <a:moveTo>
                      <a:pt x="20" y="40"/>
                    </a:moveTo>
                    <a:lnTo>
                      <a:pt x="20" y="40"/>
                    </a:lnTo>
                    <a:lnTo>
                      <a:pt x="681" y="40"/>
                    </a:lnTo>
                    <a:cubicBezTo>
                      <a:pt x="692" y="40"/>
                      <a:pt x="701" y="31"/>
                      <a:pt x="701" y="20"/>
                    </a:cubicBezTo>
                    <a:cubicBezTo>
                      <a:pt x="701" y="9"/>
                      <a:pt x="692" y="0"/>
                      <a:pt x="681" y="0"/>
                    </a:cubicBezTo>
                    <a:lnTo>
                      <a:pt x="20" y="0"/>
                    </a:lnTo>
                    <a:cubicBezTo>
                      <a:pt x="9" y="0"/>
                      <a:pt x="0" y="9"/>
                      <a:pt x="0" y="20"/>
                    </a:cubicBezTo>
                    <a:cubicBezTo>
                      <a:pt x="0" y="31"/>
                      <a:pt x="9" y="40"/>
                      <a:pt x="20" y="40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6" name="Freeform 68">
                <a:extLst>
                  <a:ext uri="{FF2B5EF4-FFF2-40B4-BE49-F238E27FC236}">
                    <a16:creationId xmlns:a16="http://schemas.microsoft.com/office/drawing/2014/main" xmlns="" id="{F1639898-6E3E-456C-B588-78DCA3A70A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1063" y="3886201"/>
                <a:ext cx="295275" cy="17463"/>
              </a:xfrm>
              <a:custGeom>
                <a:avLst/>
                <a:gdLst>
                  <a:gd name="T0" fmla="*/ 2147483646 w 701"/>
                  <a:gd name="T1" fmla="*/ 0 h 40"/>
                  <a:gd name="T2" fmla="*/ 2147483646 w 701"/>
                  <a:gd name="T3" fmla="*/ 0 h 40"/>
                  <a:gd name="T4" fmla="*/ 2147483646 w 701"/>
                  <a:gd name="T5" fmla="*/ 0 h 40"/>
                  <a:gd name="T6" fmla="*/ 0 w 701"/>
                  <a:gd name="T7" fmla="*/ 2147483646 h 40"/>
                  <a:gd name="T8" fmla="*/ 2147483646 w 701"/>
                  <a:gd name="T9" fmla="*/ 2147483646 h 40"/>
                  <a:gd name="T10" fmla="*/ 2147483646 w 701"/>
                  <a:gd name="T11" fmla="*/ 2147483646 h 40"/>
                  <a:gd name="T12" fmla="*/ 2147483646 w 701"/>
                  <a:gd name="T13" fmla="*/ 2147483646 h 40"/>
                  <a:gd name="T14" fmla="*/ 2147483646 w 701"/>
                  <a:gd name="T15" fmla="*/ 0 h 4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01"/>
                  <a:gd name="T25" fmla="*/ 0 h 40"/>
                  <a:gd name="T26" fmla="*/ 701 w 701"/>
                  <a:gd name="T27" fmla="*/ 40 h 4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01" h="40">
                    <a:moveTo>
                      <a:pt x="681" y="0"/>
                    </a:moveTo>
                    <a:lnTo>
                      <a:pt x="681" y="0"/>
                    </a:lnTo>
                    <a:lnTo>
                      <a:pt x="20" y="0"/>
                    </a:lnTo>
                    <a:cubicBezTo>
                      <a:pt x="9" y="0"/>
                      <a:pt x="0" y="9"/>
                      <a:pt x="0" y="20"/>
                    </a:cubicBezTo>
                    <a:cubicBezTo>
                      <a:pt x="0" y="31"/>
                      <a:pt x="9" y="40"/>
                      <a:pt x="20" y="40"/>
                    </a:cubicBezTo>
                    <a:lnTo>
                      <a:pt x="681" y="40"/>
                    </a:lnTo>
                    <a:cubicBezTo>
                      <a:pt x="692" y="40"/>
                      <a:pt x="701" y="31"/>
                      <a:pt x="701" y="20"/>
                    </a:cubicBezTo>
                    <a:cubicBezTo>
                      <a:pt x="701" y="9"/>
                      <a:pt x="692" y="0"/>
                      <a:pt x="681" y="0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7" name="Freeform 69">
                <a:extLst>
                  <a:ext uri="{FF2B5EF4-FFF2-40B4-BE49-F238E27FC236}">
                    <a16:creationId xmlns:a16="http://schemas.microsoft.com/office/drawing/2014/main" xmlns="" id="{4DD62580-DACB-4CCF-86B6-0FDEEF7FF5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1063" y="3940176"/>
                <a:ext cx="295275" cy="17463"/>
              </a:xfrm>
              <a:custGeom>
                <a:avLst/>
                <a:gdLst>
                  <a:gd name="T0" fmla="*/ 2147483646 w 701"/>
                  <a:gd name="T1" fmla="*/ 0 h 40"/>
                  <a:gd name="T2" fmla="*/ 2147483646 w 701"/>
                  <a:gd name="T3" fmla="*/ 0 h 40"/>
                  <a:gd name="T4" fmla="*/ 2147483646 w 701"/>
                  <a:gd name="T5" fmla="*/ 0 h 40"/>
                  <a:gd name="T6" fmla="*/ 0 w 701"/>
                  <a:gd name="T7" fmla="*/ 2147483646 h 40"/>
                  <a:gd name="T8" fmla="*/ 2147483646 w 701"/>
                  <a:gd name="T9" fmla="*/ 2147483646 h 40"/>
                  <a:gd name="T10" fmla="*/ 2147483646 w 701"/>
                  <a:gd name="T11" fmla="*/ 2147483646 h 40"/>
                  <a:gd name="T12" fmla="*/ 2147483646 w 701"/>
                  <a:gd name="T13" fmla="*/ 2147483646 h 40"/>
                  <a:gd name="T14" fmla="*/ 2147483646 w 701"/>
                  <a:gd name="T15" fmla="*/ 0 h 4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01"/>
                  <a:gd name="T25" fmla="*/ 0 h 40"/>
                  <a:gd name="T26" fmla="*/ 701 w 701"/>
                  <a:gd name="T27" fmla="*/ 40 h 4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01" h="40">
                    <a:moveTo>
                      <a:pt x="681" y="0"/>
                    </a:moveTo>
                    <a:lnTo>
                      <a:pt x="681" y="0"/>
                    </a:lnTo>
                    <a:lnTo>
                      <a:pt x="20" y="0"/>
                    </a:lnTo>
                    <a:cubicBezTo>
                      <a:pt x="9" y="0"/>
                      <a:pt x="0" y="9"/>
                      <a:pt x="0" y="20"/>
                    </a:cubicBezTo>
                    <a:cubicBezTo>
                      <a:pt x="0" y="31"/>
                      <a:pt x="9" y="40"/>
                      <a:pt x="20" y="40"/>
                    </a:cubicBezTo>
                    <a:lnTo>
                      <a:pt x="681" y="40"/>
                    </a:lnTo>
                    <a:cubicBezTo>
                      <a:pt x="692" y="40"/>
                      <a:pt x="701" y="31"/>
                      <a:pt x="701" y="20"/>
                    </a:cubicBezTo>
                    <a:cubicBezTo>
                      <a:pt x="701" y="9"/>
                      <a:pt x="692" y="0"/>
                      <a:pt x="681" y="0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8" name="Freeform 70">
                <a:extLst>
                  <a:ext uri="{FF2B5EF4-FFF2-40B4-BE49-F238E27FC236}">
                    <a16:creationId xmlns:a16="http://schemas.microsoft.com/office/drawing/2014/main" xmlns="" id="{1388C9D3-8E96-4C30-8FE8-3181BE840A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1063" y="3994151"/>
                <a:ext cx="295275" cy="17463"/>
              </a:xfrm>
              <a:custGeom>
                <a:avLst/>
                <a:gdLst>
                  <a:gd name="T0" fmla="*/ 2147483646 w 701"/>
                  <a:gd name="T1" fmla="*/ 0 h 40"/>
                  <a:gd name="T2" fmla="*/ 2147483646 w 701"/>
                  <a:gd name="T3" fmla="*/ 0 h 40"/>
                  <a:gd name="T4" fmla="*/ 2147483646 w 701"/>
                  <a:gd name="T5" fmla="*/ 0 h 40"/>
                  <a:gd name="T6" fmla="*/ 0 w 701"/>
                  <a:gd name="T7" fmla="*/ 2147483646 h 40"/>
                  <a:gd name="T8" fmla="*/ 2147483646 w 701"/>
                  <a:gd name="T9" fmla="*/ 2147483646 h 40"/>
                  <a:gd name="T10" fmla="*/ 2147483646 w 701"/>
                  <a:gd name="T11" fmla="*/ 2147483646 h 40"/>
                  <a:gd name="T12" fmla="*/ 2147483646 w 701"/>
                  <a:gd name="T13" fmla="*/ 2147483646 h 40"/>
                  <a:gd name="T14" fmla="*/ 2147483646 w 701"/>
                  <a:gd name="T15" fmla="*/ 0 h 4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01"/>
                  <a:gd name="T25" fmla="*/ 0 h 40"/>
                  <a:gd name="T26" fmla="*/ 701 w 701"/>
                  <a:gd name="T27" fmla="*/ 40 h 4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01" h="40">
                    <a:moveTo>
                      <a:pt x="681" y="0"/>
                    </a:moveTo>
                    <a:lnTo>
                      <a:pt x="681" y="0"/>
                    </a:lnTo>
                    <a:lnTo>
                      <a:pt x="20" y="0"/>
                    </a:lnTo>
                    <a:cubicBezTo>
                      <a:pt x="9" y="0"/>
                      <a:pt x="0" y="9"/>
                      <a:pt x="0" y="20"/>
                    </a:cubicBezTo>
                    <a:cubicBezTo>
                      <a:pt x="0" y="31"/>
                      <a:pt x="9" y="40"/>
                      <a:pt x="20" y="40"/>
                    </a:cubicBezTo>
                    <a:lnTo>
                      <a:pt x="681" y="40"/>
                    </a:lnTo>
                    <a:cubicBezTo>
                      <a:pt x="692" y="40"/>
                      <a:pt x="701" y="31"/>
                      <a:pt x="701" y="20"/>
                    </a:cubicBezTo>
                    <a:cubicBezTo>
                      <a:pt x="701" y="9"/>
                      <a:pt x="692" y="0"/>
                      <a:pt x="681" y="0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9" name="Freeform 71">
                <a:extLst>
                  <a:ext uri="{FF2B5EF4-FFF2-40B4-BE49-F238E27FC236}">
                    <a16:creationId xmlns:a16="http://schemas.microsoft.com/office/drawing/2014/main" xmlns="" id="{2362F1A4-9483-4F83-B00C-9AFFF76E9C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1063" y="4048126"/>
                <a:ext cx="295275" cy="17463"/>
              </a:xfrm>
              <a:custGeom>
                <a:avLst/>
                <a:gdLst>
                  <a:gd name="T0" fmla="*/ 2147483646 w 701"/>
                  <a:gd name="T1" fmla="*/ 0 h 40"/>
                  <a:gd name="T2" fmla="*/ 2147483646 w 701"/>
                  <a:gd name="T3" fmla="*/ 0 h 40"/>
                  <a:gd name="T4" fmla="*/ 2147483646 w 701"/>
                  <a:gd name="T5" fmla="*/ 0 h 40"/>
                  <a:gd name="T6" fmla="*/ 0 w 701"/>
                  <a:gd name="T7" fmla="*/ 2147483646 h 40"/>
                  <a:gd name="T8" fmla="*/ 2147483646 w 701"/>
                  <a:gd name="T9" fmla="*/ 2147483646 h 40"/>
                  <a:gd name="T10" fmla="*/ 2147483646 w 701"/>
                  <a:gd name="T11" fmla="*/ 2147483646 h 40"/>
                  <a:gd name="T12" fmla="*/ 2147483646 w 701"/>
                  <a:gd name="T13" fmla="*/ 2147483646 h 40"/>
                  <a:gd name="T14" fmla="*/ 2147483646 w 701"/>
                  <a:gd name="T15" fmla="*/ 0 h 4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01"/>
                  <a:gd name="T25" fmla="*/ 0 h 40"/>
                  <a:gd name="T26" fmla="*/ 701 w 701"/>
                  <a:gd name="T27" fmla="*/ 40 h 4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01" h="40">
                    <a:moveTo>
                      <a:pt x="681" y="0"/>
                    </a:moveTo>
                    <a:lnTo>
                      <a:pt x="681" y="0"/>
                    </a:lnTo>
                    <a:lnTo>
                      <a:pt x="20" y="0"/>
                    </a:lnTo>
                    <a:cubicBezTo>
                      <a:pt x="9" y="0"/>
                      <a:pt x="0" y="9"/>
                      <a:pt x="0" y="20"/>
                    </a:cubicBezTo>
                    <a:cubicBezTo>
                      <a:pt x="0" y="32"/>
                      <a:pt x="9" y="40"/>
                      <a:pt x="20" y="40"/>
                    </a:cubicBezTo>
                    <a:lnTo>
                      <a:pt x="681" y="40"/>
                    </a:lnTo>
                    <a:cubicBezTo>
                      <a:pt x="692" y="40"/>
                      <a:pt x="701" y="32"/>
                      <a:pt x="701" y="20"/>
                    </a:cubicBezTo>
                    <a:cubicBezTo>
                      <a:pt x="701" y="9"/>
                      <a:pt x="692" y="0"/>
                      <a:pt x="681" y="0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0" name="Freeform 72">
                <a:extLst>
                  <a:ext uri="{FF2B5EF4-FFF2-40B4-BE49-F238E27FC236}">
                    <a16:creationId xmlns:a16="http://schemas.microsoft.com/office/drawing/2014/main" xmlns="" id="{9DC7B107-5D2F-4121-95B0-22D2F80C32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1063" y="4102101"/>
                <a:ext cx="295275" cy="17463"/>
              </a:xfrm>
              <a:custGeom>
                <a:avLst/>
                <a:gdLst>
                  <a:gd name="T0" fmla="*/ 2147483646 w 701"/>
                  <a:gd name="T1" fmla="*/ 0 h 40"/>
                  <a:gd name="T2" fmla="*/ 2147483646 w 701"/>
                  <a:gd name="T3" fmla="*/ 0 h 40"/>
                  <a:gd name="T4" fmla="*/ 2147483646 w 701"/>
                  <a:gd name="T5" fmla="*/ 0 h 40"/>
                  <a:gd name="T6" fmla="*/ 0 w 701"/>
                  <a:gd name="T7" fmla="*/ 2147483646 h 40"/>
                  <a:gd name="T8" fmla="*/ 2147483646 w 701"/>
                  <a:gd name="T9" fmla="*/ 2147483646 h 40"/>
                  <a:gd name="T10" fmla="*/ 2147483646 w 701"/>
                  <a:gd name="T11" fmla="*/ 2147483646 h 40"/>
                  <a:gd name="T12" fmla="*/ 2147483646 w 701"/>
                  <a:gd name="T13" fmla="*/ 2147483646 h 40"/>
                  <a:gd name="T14" fmla="*/ 2147483646 w 701"/>
                  <a:gd name="T15" fmla="*/ 0 h 4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01"/>
                  <a:gd name="T25" fmla="*/ 0 h 40"/>
                  <a:gd name="T26" fmla="*/ 701 w 701"/>
                  <a:gd name="T27" fmla="*/ 40 h 4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01" h="40">
                    <a:moveTo>
                      <a:pt x="681" y="0"/>
                    </a:moveTo>
                    <a:lnTo>
                      <a:pt x="681" y="0"/>
                    </a:lnTo>
                    <a:lnTo>
                      <a:pt x="20" y="0"/>
                    </a:lnTo>
                    <a:cubicBezTo>
                      <a:pt x="9" y="0"/>
                      <a:pt x="0" y="9"/>
                      <a:pt x="0" y="20"/>
                    </a:cubicBezTo>
                    <a:cubicBezTo>
                      <a:pt x="0" y="31"/>
                      <a:pt x="9" y="40"/>
                      <a:pt x="20" y="40"/>
                    </a:cubicBezTo>
                    <a:lnTo>
                      <a:pt x="681" y="40"/>
                    </a:lnTo>
                    <a:cubicBezTo>
                      <a:pt x="692" y="40"/>
                      <a:pt x="701" y="31"/>
                      <a:pt x="701" y="20"/>
                    </a:cubicBezTo>
                    <a:cubicBezTo>
                      <a:pt x="701" y="9"/>
                      <a:pt x="692" y="0"/>
                      <a:pt x="681" y="0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1" name="Freeform 73">
                <a:extLst>
                  <a:ext uri="{FF2B5EF4-FFF2-40B4-BE49-F238E27FC236}">
                    <a16:creationId xmlns:a16="http://schemas.microsoft.com/office/drawing/2014/main" xmlns="" id="{554A6F83-264A-4652-8CB2-3BEBD75CE9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1063" y="4156076"/>
                <a:ext cx="295275" cy="17463"/>
              </a:xfrm>
              <a:custGeom>
                <a:avLst/>
                <a:gdLst>
                  <a:gd name="T0" fmla="*/ 2147483646 w 701"/>
                  <a:gd name="T1" fmla="*/ 0 h 40"/>
                  <a:gd name="T2" fmla="*/ 2147483646 w 701"/>
                  <a:gd name="T3" fmla="*/ 0 h 40"/>
                  <a:gd name="T4" fmla="*/ 2147483646 w 701"/>
                  <a:gd name="T5" fmla="*/ 0 h 40"/>
                  <a:gd name="T6" fmla="*/ 0 w 701"/>
                  <a:gd name="T7" fmla="*/ 2147483646 h 40"/>
                  <a:gd name="T8" fmla="*/ 2147483646 w 701"/>
                  <a:gd name="T9" fmla="*/ 2147483646 h 40"/>
                  <a:gd name="T10" fmla="*/ 2147483646 w 701"/>
                  <a:gd name="T11" fmla="*/ 2147483646 h 40"/>
                  <a:gd name="T12" fmla="*/ 2147483646 w 701"/>
                  <a:gd name="T13" fmla="*/ 2147483646 h 40"/>
                  <a:gd name="T14" fmla="*/ 2147483646 w 701"/>
                  <a:gd name="T15" fmla="*/ 0 h 4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01"/>
                  <a:gd name="T25" fmla="*/ 0 h 40"/>
                  <a:gd name="T26" fmla="*/ 701 w 701"/>
                  <a:gd name="T27" fmla="*/ 40 h 4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01" h="40">
                    <a:moveTo>
                      <a:pt x="681" y="0"/>
                    </a:moveTo>
                    <a:lnTo>
                      <a:pt x="681" y="0"/>
                    </a:lnTo>
                    <a:lnTo>
                      <a:pt x="20" y="0"/>
                    </a:lnTo>
                    <a:cubicBezTo>
                      <a:pt x="9" y="0"/>
                      <a:pt x="0" y="9"/>
                      <a:pt x="0" y="20"/>
                    </a:cubicBezTo>
                    <a:cubicBezTo>
                      <a:pt x="0" y="31"/>
                      <a:pt x="9" y="40"/>
                      <a:pt x="20" y="40"/>
                    </a:cubicBezTo>
                    <a:lnTo>
                      <a:pt x="681" y="40"/>
                    </a:lnTo>
                    <a:cubicBezTo>
                      <a:pt x="692" y="40"/>
                      <a:pt x="701" y="31"/>
                      <a:pt x="701" y="20"/>
                    </a:cubicBezTo>
                    <a:cubicBezTo>
                      <a:pt x="701" y="9"/>
                      <a:pt x="692" y="0"/>
                      <a:pt x="681" y="0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2" name="Freeform 74">
                <a:extLst>
                  <a:ext uri="{FF2B5EF4-FFF2-40B4-BE49-F238E27FC236}">
                    <a16:creationId xmlns:a16="http://schemas.microsoft.com/office/drawing/2014/main" xmlns="" id="{7191A3BC-3B4A-4B99-AAED-BD2DE90080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0475" y="3922713"/>
                <a:ext cx="44450" cy="46038"/>
              </a:xfrm>
              <a:custGeom>
                <a:avLst/>
                <a:gdLst>
                  <a:gd name="T0" fmla="*/ 2147483646 w 108"/>
                  <a:gd name="T1" fmla="*/ 0 h 108"/>
                  <a:gd name="T2" fmla="*/ 2147483646 w 108"/>
                  <a:gd name="T3" fmla="*/ 0 h 108"/>
                  <a:gd name="T4" fmla="*/ 0 w 108"/>
                  <a:gd name="T5" fmla="*/ 0 h 108"/>
                  <a:gd name="T6" fmla="*/ 0 w 108"/>
                  <a:gd name="T7" fmla="*/ 2147483646 h 108"/>
                  <a:gd name="T8" fmla="*/ 2147483646 w 108"/>
                  <a:gd name="T9" fmla="*/ 2147483646 h 108"/>
                  <a:gd name="T10" fmla="*/ 2147483646 w 108"/>
                  <a:gd name="T11" fmla="*/ 0 h 10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8"/>
                  <a:gd name="T19" fmla="*/ 0 h 108"/>
                  <a:gd name="T20" fmla="*/ 108 w 108"/>
                  <a:gd name="T21" fmla="*/ 108 h 10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8" h="108">
                    <a:moveTo>
                      <a:pt x="108" y="0"/>
                    </a:moveTo>
                    <a:lnTo>
                      <a:pt x="108" y="0"/>
                    </a:lnTo>
                    <a:lnTo>
                      <a:pt x="0" y="0"/>
                    </a:lnTo>
                    <a:lnTo>
                      <a:pt x="0" y="108"/>
                    </a:lnTo>
                    <a:lnTo>
                      <a:pt x="108" y="108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3" name="Freeform 75">
                <a:extLst>
                  <a:ext uri="{FF2B5EF4-FFF2-40B4-BE49-F238E27FC236}">
                    <a16:creationId xmlns:a16="http://schemas.microsoft.com/office/drawing/2014/main" xmlns="" id="{52CF6066-38ED-435A-8250-0446C9216F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31913" y="3922713"/>
                <a:ext cx="46038" cy="46038"/>
              </a:xfrm>
              <a:custGeom>
                <a:avLst/>
                <a:gdLst>
                  <a:gd name="T0" fmla="*/ 2147483646 w 108"/>
                  <a:gd name="T1" fmla="*/ 0 h 108"/>
                  <a:gd name="T2" fmla="*/ 2147483646 w 108"/>
                  <a:gd name="T3" fmla="*/ 0 h 108"/>
                  <a:gd name="T4" fmla="*/ 0 w 108"/>
                  <a:gd name="T5" fmla="*/ 0 h 108"/>
                  <a:gd name="T6" fmla="*/ 0 w 108"/>
                  <a:gd name="T7" fmla="*/ 2147483646 h 108"/>
                  <a:gd name="T8" fmla="*/ 2147483646 w 108"/>
                  <a:gd name="T9" fmla="*/ 2147483646 h 108"/>
                  <a:gd name="T10" fmla="*/ 2147483646 w 108"/>
                  <a:gd name="T11" fmla="*/ 0 h 10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8"/>
                  <a:gd name="T19" fmla="*/ 0 h 108"/>
                  <a:gd name="T20" fmla="*/ 108 w 108"/>
                  <a:gd name="T21" fmla="*/ 108 h 10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8" h="108">
                    <a:moveTo>
                      <a:pt x="108" y="0"/>
                    </a:moveTo>
                    <a:lnTo>
                      <a:pt x="108" y="0"/>
                    </a:lnTo>
                    <a:lnTo>
                      <a:pt x="0" y="0"/>
                    </a:lnTo>
                    <a:lnTo>
                      <a:pt x="0" y="108"/>
                    </a:lnTo>
                    <a:lnTo>
                      <a:pt x="108" y="108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4" name="Freeform 76">
                <a:extLst>
                  <a:ext uri="{FF2B5EF4-FFF2-40B4-BE49-F238E27FC236}">
                    <a16:creationId xmlns:a16="http://schemas.microsoft.com/office/drawing/2014/main" xmlns="" id="{A2C34F1D-5BE9-4A19-B66B-AA76434E91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0475" y="3989388"/>
                <a:ext cx="44450" cy="46038"/>
              </a:xfrm>
              <a:custGeom>
                <a:avLst/>
                <a:gdLst>
                  <a:gd name="T0" fmla="*/ 2147483646 w 108"/>
                  <a:gd name="T1" fmla="*/ 0 h 108"/>
                  <a:gd name="T2" fmla="*/ 2147483646 w 108"/>
                  <a:gd name="T3" fmla="*/ 0 h 108"/>
                  <a:gd name="T4" fmla="*/ 0 w 108"/>
                  <a:gd name="T5" fmla="*/ 0 h 108"/>
                  <a:gd name="T6" fmla="*/ 0 w 108"/>
                  <a:gd name="T7" fmla="*/ 2147483646 h 108"/>
                  <a:gd name="T8" fmla="*/ 2147483646 w 108"/>
                  <a:gd name="T9" fmla="*/ 2147483646 h 108"/>
                  <a:gd name="T10" fmla="*/ 2147483646 w 108"/>
                  <a:gd name="T11" fmla="*/ 0 h 10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8"/>
                  <a:gd name="T19" fmla="*/ 0 h 108"/>
                  <a:gd name="T20" fmla="*/ 108 w 108"/>
                  <a:gd name="T21" fmla="*/ 108 h 10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8" h="108">
                    <a:moveTo>
                      <a:pt x="108" y="0"/>
                    </a:moveTo>
                    <a:lnTo>
                      <a:pt x="108" y="0"/>
                    </a:lnTo>
                    <a:lnTo>
                      <a:pt x="0" y="0"/>
                    </a:lnTo>
                    <a:lnTo>
                      <a:pt x="0" y="108"/>
                    </a:lnTo>
                    <a:lnTo>
                      <a:pt x="108" y="108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5" name="Freeform 77">
                <a:extLst>
                  <a:ext uri="{FF2B5EF4-FFF2-40B4-BE49-F238E27FC236}">
                    <a16:creationId xmlns:a16="http://schemas.microsoft.com/office/drawing/2014/main" xmlns="" id="{B35A4265-653A-405B-88CD-DB34BF26A1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31913" y="3989388"/>
                <a:ext cx="46038" cy="46038"/>
              </a:xfrm>
              <a:custGeom>
                <a:avLst/>
                <a:gdLst>
                  <a:gd name="T0" fmla="*/ 2147483646 w 108"/>
                  <a:gd name="T1" fmla="*/ 0 h 108"/>
                  <a:gd name="T2" fmla="*/ 2147483646 w 108"/>
                  <a:gd name="T3" fmla="*/ 0 h 108"/>
                  <a:gd name="T4" fmla="*/ 0 w 108"/>
                  <a:gd name="T5" fmla="*/ 0 h 108"/>
                  <a:gd name="T6" fmla="*/ 0 w 108"/>
                  <a:gd name="T7" fmla="*/ 2147483646 h 108"/>
                  <a:gd name="T8" fmla="*/ 2147483646 w 108"/>
                  <a:gd name="T9" fmla="*/ 2147483646 h 108"/>
                  <a:gd name="T10" fmla="*/ 2147483646 w 108"/>
                  <a:gd name="T11" fmla="*/ 0 h 10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8"/>
                  <a:gd name="T19" fmla="*/ 0 h 108"/>
                  <a:gd name="T20" fmla="*/ 108 w 108"/>
                  <a:gd name="T21" fmla="*/ 108 h 10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8" h="108">
                    <a:moveTo>
                      <a:pt x="108" y="0"/>
                    </a:moveTo>
                    <a:lnTo>
                      <a:pt x="108" y="0"/>
                    </a:lnTo>
                    <a:lnTo>
                      <a:pt x="0" y="0"/>
                    </a:lnTo>
                    <a:lnTo>
                      <a:pt x="0" y="108"/>
                    </a:lnTo>
                    <a:lnTo>
                      <a:pt x="108" y="108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6" name="Freeform 78">
                <a:extLst>
                  <a:ext uri="{FF2B5EF4-FFF2-40B4-BE49-F238E27FC236}">
                    <a16:creationId xmlns:a16="http://schemas.microsoft.com/office/drawing/2014/main" xmlns="" id="{9F92A693-C17E-48B2-989C-739E8A9721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0475" y="4056063"/>
                <a:ext cx="44450" cy="46038"/>
              </a:xfrm>
              <a:custGeom>
                <a:avLst/>
                <a:gdLst>
                  <a:gd name="T0" fmla="*/ 2147483646 w 108"/>
                  <a:gd name="T1" fmla="*/ 0 h 108"/>
                  <a:gd name="T2" fmla="*/ 2147483646 w 108"/>
                  <a:gd name="T3" fmla="*/ 0 h 108"/>
                  <a:gd name="T4" fmla="*/ 0 w 108"/>
                  <a:gd name="T5" fmla="*/ 0 h 108"/>
                  <a:gd name="T6" fmla="*/ 0 w 108"/>
                  <a:gd name="T7" fmla="*/ 2147483646 h 108"/>
                  <a:gd name="T8" fmla="*/ 2147483646 w 108"/>
                  <a:gd name="T9" fmla="*/ 2147483646 h 108"/>
                  <a:gd name="T10" fmla="*/ 2147483646 w 108"/>
                  <a:gd name="T11" fmla="*/ 0 h 10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8"/>
                  <a:gd name="T19" fmla="*/ 0 h 108"/>
                  <a:gd name="T20" fmla="*/ 108 w 108"/>
                  <a:gd name="T21" fmla="*/ 108 h 10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8" h="108">
                    <a:moveTo>
                      <a:pt x="108" y="0"/>
                    </a:moveTo>
                    <a:lnTo>
                      <a:pt x="108" y="0"/>
                    </a:lnTo>
                    <a:lnTo>
                      <a:pt x="0" y="0"/>
                    </a:lnTo>
                    <a:lnTo>
                      <a:pt x="0" y="108"/>
                    </a:lnTo>
                    <a:lnTo>
                      <a:pt x="108" y="108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7" name="Freeform 79">
                <a:extLst>
                  <a:ext uri="{FF2B5EF4-FFF2-40B4-BE49-F238E27FC236}">
                    <a16:creationId xmlns:a16="http://schemas.microsoft.com/office/drawing/2014/main" xmlns="" id="{F1D141A6-7864-44A6-B02A-0E08413F68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31913" y="4056063"/>
                <a:ext cx="46038" cy="46038"/>
              </a:xfrm>
              <a:custGeom>
                <a:avLst/>
                <a:gdLst>
                  <a:gd name="T0" fmla="*/ 2147483646 w 108"/>
                  <a:gd name="T1" fmla="*/ 0 h 108"/>
                  <a:gd name="T2" fmla="*/ 2147483646 w 108"/>
                  <a:gd name="T3" fmla="*/ 0 h 108"/>
                  <a:gd name="T4" fmla="*/ 0 w 108"/>
                  <a:gd name="T5" fmla="*/ 0 h 108"/>
                  <a:gd name="T6" fmla="*/ 0 w 108"/>
                  <a:gd name="T7" fmla="*/ 2147483646 h 108"/>
                  <a:gd name="T8" fmla="*/ 2147483646 w 108"/>
                  <a:gd name="T9" fmla="*/ 2147483646 h 108"/>
                  <a:gd name="T10" fmla="*/ 2147483646 w 108"/>
                  <a:gd name="T11" fmla="*/ 0 h 10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8"/>
                  <a:gd name="T19" fmla="*/ 0 h 108"/>
                  <a:gd name="T20" fmla="*/ 108 w 108"/>
                  <a:gd name="T21" fmla="*/ 108 h 10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8" h="108">
                    <a:moveTo>
                      <a:pt x="108" y="0"/>
                    </a:moveTo>
                    <a:lnTo>
                      <a:pt x="108" y="0"/>
                    </a:lnTo>
                    <a:lnTo>
                      <a:pt x="0" y="0"/>
                    </a:lnTo>
                    <a:lnTo>
                      <a:pt x="0" y="108"/>
                    </a:lnTo>
                    <a:lnTo>
                      <a:pt x="108" y="108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8" name="Freeform 80">
                <a:extLst>
                  <a:ext uri="{FF2B5EF4-FFF2-40B4-BE49-F238E27FC236}">
                    <a16:creationId xmlns:a16="http://schemas.microsoft.com/office/drawing/2014/main" xmlns="" id="{77869A55-1FCA-43E3-89C1-147C707196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60475" y="4124326"/>
                <a:ext cx="44450" cy="44450"/>
              </a:xfrm>
              <a:custGeom>
                <a:avLst/>
                <a:gdLst>
                  <a:gd name="T0" fmla="*/ 2147483646 w 108"/>
                  <a:gd name="T1" fmla="*/ 0 h 108"/>
                  <a:gd name="T2" fmla="*/ 2147483646 w 108"/>
                  <a:gd name="T3" fmla="*/ 0 h 108"/>
                  <a:gd name="T4" fmla="*/ 0 w 108"/>
                  <a:gd name="T5" fmla="*/ 0 h 108"/>
                  <a:gd name="T6" fmla="*/ 0 w 108"/>
                  <a:gd name="T7" fmla="*/ 2147483646 h 108"/>
                  <a:gd name="T8" fmla="*/ 2147483646 w 108"/>
                  <a:gd name="T9" fmla="*/ 2147483646 h 108"/>
                  <a:gd name="T10" fmla="*/ 2147483646 w 108"/>
                  <a:gd name="T11" fmla="*/ 0 h 10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8"/>
                  <a:gd name="T19" fmla="*/ 0 h 108"/>
                  <a:gd name="T20" fmla="*/ 108 w 108"/>
                  <a:gd name="T21" fmla="*/ 108 h 10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8" h="108">
                    <a:moveTo>
                      <a:pt x="108" y="0"/>
                    </a:moveTo>
                    <a:lnTo>
                      <a:pt x="108" y="0"/>
                    </a:lnTo>
                    <a:lnTo>
                      <a:pt x="0" y="0"/>
                    </a:lnTo>
                    <a:lnTo>
                      <a:pt x="0" y="108"/>
                    </a:lnTo>
                    <a:lnTo>
                      <a:pt x="108" y="108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9" name="Freeform 81">
                <a:extLst>
                  <a:ext uri="{FF2B5EF4-FFF2-40B4-BE49-F238E27FC236}">
                    <a16:creationId xmlns:a16="http://schemas.microsoft.com/office/drawing/2014/main" xmlns="" id="{8D96C98B-F5BA-4F30-9062-FA96E5C058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31913" y="4124326"/>
                <a:ext cx="46038" cy="44450"/>
              </a:xfrm>
              <a:custGeom>
                <a:avLst/>
                <a:gdLst>
                  <a:gd name="T0" fmla="*/ 2147483646 w 108"/>
                  <a:gd name="T1" fmla="*/ 0 h 108"/>
                  <a:gd name="T2" fmla="*/ 2147483646 w 108"/>
                  <a:gd name="T3" fmla="*/ 0 h 108"/>
                  <a:gd name="T4" fmla="*/ 0 w 108"/>
                  <a:gd name="T5" fmla="*/ 0 h 108"/>
                  <a:gd name="T6" fmla="*/ 0 w 108"/>
                  <a:gd name="T7" fmla="*/ 2147483646 h 108"/>
                  <a:gd name="T8" fmla="*/ 2147483646 w 108"/>
                  <a:gd name="T9" fmla="*/ 2147483646 h 108"/>
                  <a:gd name="T10" fmla="*/ 2147483646 w 108"/>
                  <a:gd name="T11" fmla="*/ 0 h 10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8"/>
                  <a:gd name="T19" fmla="*/ 0 h 108"/>
                  <a:gd name="T20" fmla="*/ 108 w 108"/>
                  <a:gd name="T21" fmla="*/ 108 h 10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8" h="108">
                    <a:moveTo>
                      <a:pt x="108" y="0"/>
                    </a:moveTo>
                    <a:lnTo>
                      <a:pt x="108" y="0"/>
                    </a:lnTo>
                    <a:lnTo>
                      <a:pt x="0" y="0"/>
                    </a:lnTo>
                    <a:lnTo>
                      <a:pt x="0" y="108"/>
                    </a:lnTo>
                    <a:lnTo>
                      <a:pt x="108" y="108"/>
                    </a:lnTo>
                    <a:lnTo>
                      <a:pt x="108" y="0"/>
                    </a:ln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0" name="Freeform 86">
                <a:extLst>
                  <a:ext uri="{FF2B5EF4-FFF2-40B4-BE49-F238E27FC236}">
                    <a16:creationId xmlns:a16="http://schemas.microsoft.com/office/drawing/2014/main" xmlns="" id="{DA601678-EBB7-41C4-BAAB-6BA4AF163F4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52698" y="3618187"/>
                <a:ext cx="701675" cy="673100"/>
              </a:xfrm>
              <a:custGeom>
                <a:avLst/>
                <a:gdLst>
                  <a:gd name="T0" fmla="*/ 2147483646 w 1672"/>
                  <a:gd name="T1" fmla="*/ 2147483646 h 1603"/>
                  <a:gd name="T2" fmla="*/ 2147483646 w 1672"/>
                  <a:gd name="T3" fmla="*/ 2147483646 h 1603"/>
                  <a:gd name="T4" fmla="*/ 2147483646 w 1672"/>
                  <a:gd name="T5" fmla="*/ 2147483646 h 1603"/>
                  <a:gd name="T6" fmla="*/ 2147483646 w 1672"/>
                  <a:gd name="T7" fmla="*/ 2147483646 h 1603"/>
                  <a:gd name="T8" fmla="*/ 2147483646 w 1672"/>
                  <a:gd name="T9" fmla="*/ 2147483646 h 1603"/>
                  <a:gd name="T10" fmla="*/ 2147483646 w 1672"/>
                  <a:gd name="T11" fmla="*/ 2147483646 h 1603"/>
                  <a:gd name="T12" fmla="*/ 2147483646 w 1672"/>
                  <a:gd name="T13" fmla="*/ 2147483646 h 1603"/>
                  <a:gd name="T14" fmla="*/ 2147483646 w 1672"/>
                  <a:gd name="T15" fmla="*/ 2147483646 h 1603"/>
                  <a:gd name="T16" fmla="*/ 2147483646 w 1672"/>
                  <a:gd name="T17" fmla="*/ 2147483646 h 1603"/>
                  <a:gd name="T18" fmla="*/ 2147483646 w 1672"/>
                  <a:gd name="T19" fmla="*/ 2147483646 h 1603"/>
                  <a:gd name="T20" fmla="*/ 2147483646 w 1672"/>
                  <a:gd name="T21" fmla="*/ 2147483646 h 1603"/>
                  <a:gd name="T22" fmla="*/ 2147483646 w 1672"/>
                  <a:gd name="T23" fmla="*/ 2147483646 h 1603"/>
                  <a:gd name="T24" fmla="*/ 2147483646 w 1672"/>
                  <a:gd name="T25" fmla="*/ 2147483646 h 1603"/>
                  <a:gd name="T26" fmla="*/ 2147483646 w 1672"/>
                  <a:gd name="T27" fmla="*/ 2147483646 h 1603"/>
                  <a:gd name="T28" fmla="*/ 2147483646 w 1672"/>
                  <a:gd name="T29" fmla="*/ 2147483646 h 1603"/>
                  <a:gd name="T30" fmla="*/ 2147483646 w 1672"/>
                  <a:gd name="T31" fmla="*/ 2147483646 h 1603"/>
                  <a:gd name="T32" fmla="*/ 2147483646 w 1672"/>
                  <a:gd name="T33" fmla="*/ 2147483646 h 1603"/>
                  <a:gd name="T34" fmla="*/ 2147483646 w 1672"/>
                  <a:gd name="T35" fmla="*/ 2147483646 h 1603"/>
                  <a:gd name="T36" fmla="*/ 2147483646 w 1672"/>
                  <a:gd name="T37" fmla="*/ 2147483646 h 1603"/>
                  <a:gd name="T38" fmla="*/ 2147483646 w 1672"/>
                  <a:gd name="T39" fmla="*/ 2147483646 h 1603"/>
                  <a:gd name="T40" fmla="*/ 2147483646 w 1672"/>
                  <a:gd name="T41" fmla="*/ 2147483646 h 1603"/>
                  <a:gd name="T42" fmla="*/ 2147483646 w 1672"/>
                  <a:gd name="T43" fmla="*/ 2147483646 h 1603"/>
                  <a:gd name="T44" fmla="*/ 2147483646 w 1672"/>
                  <a:gd name="T45" fmla="*/ 2147483646 h 1603"/>
                  <a:gd name="T46" fmla="*/ 2147483646 w 1672"/>
                  <a:gd name="T47" fmla="*/ 2147483646 h 1603"/>
                  <a:gd name="T48" fmla="*/ 2147483646 w 1672"/>
                  <a:gd name="T49" fmla="*/ 2147483646 h 1603"/>
                  <a:gd name="T50" fmla="*/ 2147483646 w 1672"/>
                  <a:gd name="T51" fmla="*/ 2147483646 h 1603"/>
                  <a:gd name="T52" fmla="*/ 2147483646 w 1672"/>
                  <a:gd name="T53" fmla="*/ 2147483646 h 1603"/>
                  <a:gd name="T54" fmla="*/ 2147483646 w 1672"/>
                  <a:gd name="T55" fmla="*/ 2147483646 h 1603"/>
                  <a:gd name="T56" fmla="*/ 2147483646 w 1672"/>
                  <a:gd name="T57" fmla="*/ 0 h 1603"/>
                  <a:gd name="T58" fmla="*/ 2147483646 w 1672"/>
                  <a:gd name="T59" fmla="*/ 0 h 1603"/>
                  <a:gd name="T60" fmla="*/ 2147483646 w 1672"/>
                  <a:gd name="T61" fmla="*/ 2147483646 h 1603"/>
                  <a:gd name="T62" fmla="*/ 2147483646 w 1672"/>
                  <a:gd name="T63" fmla="*/ 2147483646 h 1603"/>
                  <a:gd name="T64" fmla="*/ 2147483646 w 1672"/>
                  <a:gd name="T65" fmla="*/ 2147483646 h 1603"/>
                  <a:gd name="T66" fmla="*/ 2147483646 w 1672"/>
                  <a:gd name="T67" fmla="*/ 2147483646 h 1603"/>
                  <a:gd name="T68" fmla="*/ 2147483646 w 1672"/>
                  <a:gd name="T69" fmla="*/ 2147483646 h 1603"/>
                  <a:gd name="T70" fmla="*/ 2147483646 w 1672"/>
                  <a:gd name="T71" fmla="*/ 2147483646 h 1603"/>
                  <a:gd name="T72" fmla="*/ 0 w 1672"/>
                  <a:gd name="T73" fmla="*/ 2147483646 h 1603"/>
                  <a:gd name="T74" fmla="*/ 0 w 1672"/>
                  <a:gd name="T75" fmla="*/ 2147483646 h 1603"/>
                  <a:gd name="T76" fmla="*/ 2147483646 w 1672"/>
                  <a:gd name="T77" fmla="*/ 2147483646 h 1603"/>
                  <a:gd name="T78" fmla="*/ 2147483646 w 1672"/>
                  <a:gd name="T79" fmla="*/ 2147483646 h 1603"/>
                  <a:gd name="T80" fmla="*/ 2147483646 w 1672"/>
                  <a:gd name="T81" fmla="*/ 2147483646 h 1603"/>
                  <a:gd name="T82" fmla="*/ 2147483646 w 1672"/>
                  <a:gd name="T83" fmla="*/ 2147483646 h 1603"/>
                  <a:gd name="T84" fmla="*/ 2147483646 w 1672"/>
                  <a:gd name="T85" fmla="*/ 2147483646 h 1603"/>
                  <a:gd name="T86" fmla="*/ 2147483646 w 1672"/>
                  <a:gd name="T87" fmla="*/ 2147483646 h 1603"/>
                  <a:gd name="T88" fmla="*/ 2147483646 w 1672"/>
                  <a:gd name="T89" fmla="*/ 2147483646 h 1603"/>
                  <a:gd name="T90" fmla="*/ 2147483646 w 1672"/>
                  <a:gd name="T91" fmla="*/ 2147483646 h 1603"/>
                  <a:gd name="T92" fmla="*/ 2147483646 w 1672"/>
                  <a:gd name="T93" fmla="*/ 2147483646 h 1603"/>
                  <a:gd name="T94" fmla="*/ 2147483646 w 1672"/>
                  <a:gd name="T95" fmla="*/ 2147483646 h 1603"/>
                  <a:gd name="T96" fmla="*/ 2147483646 w 1672"/>
                  <a:gd name="T97" fmla="*/ 2147483646 h 1603"/>
                  <a:gd name="T98" fmla="*/ 2147483646 w 1672"/>
                  <a:gd name="T99" fmla="*/ 2147483646 h 1603"/>
                  <a:gd name="T100" fmla="*/ 2147483646 w 1672"/>
                  <a:gd name="T101" fmla="*/ 2147483646 h 1603"/>
                  <a:gd name="T102" fmla="*/ 2147483646 w 1672"/>
                  <a:gd name="T103" fmla="*/ 2147483646 h 1603"/>
                  <a:gd name="T104" fmla="*/ 2147483646 w 1672"/>
                  <a:gd name="T105" fmla="*/ 2147483646 h 1603"/>
                  <a:gd name="T106" fmla="*/ 2147483646 w 1672"/>
                  <a:gd name="T107" fmla="*/ 2147483646 h 1603"/>
                  <a:gd name="T108" fmla="*/ 2147483646 w 1672"/>
                  <a:gd name="T109" fmla="*/ 2147483646 h 1603"/>
                  <a:gd name="T110" fmla="*/ 2147483646 w 1672"/>
                  <a:gd name="T111" fmla="*/ 2147483646 h 1603"/>
                  <a:gd name="T112" fmla="*/ 2147483646 w 1672"/>
                  <a:gd name="T113" fmla="*/ 2147483646 h 1603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672"/>
                  <a:gd name="T172" fmla="*/ 0 h 1603"/>
                  <a:gd name="T173" fmla="*/ 1672 w 1672"/>
                  <a:gd name="T174" fmla="*/ 1603 h 1603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672" h="1603">
                    <a:moveTo>
                      <a:pt x="187" y="320"/>
                    </a:moveTo>
                    <a:lnTo>
                      <a:pt x="187" y="320"/>
                    </a:lnTo>
                    <a:lnTo>
                      <a:pt x="1000" y="320"/>
                    </a:lnTo>
                    <a:lnTo>
                      <a:pt x="1000" y="1369"/>
                    </a:lnTo>
                    <a:lnTo>
                      <a:pt x="187" y="1369"/>
                    </a:lnTo>
                    <a:lnTo>
                      <a:pt x="187" y="320"/>
                    </a:lnTo>
                    <a:close/>
                    <a:moveTo>
                      <a:pt x="283" y="67"/>
                    </a:moveTo>
                    <a:lnTo>
                      <a:pt x="283" y="67"/>
                    </a:lnTo>
                    <a:lnTo>
                      <a:pt x="904" y="67"/>
                    </a:lnTo>
                    <a:lnTo>
                      <a:pt x="904" y="254"/>
                    </a:lnTo>
                    <a:lnTo>
                      <a:pt x="283" y="254"/>
                    </a:lnTo>
                    <a:lnTo>
                      <a:pt x="283" y="67"/>
                    </a:lnTo>
                    <a:close/>
                    <a:moveTo>
                      <a:pt x="1497" y="565"/>
                    </a:moveTo>
                    <a:lnTo>
                      <a:pt x="1497" y="565"/>
                    </a:lnTo>
                    <a:lnTo>
                      <a:pt x="1497" y="1369"/>
                    </a:lnTo>
                    <a:lnTo>
                      <a:pt x="1067" y="1369"/>
                    </a:lnTo>
                    <a:lnTo>
                      <a:pt x="1067" y="467"/>
                    </a:lnTo>
                    <a:lnTo>
                      <a:pt x="1497" y="565"/>
                    </a:lnTo>
                    <a:close/>
                    <a:moveTo>
                      <a:pt x="1639" y="1369"/>
                    </a:moveTo>
                    <a:lnTo>
                      <a:pt x="1639" y="1369"/>
                    </a:lnTo>
                    <a:lnTo>
                      <a:pt x="1563" y="1369"/>
                    </a:lnTo>
                    <a:lnTo>
                      <a:pt x="1563" y="538"/>
                    </a:lnTo>
                    <a:cubicBezTo>
                      <a:pt x="1563" y="523"/>
                      <a:pt x="1553" y="509"/>
                      <a:pt x="1538" y="506"/>
                    </a:cubicBezTo>
                    <a:lnTo>
                      <a:pt x="1067" y="399"/>
                    </a:lnTo>
                    <a:lnTo>
                      <a:pt x="1067" y="287"/>
                    </a:lnTo>
                    <a:cubicBezTo>
                      <a:pt x="1067" y="269"/>
                      <a:pt x="1052" y="254"/>
                      <a:pt x="1034" y="254"/>
                    </a:cubicBezTo>
                    <a:lnTo>
                      <a:pt x="971" y="254"/>
                    </a:lnTo>
                    <a:lnTo>
                      <a:pt x="971" y="33"/>
                    </a:lnTo>
                    <a:cubicBezTo>
                      <a:pt x="971" y="15"/>
                      <a:pt x="956" y="0"/>
                      <a:pt x="938" y="0"/>
                    </a:cubicBezTo>
                    <a:lnTo>
                      <a:pt x="249" y="0"/>
                    </a:lnTo>
                    <a:cubicBezTo>
                      <a:pt x="231" y="0"/>
                      <a:pt x="216" y="15"/>
                      <a:pt x="216" y="33"/>
                    </a:cubicBezTo>
                    <a:lnTo>
                      <a:pt x="216" y="254"/>
                    </a:lnTo>
                    <a:lnTo>
                      <a:pt x="154" y="254"/>
                    </a:lnTo>
                    <a:cubicBezTo>
                      <a:pt x="135" y="254"/>
                      <a:pt x="120" y="269"/>
                      <a:pt x="120" y="287"/>
                    </a:cubicBezTo>
                    <a:lnTo>
                      <a:pt x="120" y="1369"/>
                    </a:lnTo>
                    <a:lnTo>
                      <a:pt x="33" y="1369"/>
                    </a:lnTo>
                    <a:cubicBezTo>
                      <a:pt x="15" y="1369"/>
                      <a:pt x="0" y="1384"/>
                      <a:pt x="0" y="1403"/>
                    </a:cubicBezTo>
                    <a:lnTo>
                      <a:pt x="0" y="1533"/>
                    </a:lnTo>
                    <a:cubicBezTo>
                      <a:pt x="0" y="1552"/>
                      <a:pt x="15" y="1567"/>
                      <a:pt x="33" y="1567"/>
                    </a:cubicBezTo>
                    <a:lnTo>
                      <a:pt x="1037" y="1567"/>
                    </a:lnTo>
                    <a:cubicBezTo>
                      <a:pt x="1049" y="1588"/>
                      <a:pt x="1071" y="1603"/>
                      <a:pt x="1098" y="1603"/>
                    </a:cubicBezTo>
                    <a:cubicBezTo>
                      <a:pt x="1136" y="1603"/>
                      <a:pt x="1167" y="1572"/>
                      <a:pt x="1167" y="1534"/>
                    </a:cubicBezTo>
                    <a:cubicBezTo>
                      <a:pt x="1167" y="1496"/>
                      <a:pt x="1136" y="1464"/>
                      <a:pt x="1098" y="1464"/>
                    </a:cubicBezTo>
                    <a:cubicBezTo>
                      <a:pt x="1072" y="1464"/>
                      <a:pt x="1049" y="1479"/>
                      <a:pt x="1037" y="1500"/>
                    </a:cubicBezTo>
                    <a:lnTo>
                      <a:pt x="66" y="1500"/>
                    </a:lnTo>
                    <a:lnTo>
                      <a:pt x="66" y="1436"/>
                    </a:lnTo>
                    <a:lnTo>
                      <a:pt x="1606" y="1436"/>
                    </a:lnTo>
                    <a:lnTo>
                      <a:pt x="1606" y="1500"/>
                    </a:lnTo>
                    <a:lnTo>
                      <a:pt x="1372" y="1500"/>
                    </a:lnTo>
                    <a:cubicBezTo>
                      <a:pt x="1361" y="1478"/>
                      <a:pt x="1338" y="1464"/>
                      <a:pt x="1312" y="1464"/>
                    </a:cubicBezTo>
                    <a:cubicBezTo>
                      <a:pt x="1273" y="1464"/>
                      <a:pt x="1242" y="1495"/>
                      <a:pt x="1242" y="1533"/>
                    </a:cubicBezTo>
                    <a:cubicBezTo>
                      <a:pt x="1242" y="1571"/>
                      <a:pt x="1273" y="1602"/>
                      <a:pt x="1312" y="1602"/>
                    </a:cubicBezTo>
                    <a:cubicBezTo>
                      <a:pt x="1338" y="1602"/>
                      <a:pt x="1360" y="1588"/>
                      <a:pt x="1372" y="1567"/>
                    </a:cubicBezTo>
                    <a:lnTo>
                      <a:pt x="1639" y="1567"/>
                    </a:lnTo>
                    <a:cubicBezTo>
                      <a:pt x="1657" y="1567"/>
                      <a:pt x="1672" y="1552"/>
                      <a:pt x="1672" y="1533"/>
                    </a:cubicBezTo>
                    <a:lnTo>
                      <a:pt x="1672" y="1403"/>
                    </a:lnTo>
                    <a:cubicBezTo>
                      <a:pt x="1672" y="1384"/>
                      <a:pt x="1657" y="1369"/>
                      <a:pt x="1639" y="1369"/>
                    </a:cubicBezTo>
                    <a:close/>
                  </a:path>
                </a:pathLst>
              </a:custGeom>
              <a:solidFill>
                <a:srgbClr val="47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139">
                  <a:solidFill>
                    <a:srgbClr val="1D1D1A"/>
                  </a:solidFill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315" name="流程图: 手动操作 98">
            <a:extLst>
              <a:ext uri="{FF2B5EF4-FFF2-40B4-BE49-F238E27FC236}">
                <a16:creationId xmlns:a16="http://schemas.microsoft.com/office/drawing/2014/main" xmlns="" id="{4069AFE5-FEFC-45DA-83D2-B590AFA96BC1}"/>
              </a:ext>
            </a:extLst>
          </p:cNvPr>
          <p:cNvSpPr/>
          <p:nvPr/>
        </p:nvSpPr>
        <p:spPr>
          <a:xfrm rot="18026208">
            <a:off x="8803241" y="2924982"/>
            <a:ext cx="258837" cy="376743"/>
          </a:xfrm>
          <a:prstGeom prst="flowChartManualOperation">
            <a:avLst/>
          </a:prstGeom>
          <a:solidFill>
            <a:srgbClr val="ED6D00">
              <a:lumMod val="20000"/>
              <a:lumOff val="80000"/>
              <a:alpha val="30000"/>
            </a:srgbClr>
          </a:solidFill>
          <a:ln w="635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316" name="组合 99">
            <a:extLst>
              <a:ext uri="{FF2B5EF4-FFF2-40B4-BE49-F238E27FC236}">
                <a16:creationId xmlns:a16="http://schemas.microsoft.com/office/drawing/2014/main" xmlns="" id="{B25B30D3-297E-4416-9ECA-A631C0184674}"/>
              </a:ext>
            </a:extLst>
          </p:cNvPr>
          <p:cNvGrpSpPr/>
          <p:nvPr/>
        </p:nvGrpSpPr>
        <p:grpSpPr>
          <a:xfrm>
            <a:off x="7488766" y="2655628"/>
            <a:ext cx="410767" cy="489526"/>
            <a:chOff x="7294259" y="3842963"/>
            <a:chExt cx="410767" cy="489526"/>
          </a:xfrm>
        </p:grpSpPr>
        <p:grpSp>
          <p:nvGrpSpPr>
            <p:cNvPr id="317" name="组合 100">
              <a:extLst>
                <a:ext uri="{FF2B5EF4-FFF2-40B4-BE49-F238E27FC236}">
                  <a16:creationId xmlns:a16="http://schemas.microsoft.com/office/drawing/2014/main" xmlns="" id="{E363E6AB-D75A-4931-AC47-E4173B9FE374}"/>
                </a:ext>
              </a:extLst>
            </p:cNvPr>
            <p:cNvGrpSpPr/>
            <p:nvPr/>
          </p:nvGrpSpPr>
          <p:grpSpPr>
            <a:xfrm>
              <a:off x="7294259" y="3849529"/>
              <a:ext cx="265095" cy="482960"/>
              <a:chOff x="6311516" y="2360029"/>
              <a:chExt cx="389552" cy="642133"/>
            </a:xfrm>
          </p:grpSpPr>
          <p:grpSp>
            <p:nvGrpSpPr>
              <p:cNvPr id="319" name="组合 771">
                <a:extLst>
                  <a:ext uri="{FF2B5EF4-FFF2-40B4-BE49-F238E27FC236}">
                    <a16:creationId xmlns:a16="http://schemas.microsoft.com/office/drawing/2014/main" xmlns="" id="{2E56904C-412F-4E91-8B35-94940624D18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311516" y="2360029"/>
                <a:ext cx="306154" cy="239857"/>
                <a:chOff x="1814513" y="3687763"/>
                <a:chExt cx="752475" cy="706438"/>
              </a:xfrm>
            </p:grpSpPr>
            <p:sp>
              <p:nvSpPr>
                <p:cNvPr id="337" name="Freeform 445">
                  <a:extLst>
                    <a:ext uri="{FF2B5EF4-FFF2-40B4-BE49-F238E27FC236}">
                      <a16:creationId xmlns:a16="http://schemas.microsoft.com/office/drawing/2014/main" xmlns="" id="{3A1D04D0-F837-4B95-B9A2-0AC9633BD8E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68525" y="3922713"/>
                  <a:ext cx="222250" cy="471488"/>
                </a:xfrm>
                <a:custGeom>
                  <a:avLst/>
                  <a:gdLst>
                    <a:gd name="T0" fmla="*/ 2147483646 w 532"/>
                    <a:gd name="T1" fmla="*/ 2147483646 h 1124"/>
                    <a:gd name="T2" fmla="*/ 2147483646 w 532"/>
                    <a:gd name="T3" fmla="*/ 2147483646 h 1124"/>
                    <a:gd name="T4" fmla="*/ 2147483646 w 532"/>
                    <a:gd name="T5" fmla="*/ 2147483646 h 1124"/>
                    <a:gd name="T6" fmla="*/ 2147483646 w 532"/>
                    <a:gd name="T7" fmla="*/ 2147483646 h 1124"/>
                    <a:gd name="T8" fmla="*/ 2147483646 w 532"/>
                    <a:gd name="T9" fmla="*/ 2147483646 h 1124"/>
                    <a:gd name="T10" fmla="*/ 2147483646 w 532"/>
                    <a:gd name="T11" fmla="*/ 2147483646 h 1124"/>
                    <a:gd name="T12" fmla="*/ 2147483646 w 532"/>
                    <a:gd name="T13" fmla="*/ 2147483646 h 1124"/>
                    <a:gd name="T14" fmla="*/ 2147483646 w 532"/>
                    <a:gd name="T15" fmla="*/ 2147483646 h 1124"/>
                    <a:gd name="T16" fmla="*/ 2147483646 w 532"/>
                    <a:gd name="T17" fmla="*/ 2147483646 h 112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532"/>
                    <a:gd name="T28" fmla="*/ 0 h 1124"/>
                    <a:gd name="T29" fmla="*/ 532 w 532"/>
                    <a:gd name="T30" fmla="*/ 1124 h 1124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532" h="1124">
                      <a:moveTo>
                        <a:pt x="494" y="1124"/>
                      </a:moveTo>
                      <a:lnTo>
                        <a:pt x="494" y="1124"/>
                      </a:lnTo>
                      <a:cubicBezTo>
                        <a:pt x="481" y="1124"/>
                        <a:pt x="469" y="1116"/>
                        <a:pt x="464" y="1104"/>
                      </a:cubicBezTo>
                      <a:lnTo>
                        <a:pt x="7" y="51"/>
                      </a:lnTo>
                      <a:cubicBezTo>
                        <a:pt x="0" y="34"/>
                        <a:pt x="8" y="15"/>
                        <a:pt x="25" y="7"/>
                      </a:cubicBezTo>
                      <a:cubicBezTo>
                        <a:pt x="41" y="0"/>
                        <a:pt x="61" y="8"/>
                        <a:pt x="68" y="25"/>
                      </a:cubicBezTo>
                      <a:lnTo>
                        <a:pt x="525" y="1077"/>
                      </a:lnTo>
                      <a:cubicBezTo>
                        <a:pt x="532" y="1094"/>
                        <a:pt x="524" y="1114"/>
                        <a:pt x="507" y="1121"/>
                      </a:cubicBezTo>
                      <a:cubicBezTo>
                        <a:pt x="503" y="1123"/>
                        <a:pt x="499" y="1124"/>
                        <a:pt x="494" y="1124"/>
                      </a:cubicBezTo>
                      <a:close/>
                    </a:path>
                  </a:pathLst>
                </a:custGeom>
                <a:solidFill>
                  <a:srgbClr val="4747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139" b="0" i="0" u="none" strike="noStrike" kern="0" cap="none" spc="0" normalizeH="0" baseline="0" noProof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38" name="Freeform 446">
                  <a:extLst>
                    <a:ext uri="{FF2B5EF4-FFF2-40B4-BE49-F238E27FC236}">
                      <a16:creationId xmlns:a16="http://schemas.microsoft.com/office/drawing/2014/main" xmlns="" id="{515ECF04-EA7D-464F-8C1D-CF1B82A4B7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76438" y="3922713"/>
                  <a:ext cx="223838" cy="471488"/>
                </a:xfrm>
                <a:custGeom>
                  <a:avLst/>
                  <a:gdLst>
                    <a:gd name="T0" fmla="*/ 2147483646 w 532"/>
                    <a:gd name="T1" fmla="*/ 2147483646 h 1124"/>
                    <a:gd name="T2" fmla="*/ 2147483646 w 532"/>
                    <a:gd name="T3" fmla="*/ 2147483646 h 1124"/>
                    <a:gd name="T4" fmla="*/ 2147483646 w 532"/>
                    <a:gd name="T5" fmla="*/ 2147483646 h 1124"/>
                    <a:gd name="T6" fmla="*/ 2147483646 w 532"/>
                    <a:gd name="T7" fmla="*/ 2147483646 h 1124"/>
                    <a:gd name="T8" fmla="*/ 2147483646 w 532"/>
                    <a:gd name="T9" fmla="*/ 2147483646 h 1124"/>
                    <a:gd name="T10" fmla="*/ 2147483646 w 532"/>
                    <a:gd name="T11" fmla="*/ 2147483646 h 1124"/>
                    <a:gd name="T12" fmla="*/ 2147483646 w 532"/>
                    <a:gd name="T13" fmla="*/ 2147483646 h 1124"/>
                    <a:gd name="T14" fmla="*/ 2147483646 w 532"/>
                    <a:gd name="T15" fmla="*/ 2147483646 h 1124"/>
                    <a:gd name="T16" fmla="*/ 2147483646 w 532"/>
                    <a:gd name="T17" fmla="*/ 2147483646 h 112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532"/>
                    <a:gd name="T28" fmla="*/ 0 h 1124"/>
                    <a:gd name="T29" fmla="*/ 532 w 532"/>
                    <a:gd name="T30" fmla="*/ 1124 h 1124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532" h="1124">
                      <a:moveTo>
                        <a:pt x="37" y="1124"/>
                      </a:moveTo>
                      <a:lnTo>
                        <a:pt x="37" y="1124"/>
                      </a:lnTo>
                      <a:cubicBezTo>
                        <a:pt x="33" y="1124"/>
                        <a:pt x="28" y="1123"/>
                        <a:pt x="24" y="1121"/>
                      </a:cubicBezTo>
                      <a:cubicBezTo>
                        <a:pt x="7" y="1114"/>
                        <a:pt x="0" y="1094"/>
                        <a:pt x="7" y="1077"/>
                      </a:cubicBezTo>
                      <a:lnTo>
                        <a:pt x="463" y="25"/>
                      </a:lnTo>
                      <a:cubicBezTo>
                        <a:pt x="471" y="8"/>
                        <a:pt x="490" y="0"/>
                        <a:pt x="507" y="7"/>
                      </a:cubicBezTo>
                      <a:cubicBezTo>
                        <a:pt x="524" y="15"/>
                        <a:pt x="532" y="34"/>
                        <a:pt x="524" y="51"/>
                      </a:cubicBezTo>
                      <a:lnTo>
                        <a:pt x="68" y="1104"/>
                      </a:lnTo>
                      <a:cubicBezTo>
                        <a:pt x="63" y="1116"/>
                        <a:pt x="50" y="1124"/>
                        <a:pt x="37" y="1124"/>
                      </a:cubicBezTo>
                      <a:close/>
                    </a:path>
                  </a:pathLst>
                </a:custGeom>
                <a:solidFill>
                  <a:srgbClr val="4747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139" b="0" i="0" u="none" strike="noStrike" kern="0" cap="none" spc="0" normalizeH="0" baseline="0" noProof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39" name="Freeform 447">
                  <a:extLst>
                    <a:ext uri="{FF2B5EF4-FFF2-40B4-BE49-F238E27FC236}">
                      <a16:creationId xmlns:a16="http://schemas.microsoft.com/office/drawing/2014/main" xmlns="" id="{DAE7DE9E-F507-4636-9106-5BF896115E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36775" y="3841750"/>
                  <a:ext cx="93663" cy="93663"/>
                </a:xfrm>
                <a:custGeom>
                  <a:avLst/>
                  <a:gdLst>
                    <a:gd name="T0" fmla="*/ 2147483646 w 225"/>
                    <a:gd name="T1" fmla="*/ 2147483646 h 225"/>
                    <a:gd name="T2" fmla="*/ 2147483646 w 225"/>
                    <a:gd name="T3" fmla="*/ 2147483646 h 225"/>
                    <a:gd name="T4" fmla="*/ 2147483646 w 225"/>
                    <a:gd name="T5" fmla="*/ 2147483646 h 225"/>
                    <a:gd name="T6" fmla="*/ 0 w 225"/>
                    <a:gd name="T7" fmla="*/ 2147483646 h 225"/>
                    <a:gd name="T8" fmla="*/ 2147483646 w 225"/>
                    <a:gd name="T9" fmla="*/ 0 h 225"/>
                    <a:gd name="T10" fmla="*/ 2147483646 w 225"/>
                    <a:gd name="T11" fmla="*/ 2147483646 h 22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225"/>
                    <a:gd name="T19" fmla="*/ 0 h 225"/>
                    <a:gd name="T20" fmla="*/ 225 w 225"/>
                    <a:gd name="T21" fmla="*/ 225 h 225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225" h="225">
                      <a:moveTo>
                        <a:pt x="225" y="112"/>
                      </a:moveTo>
                      <a:lnTo>
                        <a:pt x="225" y="112"/>
                      </a:lnTo>
                      <a:cubicBezTo>
                        <a:pt x="225" y="175"/>
                        <a:pt x="175" y="225"/>
                        <a:pt x="113" y="225"/>
                      </a:cubicBezTo>
                      <a:cubicBezTo>
                        <a:pt x="51" y="225"/>
                        <a:pt x="0" y="175"/>
                        <a:pt x="0" y="112"/>
                      </a:cubicBezTo>
                      <a:cubicBezTo>
                        <a:pt x="0" y="50"/>
                        <a:pt x="51" y="0"/>
                        <a:pt x="113" y="0"/>
                      </a:cubicBezTo>
                      <a:cubicBezTo>
                        <a:pt x="175" y="0"/>
                        <a:pt x="225" y="50"/>
                        <a:pt x="225" y="112"/>
                      </a:cubicBezTo>
                      <a:close/>
                    </a:path>
                  </a:pathLst>
                </a:custGeom>
                <a:solidFill>
                  <a:srgbClr val="4747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139" b="0" i="0" u="none" strike="noStrike" kern="0" cap="none" spc="0" normalizeH="0" baseline="0" noProof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40" name="Freeform 448">
                  <a:extLst>
                    <a:ext uri="{FF2B5EF4-FFF2-40B4-BE49-F238E27FC236}">
                      <a16:creationId xmlns:a16="http://schemas.microsoft.com/office/drawing/2014/main" xmlns="" id="{F0B18FE4-46D6-4E20-9C69-B3AA9FFEC5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14513" y="3687763"/>
                  <a:ext cx="111125" cy="398463"/>
                </a:xfrm>
                <a:custGeom>
                  <a:avLst/>
                  <a:gdLst>
                    <a:gd name="T0" fmla="*/ 2147483646 w 268"/>
                    <a:gd name="T1" fmla="*/ 2147483646 h 949"/>
                    <a:gd name="T2" fmla="*/ 2147483646 w 268"/>
                    <a:gd name="T3" fmla="*/ 2147483646 h 949"/>
                    <a:gd name="T4" fmla="*/ 2147483646 w 268"/>
                    <a:gd name="T5" fmla="*/ 2147483646 h 949"/>
                    <a:gd name="T6" fmla="*/ 0 w 268"/>
                    <a:gd name="T7" fmla="*/ 2147483646 h 949"/>
                    <a:gd name="T8" fmla="*/ 2147483646 w 268"/>
                    <a:gd name="T9" fmla="*/ 2147483646 h 949"/>
                    <a:gd name="T10" fmla="*/ 2147483646 w 268"/>
                    <a:gd name="T11" fmla="*/ 2147483646 h 949"/>
                    <a:gd name="T12" fmla="*/ 2147483646 w 268"/>
                    <a:gd name="T13" fmla="*/ 2147483646 h 949"/>
                    <a:gd name="T14" fmla="*/ 2147483646 w 268"/>
                    <a:gd name="T15" fmla="*/ 2147483646 h 949"/>
                    <a:gd name="T16" fmla="*/ 2147483646 w 268"/>
                    <a:gd name="T17" fmla="*/ 2147483646 h 949"/>
                    <a:gd name="T18" fmla="*/ 2147483646 w 268"/>
                    <a:gd name="T19" fmla="*/ 2147483646 h 949"/>
                    <a:gd name="T20" fmla="*/ 2147483646 w 268"/>
                    <a:gd name="T21" fmla="*/ 2147483646 h 949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68"/>
                    <a:gd name="T34" fmla="*/ 0 h 949"/>
                    <a:gd name="T35" fmla="*/ 268 w 268"/>
                    <a:gd name="T36" fmla="*/ 949 h 949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68" h="949">
                      <a:moveTo>
                        <a:pt x="231" y="949"/>
                      </a:moveTo>
                      <a:lnTo>
                        <a:pt x="231" y="949"/>
                      </a:lnTo>
                      <a:cubicBezTo>
                        <a:pt x="223" y="949"/>
                        <a:pt x="216" y="947"/>
                        <a:pt x="209" y="941"/>
                      </a:cubicBezTo>
                      <a:cubicBezTo>
                        <a:pt x="76" y="826"/>
                        <a:pt x="0" y="657"/>
                        <a:pt x="0" y="476"/>
                      </a:cubicBezTo>
                      <a:cubicBezTo>
                        <a:pt x="0" y="296"/>
                        <a:pt x="76" y="127"/>
                        <a:pt x="209" y="12"/>
                      </a:cubicBezTo>
                      <a:cubicBezTo>
                        <a:pt x="223" y="0"/>
                        <a:pt x="244" y="1"/>
                        <a:pt x="256" y="15"/>
                      </a:cubicBezTo>
                      <a:cubicBezTo>
                        <a:pt x="268" y="29"/>
                        <a:pt x="267" y="50"/>
                        <a:pt x="253" y="62"/>
                      </a:cubicBezTo>
                      <a:cubicBezTo>
                        <a:pt x="134" y="164"/>
                        <a:pt x="66" y="315"/>
                        <a:pt x="66" y="476"/>
                      </a:cubicBezTo>
                      <a:cubicBezTo>
                        <a:pt x="66" y="637"/>
                        <a:pt x="134" y="788"/>
                        <a:pt x="253" y="891"/>
                      </a:cubicBezTo>
                      <a:cubicBezTo>
                        <a:pt x="267" y="903"/>
                        <a:pt x="268" y="924"/>
                        <a:pt x="256" y="938"/>
                      </a:cubicBezTo>
                      <a:cubicBezTo>
                        <a:pt x="250" y="945"/>
                        <a:pt x="241" y="949"/>
                        <a:pt x="231" y="949"/>
                      </a:cubicBezTo>
                      <a:close/>
                    </a:path>
                  </a:pathLst>
                </a:custGeom>
                <a:solidFill>
                  <a:srgbClr val="4747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139" b="0" i="0" u="none" strike="noStrike" kern="0" cap="none" spc="0" normalizeH="0" baseline="0" noProof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41" name="Freeform 449">
                  <a:extLst>
                    <a:ext uri="{FF2B5EF4-FFF2-40B4-BE49-F238E27FC236}">
                      <a16:creationId xmlns:a16="http://schemas.microsoft.com/office/drawing/2014/main" xmlns="" id="{65E43B1B-9124-4A66-93D0-ADC7CD01E36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11350" y="3740150"/>
                  <a:ext cx="90488" cy="295275"/>
                </a:xfrm>
                <a:custGeom>
                  <a:avLst/>
                  <a:gdLst>
                    <a:gd name="T0" fmla="*/ 2147483646 w 213"/>
                    <a:gd name="T1" fmla="*/ 2147483646 h 703"/>
                    <a:gd name="T2" fmla="*/ 2147483646 w 213"/>
                    <a:gd name="T3" fmla="*/ 2147483646 h 703"/>
                    <a:gd name="T4" fmla="*/ 2147483646 w 213"/>
                    <a:gd name="T5" fmla="*/ 2147483646 h 703"/>
                    <a:gd name="T6" fmla="*/ 0 w 213"/>
                    <a:gd name="T7" fmla="*/ 2147483646 h 703"/>
                    <a:gd name="T8" fmla="*/ 2147483646 w 213"/>
                    <a:gd name="T9" fmla="*/ 2147483646 h 703"/>
                    <a:gd name="T10" fmla="*/ 2147483646 w 213"/>
                    <a:gd name="T11" fmla="*/ 2147483646 h 703"/>
                    <a:gd name="T12" fmla="*/ 2147483646 w 213"/>
                    <a:gd name="T13" fmla="*/ 2147483646 h 703"/>
                    <a:gd name="T14" fmla="*/ 2147483646 w 213"/>
                    <a:gd name="T15" fmla="*/ 2147483646 h 703"/>
                    <a:gd name="T16" fmla="*/ 2147483646 w 213"/>
                    <a:gd name="T17" fmla="*/ 2147483646 h 703"/>
                    <a:gd name="T18" fmla="*/ 2147483646 w 213"/>
                    <a:gd name="T19" fmla="*/ 2147483646 h 703"/>
                    <a:gd name="T20" fmla="*/ 2147483646 w 213"/>
                    <a:gd name="T21" fmla="*/ 2147483646 h 70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13"/>
                    <a:gd name="T34" fmla="*/ 0 h 703"/>
                    <a:gd name="T35" fmla="*/ 213 w 213"/>
                    <a:gd name="T36" fmla="*/ 703 h 703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13" h="703">
                      <a:moveTo>
                        <a:pt x="176" y="703"/>
                      </a:moveTo>
                      <a:lnTo>
                        <a:pt x="176" y="703"/>
                      </a:lnTo>
                      <a:cubicBezTo>
                        <a:pt x="168" y="703"/>
                        <a:pt x="161" y="700"/>
                        <a:pt x="154" y="695"/>
                      </a:cubicBezTo>
                      <a:cubicBezTo>
                        <a:pt x="56" y="610"/>
                        <a:pt x="0" y="486"/>
                        <a:pt x="0" y="353"/>
                      </a:cubicBezTo>
                      <a:cubicBezTo>
                        <a:pt x="0" y="221"/>
                        <a:pt x="56" y="96"/>
                        <a:pt x="154" y="12"/>
                      </a:cubicBezTo>
                      <a:cubicBezTo>
                        <a:pt x="168" y="0"/>
                        <a:pt x="189" y="2"/>
                        <a:pt x="201" y="15"/>
                      </a:cubicBezTo>
                      <a:cubicBezTo>
                        <a:pt x="213" y="29"/>
                        <a:pt x="212" y="50"/>
                        <a:pt x="198" y="62"/>
                      </a:cubicBezTo>
                      <a:cubicBezTo>
                        <a:pt x="114" y="134"/>
                        <a:pt x="67" y="240"/>
                        <a:pt x="67" y="353"/>
                      </a:cubicBezTo>
                      <a:cubicBezTo>
                        <a:pt x="67" y="466"/>
                        <a:pt x="115" y="572"/>
                        <a:pt x="198" y="644"/>
                      </a:cubicBezTo>
                      <a:cubicBezTo>
                        <a:pt x="212" y="656"/>
                        <a:pt x="213" y="677"/>
                        <a:pt x="201" y="691"/>
                      </a:cubicBezTo>
                      <a:cubicBezTo>
                        <a:pt x="195" y="699"/>
                        <a:pt x="185" y="703"/>
                        <a:pt x="176" y="703"/>
                      </a:cubicBezTo>
                      <a:close/>
                    </a:path>
                  </a:pathLst>
                </a:custGeom>
                <a:solidFill>
                  <a:srgbClr val="4747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139" b="0" i="0" u="none" strike="noStrike" kern="0" cap="none" spc="0" normalizeH="0" baseline="0" noProof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42" name="Freeform 450">
                  <a:extLst>
                    <a:ext uri="{FF2B5EF4-FFF2-40B4-BE49-F238E27FC236}">
                      <a16:creationId xmlns:a16="http://schemas.microsoft.com/office/drawing/2014/main" xmlns="" id="{74937381-5109-475B-96A7-6176BBCE10B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08188" y="3787775"/>
                  <a:ext cx="74613" cy="198438"/>
                </a:xfrm>
                <a:custGeom>
                  <a:avLst/>
                  <a:gdLst>
                    <a:gd name="T0" fmla="*/ 2147483646 w 177"/>
                    <a:gd name="T1" fmla="*/ 2147483646 h 472"/>
                    <a:gd name="T2" fmla="*/ 2147483646 w 177"/>
                    <a:gd name="T3" fmla="*/ 2147483646 h 472"/>
                    <a:gd name="T4" fmla="*/ 2147483646 w 177"/>
                    <a:gd name="T5" fmla="*/ 2147483646 h 472"/>
                    <a:gd name="T6" fmla="*/ 0 w 177"/>
                    <a:gd name="T7" fmla="*/ 2147483646 h 472"/>
                    <a:gd name="T8" fmla="*/ 2147483646 w 177"/>
                    <a:gd name="T9" fmla="*/ 2147483646 h 472"/>
                    <a:gd name="T10" fmla="*/ 2147483646 w 177"/>
                    <a:gd name="T11" fmla="*/ 2147483646 h 472"/>
                    <a:gd name="T12" fmla="*/ 2147483646 w 177"/>
                    <a:gd name="T13" fmla="*/ 2147483646 h 472"/>
                    <a:gd name="T14" fmla="*/ 2147483646 w 177"/>
                    <a:gd name="T15" fmla="*/ 2147483646 h 472"/>
                    <a:gd name="T16" fmla="*/ 2147483646 w 177"/>
                    <a:gd name="T17" fmla="*/ 2147483646 h 472"/>
                    <a:gd name="T18" fmla="*/ 2147483646 w 177"/>
                    <a:gd name="T19" fmla="*/ 2147483646 h 472"/>
                    <a:gd name="T20" fmla="*/ 2147483646 w 177"/>
                    <a:gd name="T21" fmla="*/ 2147483646 h 47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77"/>
                    <a:gd name="T34" fmla="*/ 0 h 472"/>
                    <a:gd name="T35" fmla="*/ 177 w 177"/>
                    <a:gd name="T36" fmla="*/ 472 h 47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77" h="472">
                      <a:moveTo>
                        <a:pt x="139" y="472"/>
                      </a:moveTo>
                      <a:lnTo>
                        <a:pt x="139" y="472"/>
                      </a:lnTo>
                      <a:cubicBezTo>
                        <a:pt x="132" y="472"/>
                        <a:pt x="126" y="470"/>
                        <a:pt x="120" y="466"/>
                      </a:cubicBezTo>
                      <a:cubicBezTo>
                        <a:pt x="45" y="417"/>
                        <a:pt x="0" y="331"/>
                        <a:pt x="0" y="238"/>
                      </a:cubicBezTo>
                      <a:cubicBezTo>
                        <a:pt x="0" y="145"/>
                        <a:pt x="45" y="60"/>
                        <a:pt x="120" y="10"/>
                      </a:cubicBezTo>
                      <a:cubicBezTo>
                        <a:pt x="136" y="0"/>
                        <a:pt x="156" y="4"/>
                        <a:pt x="166" y="20"/>
                      </a:cubicBezTo>
                      <a:cubicBezTo>
                        <a:pt x="177" y="35"/>
                        <a:pt x="172" y="56"/>
                        <a:pt x="157" y="66"/>
                      </a:cubicBezTo>
                      <a:cubicBezTo>
                        <a:pt x="100" y="103"/>
                        <a:pt x="66" y="168"/>
                        <a:pt x="66" y="238"/>
                      </a:cubicBezTo>
                      <a:cubicBezTo>
                        <a:pt x="66" y="309"/>
                        <a:pt x="100" y="373"/>
                        <a:pt x="157" y="411"/>
                      </a:cubicBezTo>
                      <a:cubicBezTo>
                        <a:pt x="172" y="421"/>
                        <a:pt x="177" y="442"/>
                        <a:pt x="167" y="457"/>
                      </a:cubicBezTo>
                      <a:cubicBezTo>
                        <a:pt x="160" y="467"/>
                        <a:pt x="149" y="472"/>
                        <a:pt x="139" y="472"/>
                      </a:cubicBezTo>
                      <a:close/>
                    </a:path>
                  </a:pathLst>
                </a:custGeom>
                <a:solidFill>
                  <a:srgbClr val="4747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139" b="0" i="0" u="none" strike="noStrike" kern="0" cap="none" spc="0" normalizeH="0" baseline="0" noProof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43" name="Freeform 451">
                  <a:extLst>
                    <a:ext uri="{FF2B5EF4-FFF2-40B4-BE49-F238E27FC236}">
                      <a16:creationId xmlns:a16="http://schemas.microsoft.com/office/drawing/2014/main" xmlns="" id="{159F062B-A6AA-498E-ACB3-99D06A2A33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54275" y="3687763"/>
                  <a:ext cx="112713" cy="398463"/>
                </a:xfrm>
                <a:custGeom>
                  <a:avLst/>
                  <a:gdLst>
                    <a:gd name="T0" fmla="*/ 2147483646 w 269"/>
                    <a:gd name="T1" fmla="*/ 2147483646 h 949"/>
                    <a:gd name="T2" fmla="*/ 2147483646 w 269"/>
                    <a:gd name="T3" fmla="*/ 2147483646 h 949"/>
                    <a:gd name="T4" fmla="*/ 2147483646 w 269"/>
                    <a:gd name="T5" fmla="*/ 2147483646 h 949"/>
                    <a:gd name="T6" fmla="*/ 2147483646 w 269"/>
                    <a:gd name="T7" fmla="*/ 2147483646 h 949"/>
                    <a:gd name="T8" fmla="*/ 2147483646 w 269"/>
                    <a:gd name="T9" fmla="*/ 2147483646 h 949"/>
                    <a:gd name="T10" fmla="*/ 2147483646 w 269"/>
                    <a:gd name="T11" fmla="*/ 2147483646 h 949"/>
                    <a:gd name="T12" fmla="*/ 2147483646 w 269"/>
                    <a:gd name="T13" fmla="*/ 2147483646 h 949"/>
                    <a:gd name="T14" fmla="*/ 2147483646 w 269"/>
                    <a:gd name="T15" fmla="*/ 2147483646 h 949"/>
                    <a:gd name="T16" fmla="*/ 2147483646 w 269"/>
                    <a:gd name="T17" fmla="*/ 2147483646 h 949"/>
                    <a:gd name="T18" fmla="*/ 2147483646 w 269"/>
                    <a:gd name="T19" fmla="*/ 2147483646 h 949"/>
                    <a:gd name="T20" fmla="*/ 2147483646 w 269"/>
                    <a:gd name="T21" fmla="*/ 2147483646 h 949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69"/>
                    <a:gd name="T34" fmla="*/ 0 h 949"/>
                    <a:gd name="T35" fmla="*/ 269 w 269"/>
                    <a:gd name="T36" fmla="*/ 949 h 949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69" h="949">
                      <a:moveTo>
                        <a:pt x="38" y="949"/>
                      </a:moveTo>
                      <a:lnTo>
                        <a:pt x="38" y="949"/>
                      </a:lnTo>
                      <a:cubicBezTo>
                        <a:pt x="28" y="949"/>
                        <a:pt x="19" y="945"/>
                        <a:pt x="12" y="938"/>
                      </a:cubicBezTo>
                      <a:cubicBezTo>
                        <a:pt x="0" y="924"/>
                        <a:pt x="2" y="903"/>
                        <a:pt x="16" y="891"/>
                      </a:cubicBezTo>
                      <a:cubicBezTo>
                        <a:pt x="134" y="788"/>
                        <a:pt x="202" y="637"/>
                        <a:pt x="202" y="476"/>
                      </a:cubicBezTo>
                      <a:cubicBezTo>
                        <a:pt x="202" y="315"/>
                        <a:pt x="134" y="164"/>
                        <a:pt x="16" y="62"/>
                      </a:cubicBezTo>
                      <a:cubicBezTo>
                        <a:pt x="2" y="50"/>
                        <a:pt x="0" y="29"/>
                        <a:pt x="12" y="15"/>
                      </a:cubicBezTo>
                      <a:cubicBezTo>
                        <a:pt x="24" y="1"/>
                        <a:pt x="46" y="0"/>
                        <a:pt x="59" y="12"/>
                      </a:cubicBezTo>
                      <a:cubicBezTo>
                        <a:pt x="193" y="127"/>
                        <a:pt x="269" y="296"/>
                        <a:pt x="269" y="476"/>
                      </a:cubicBezTo>
                      <a:cubicBezTo>
                        <a:pt x="269" y="657"/>
                        <a:pt x="193" y="826"/>
                        <a:pt x="59" y="941"/>
                      </a:cubicBezTo>
                      <a:cubicBezTo>
                        <a:pt x="53" y="946"/>
                        <a:pt x="45" y="949"/>
                        <a:pt x="38" y="949"/>
                      </a:cubicBezTo>
                      <a:close/>
                    </a:path>
                  </a:pathLst>
                </a:custGeom>
                <a:solidFill>
                  <a:srgbClr val="4747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139" b="0" i="0" u="none" strike="noStrike" kern="0" cap="none" spc="0" normalizeH="0" baseline="0" noProof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44" name="Freeform 452">
                  <a:extLst>
                    <a:ext uri="{FF2B5EF4-FFF2-40B4-BE49-F238E27FC236}">
                      <a16:creationId xmlns:a16="http://schemas.microsoft.com/office/drawing/2014/main" xmlns="" id="{B7A15471-09D5-4F80-8398-872053E4F17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379663" y="3740150"/>
                  <a:ext cx="88900" cy="295275"/>
                </a:xfrm>
                <a:custGeom>
                  <a:avLst/>
                  <a:gdLst>
                    <a:gd name="T0" fmla="*/ 2147483646 w 213"/>
                    <a:gd name="T1" fmla="*/ 2147483646 h 703"/>
                    <a:gd name="T2" fmla="*/ 2147483646 w 213"/>
                    <a:gd name="T3" fmla="*/ 2147483646 h 703"/>
                    <a:gd name="T4" fmla="*/ 2147483646 w 213"/>
                    <a:gd name="T5" fmla="*/ 2147483646 h 703"/>
                    <a:gd name="T6" fmla="*/ 2147483646 w 213"/>
                    <a:gd name="T7" fmla="*/ 2147483646 h 703"/>
                    <a:gd name="T8" fmla="*/ 2147483646 w 213"/>
                    <a:gd name="T9" fmla="*/ 2147483646 h 703"/>
                    <a:gd name="T10" fmla="*/ 2147483646 w 213"/>
                    <a:gd name="T11" fmla="*/ 2147483646 h 703"/>
                    <a:gd name="T12" fmla="*/ 2147483646 w 213"/>
                    <a:gd name="T13" fmla="*/ 2147483646 h 703"/>
                    <a:gd name="T14" fmla="*/ 2147483646 w 213"/>
                    <a:gd name="T15" fmla="*/ 2147483646 h 703"/>
                    <a:gd name="T16" fmla="*/ 2147483646 w 213"/>
                    <a:gd name="T17" fmla="*/ 2147483646 h 703"/>
                    <a:gd name="T18" fmla="*/ 2147483646 w 213"/>
                    <a:gd name="T19" fmla="*/ 2147483646 h 703"/>
                    <a:gd name="T20" fmla="*/ 2147483646 w 213"/>
                    <a:gd name="T21" fmla="*/ 2147483646 h 70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13"/>
                    <a:gd name="T34" fmla="*/ 0 h 703"/>
                    <a:gd name="T35" fmla="*/ 213 w 213"/>
                    <a:gd name="T36" fmla="*/ 703 h 703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13" h="703">
                      <a:moveTo>
                        <a:pt x="37" y="703"/>
                      </a:moveTo>
                      <a:lnTo>
                        <a:pt x="37" y="703"/>
                      </a:lnTo>
                      <a:cubicBezTo>
                        <a:pt x="28" y="703"/>
                        <a:pt x="18" y="699"/>
                        <a:pt x="12" y="691"/>
                      </a:cubicBezTo>
                      <a:cubicBezTo>
                        <a:pt x="0" y="677"/>
                        <a:pt x="1" y="656"/>
                        <a:pt x="15" y="644"/>
                      </a:cubicBezTo>
                      <a:cubicBezTo>
                        <a:pt x="98" y="572"/>
                        <a:pt x="146" y="466"/>
                        <a:pt x="146" y="353"/>
                      </a:cubicBezTo>
                      <a:cubicBezTo>
                        <a:pt x="146" y="240"/>
                        <a:pt x="98" y="134"/>
                        <a:pt x="15" y="62"/>
                      </a:cubicBezTo>
                      <a:cubicBezTo>
                        <a:pt x="1" y="50"/>
                        <a:pt x="0" y="29"/>
                        <a:pt x="12" y="15"/>
                      </a:cubicBezTo>
                      <a:cubicBezTo>
                        <a:pt x="24" y="2"/>
                        <a:pt x="45" y="0"/>
                        <a:pt x="59" y="12"/>
                      </a:cubicBezTo>
                      <a:cubicBezTo>
                        <a:pt x="157" y="96"/>
                        <a:pt x="213" y="221"/>
                        <a:pt x="213" y="353"/>
                      </a:cubicBezTo>
                      <a:cubicBezTo>
                        <a:pt x="213" y="486"/>
                        <a:pt x="157" y="610"/>
                        <a:pt x="59" y="695"/>
                      </a:cubicBezTo>
                      <a:cubicBezTo>
                        <a:pt x="52" y="700"/>
                        <a:pt x="45" y="703"/>
                        <a:pt x="37" y="703"/>
                      </a:cubicBezTo>
                      <a:close/>
                    </a:path>
                  </a:pathLst>
                </a:custGeom>
                <a:solidFill>
                  <a:srgbClr val="4747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139" b="0" i="0" u="none" strike="noStrike" kern="0" cap="none" spc="0" normalizeH="0" baseline="0" noProof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45" name="Freeform 453">
                  <a:extLst>
                    <a:ext uri="{FF2B5EF4-FFF2-40B4-BE49-F238E27FC236}">
                      <a16:creationId xmlns:a16="http://schemas.microsoft.com/office/drawing/2014/main" xmlns="" id="{5DFA613D-505C-4648-84FB-A9C4D6D4352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98700" y="3787775"/>
                  <a:ext cx="74613" cy="198438"/>
                </a:xfrm>
                <a:custGeom>
                  <a:avLst/>
                  <a:gdLst>
                    <a:gd name="T0" fmla="*/ 2147483646 w 177"/>
                    <a:gd name="T1" fmla="*/ 2147483646 h 472"/>
                    <a:gd name="T2" fmla="*/ 2147483646 w 177"/>
                    <a:gd name="T3" fmla="*/ 2147483646 h 472"/>
                    <a:gd name="T4" fmla="*/ 2147483646 w 177"/>
                    <a:gd name="T5" fmla="*/ 2147483646 h 472"/>
                    <a:gd name="T6" fmla="*/ 2147483646 w 177"/>
                    <a:gd name="T7" fmla="*/ 2147483646 h 472"/>
                    <a:gd name="T8" fmla="*/ 2147483646 w 177"/>
                    <a:gd name="T9" fmla="*/ 2147483646 h 472"/>
                    <a:gd name="T10" fmla="*/ 2147483646 w 177"/>
                    <a:gd name="T11" fmla="*/ 2147483646 h 472"/>
                    <a:gd name="T12" fmla="*/ 2147483646 w 177"/>
                    <a:gd name="T13" fmla="*/ 2147483646 h 472"/>
                    <a:gd name="T14" fmla="*/ 2147483646 w 177"/>
                    <a:gd name="T15" fmla="*/ 2147483646 h 472"/>
                    <a:gd name="T16" fmla="*/ 2147483646 w 177"/>
                    <a:gd name="T17" fmla="*/ 2147483646 h 472"/>
                    <a:gd name="T18" fmla="*/ 2147483646 w 177"/>
                    <a:gd name="T19" fmla="*/ 2147483646 h 472"/>
                    <a:gd name="T20" fmla="*/ 2147483646 w 177"/>
                    <a:gd name="T21" fmla="*/ 2147483646 h 47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77"/>
                    <a:gd name="T34" fmla="*/ 0 h 472"/>
                    <a:gd name="T35" fmla="*/ 177 w 177"/>
                    <a:gd name="T36" fmla="*/ 472 h 47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77" h="472">
                      <a:moveTo>
                        <a:pt x="38" y="472"/>
                      </a:moveTo>
                      <a:lnTo>
                        <a:pt x="38" y="472"/>
                      </a:lnTo>
                      <a:cubicBezTo>
                        <a:pt x="27" y="472"/>
                        <a:pt x="17" y="467"/>
                        <a:pt x="10" y="457"/>
                      </a:cubicBezTo>
                      <a:cubicBezTo>
                        <a:pt x="0" y="442"/>
                        <a:pt x="4" y="421"/>
                        <a:pt x="20" y="411"/>
                      </a:cubicBezTo>
                      <a:cubicBezTo>
                        <a:pt x="77" y="373"/>
                        <a:pt x="111" y="309"/>
                        <a:pt x="111" y="238"/>
                      </a:cubicBezTo>
                      <a:cubicBezTo>
                        <a:pt x="111" y="168"/>
                        <a:pt x="77" y="103"/>
                        <a:pt x="20" y="66"/>
                      </a:cubicBezTo>
                      <a:cubicBezTo>
                        <a:pt x="5" y="56"/>
                        <a:pt x="0" y="35"/>
                        <a:pt x="11" y="20"/>
                      </a:cubicBezTo>
                      <a:cubicBezTo>
                        <a:pt x="21" y="4"/>
                        <a:pt x="41" y="0"/>
                        <a:pt x="57" y="10"/>
                      </a:cubicBezTo>
                      <a:cubicBezTo>
                        <a:pt x="132" y="60"/>
                        <a:pt x="177" y="145"/>
                        <a:pt x="177" y="238"/>
                      </a:cubicBezTo>
                      <a:cubicBezTo>
                        <a:pt x="177" y="331"/>
                        <a:pt x="132" y="417"/>
                        <a:pt x="57" y="466"/>
                      </a:cubicBezTo>
                      <a:cubicBezTo>
                        <a:pt x="51" y="470"/>
                        <a:pt x="45" y="472"/>
                        <a:pt x="38" y="472"/>
                      </a:cubicBezTo>
                      <a:close/>
                    </a:path>
                  </a:pathLst>
                </a:custGeom>
                <a:solidFill>
                  <a:srgbClr val="4747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139" b="0" i="0" u="none" strike="noStrike" kern="0" cap="none" spc="0" normalizeH="0" baseline="0" noProof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46" name="Freeform 454">
                  <a:extLst>
                    <a:ext uri="{FF2B5EF4-FFF2-40B4-BE49-F238E27FC236}">
                      <a16:creationId xmlns:a16="http://schemas.microsoft.com/office/drawing/2014/main" xmlns="" id="{5C953D48-1923-474E-B375-2746BB7EC5C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87563" y="4116388"/>
                  <a:ext cx="192088" cy="26988"/>
                </a:xfrm>
                <a:custGeom>
                  <a:avLst/>
                  <a:gdLst>
                    <a:gd name="T0" fmla="*/ 2147483646 w 461"/>
                    <a:gd name="T1" fmla="*/ 2147483646 h 66"/>
                    <a:gd name="T2" fmla="*/ 2147483646 w 461"/>
                    <a:gd name="T3" fmla="*/ 2147483646 h 66"/>
                    <a:gd name="T4" fmla="*/ 2147483646 w 461"/>
                    <a:gd name="T5" fmla="*/ 2147483646 h 66"/>
                    <a:gd name="T6" fmla="*/ 0 w 461"/>
                    <a:gd name="T7" fmla="*/ 2147483646 h 66"/>
                    <a:gd name="T8" fmla="*/ 2147483646 w 461"/>
                    <a:gd name="T9" fmla="*/ 0 h 66"/>
                    <a:gd name="T10" fmla="*/ 2147483646 w 461"/>
                    <a:gd name="T11" fmla="*/ 0 h 66"/>
                    <a:gd name="T12" fmla="*/ 2147483646 w 461"/>
                    <a:gd name="T13" fmla="*/ 2147483646 h 66"/>
                    <a:gd name="T14" fmla="*/ 2147483646 w 461"/>
                    <a:gd name="T15" fmla="*/ 2147483646 h 6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61"/>
                    <a:gd name="T25" fmla="*/ 0 h 66"/>
                    <a:gd name="T26" fmla="*/ 461 w 461"/>
                    <a:gd name="T27" fmla="*/ 66 h 6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61" h="66">
                      <a:moveTo>
                        <a:pt x="428" y="66"/>
                      </a:moveTo>
                      <a:lnTo>
                        <a:pt x="428" y="66"/>
                      </a:lnTo>
                      <a:lnTo>
                        <a:pt x="34" y="66"/>
                      </a:lnTo>
                      <a:cubicBezTo>
                        <a:pt x="15" y="66"/>
                        <a:pt x="0" y="51"/>
                        <a:pt x="0" y="33"/>
                      </a:cubicBezTo>
                      <a:cubicBezTo>
                        <a:pt x="0" y="15"/>
                        <a:pt x="15" y="0"/>
                        <a:pt x="34" y="0"/>
                      </a:cubicBezTo>
                      <a:lnTo>
                        <a:pt x="428" y="0"/>
                      </a:lnTo>
                      <a:cubicBezTo>
                        <a:pt x="447" y="0"/>
                        <a:pt x="461" y="15"/>
                        <a:pt x="461" y="33"/>
                      </a:cubicBezTo>
                      <a:cubicBezTo>
                        <a:pt x="461" y="51"/>
                        <a:pt x="447" y="66"/>
                        <a:pt x="428" y="66"/>
                      </a:cubicBezTo>
                      <a:close/>
                    </a:path>
                  </a:pathLst>
                </a:custGeom>
                <a:solidFill>
                  <a:srgbClr val="4747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139" b="0" i="0" u="none" strike="noStrike" kern="0" cap="none" spc="0" normalizeH="0" baseline="0" noProof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47" name="Freeform 455">
                  <a:extLst>
                    <a:ext uri="{FF2B5EF4-FFF2-40B4-BE49-F238E27FC236}">
                      <a16:creationId xmlns:a16="http://schemas.microsoft.com/office/drawing/2014/main" xmlns="" id="{85A964DA-C608-4910-A874-5DBC97EBC4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28850" y="4283075"/>
                  <a:ext cx="123825" cy="28575"/>
                </a:xfrm>
                <a:custGeom>
                  <a:avLst/>
                  <a:gdLst>
                    <a:gd name="T0" fmla="*/ 2147483646 w 295"/>
                    <a:gd name="T1" fmla="*/ 2147483646 h 67"/>
                    <a:gd name="T2" fmla="*/ 2147483646 w 295"/>
                    <a:gd name="T3" fmla="*/ 2147483646 h 67"/>
                    <a:gd name="T4" fmla="*/ 2147483646 w 295"/>
                    <a:gd name="T5" fmla="*/ 2147483646 h 67"/>
                    <a:gd name="T6" fmla="*/ 0 w 295"/>
                    <a:gd name="T7" fmla="*/ 2147483646 h 67"/>
                    <a:gd name="T8" fmla="*/ 2147483646 w 295"/>
                    <a:gd name="T9" fmla="*/ 0 h 67"/>
                    <a:gd name="T10" fmla="*/ 2147483646 w 295"/>
                    <a:gd name="T11" fmla="*/ 0 h 67"/>
                    <a:gd name="T12" fmla="*/ 2147483646 w 295"/>
                    <a:gd name="T13" fmla="*/ 2147483646 h 67"/>
                    <a:gd name="T14" fmla="*/ 2147483646 w 295"/>
                    <a:gd name="T15" fmla="*/ 2147483646 h 6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95"/>
                    <a:gd name="T25" fmla="*/ 0 h 67"/>
                    <a:gd name="T26" fmla="*/ 295 w 295"/>
                    <a:gd name="T27" fmla="*/ 67 h 6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95" h="67">
                      <a:moveTo>
                        <a:pt x="262" y="67"/>
                      </a:moveTo>
                      <a:lnTo>
                        <a:pt x="262" y="67"/>
                      </a:lnTo>
                      <a:lnTo>
                        <a:pt x="33" y="67"/>
                      </a:lnTo>
                      <a:cubicBezTo>
                        <a:pt x="15" y="67"/>
                        <a:pt x="0" y="52"/>
                        <a:pt x="0" y="34"/>
                      </a:cubicBezTo>
                      <a:cubicBezTo>
                        <a:pt x="0" y="15"/>
                        <a:pt x="15" y="0"/>
                        <a:pt x="33" y="0"/>
                      </a:cubicBezTo>
                      <a:lnTo>
                        <a:pt x="262" y="0"/>
                      </a:lnTo>
                      <a:cubicBezTo>
                        <a:pt x="280" y="0"/>
                        <a:pt x="295" y="15"/>
                        <a:pt x="295" y="34"/>
                      </a:cubicBezTo>
                      <a:cubicBezTo>
                        <a:pt x="295" y="52"/>
                        <a:pt x="280" y="67"/>
                        <a:pt x="262" y="67"/>
                      </a:cubicBezTo>
                      <a:close/>
                    </a:path>
                  </a:pathLst>
                </a:custGeom>
                <a:solidFill>
                  <a:srgbClr val="4747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139" b="0" i="0" u="none" strike="noStrike" kern="0" cap="none" spc="0" normalizeH="0" baseline="0" noProof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48" name="Freeform 456">
                  <a:extLst>
                    <a:ext uri="{FF2B5EF4-FFF2-40B4-BE49-F238E27FC236}">
                      <a16:creationId xmlns:a16="http://schemas.microsoft.com/office/drawing/2014/main" xmlns="" id="{56A4B3B9-4368-4A8C-8F41-E44B035F935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014538" y="4283075"/>
                  <a:ext cx="136525" cy="28575"/>
                </a:xfrm>
                <a:custGeom>
                  <a:avLst/>
                  <a:gdLst>
                    <a:gd name="T0" fmla="*/ 2147483646 w 325"/>
                    <a:gd name="T1" fmla="*/ 2147483646 h 67"/>
                    <a:gd name="T2" fmla="*/ 2147483646 w 325"/>
                    <a:gd name="T3" fmla="*/ 2147483646 h 67"/>
                    <a:gd name="T4" fmla="*/ 2147483646 w 325"/>
                    <a:gd name="T5" fmla="*/ 2147483646 h 67"/>
                    <a:gd name="T6" fmla="*/ 0 w 325"/>
                    <a:gd name="T7" fmla="*/ 2147483646 h 67"/>
                    <a:gd name="T8" fmla="*/ 2147483646 w 325"/>
                    <a:gd name="T9" fmla="*/ 0 h 67"/>
                    <a:gd name="T10" fmla="*/ 2147483646 w 325"/>
                    <a:gd name="T11" fmla="*/ 0 h 67"/>
                    <a:gd name="T12" fmla="*/ 2147483646 w 325"/>
                    <a:gd name="T13" fmla="*/ 2147483646 h 67"/>
                    <a:gd name="T14" fmla="*/ 2147483646 w 325"/>
                    <a:gd name="T15" fmla="*/ 2147483646 h 6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25"/>
                    <a:gd name="T25" fmla="*/ 0 h 67"/>
                    <a:gd name="T26" fmla="*/ 325 w 325"/>
                    <a:gd name="T27" fmla="*/ 67 h 6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25" h="67">
                      <a:moveTo>
                        <a:pt x="291" y="67"/>
                      </a:moveTo>
                      <a:lnTo>
                        <a:pt x="291" y="67"/>
                      </a:lnTo>
                      <a:lnTo>
                        <a:pt x="33" y="67"/>
                      </a:lnTo>
                      <a:cubicBezTo>
                        <a:pt x="15" y="67"/>
                        <a:pt x="0" y="52"/>
                        <a:pt x="0" y="34"/>
                      </a:cubicBezTo>
                      <a:cubicBezTo>
                        <a:pt x="0" y="15"/>
                        <a:pt x="15" y="0"/>
                        <a:pt x="33" y="0"/>
                      </a:cubicBezTo>
                      <a:lnTo>
                        <a:pt x="291" y="0"/>
                      </a:lnTo>
                      <a:cubicBezTo>
                        <a:pt x="310" y="0"/>
                        <a:pt x="325" y="15"/>
                        <a:pt x="325" y="34"/>
                      </a:cubicBezTo>
                      <a:cubicBezTo>
                        <a:pt x="325" y="52"/>
                        <a:pt x="310" y="67"/>
                        <a:pt x="291" y="67"/>
                      </a:cubicBezTo>
                      <a:close/>
                    </a:path>
                  </a:pathLst>
                </a:custGeom>
                <a:solidFill>
                  <a:srgbClr val="4747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139" b="0" i="0" u="none" strike="noStrike" kern="0" cap="none" spc="0" normalizeH="0" baseline="0" noProof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49" name="Freeform 457">
                  <a:extLst>
                    <a:ext uri="{FF2B5EF4-FFF2-40B4-BE49-F238E27FC236}">
                      <a16:creationId xmlns:a16="http://schemas.microsoft.com/office/drawing/2014/main" xmlns="" id="{70BF55E6-C1D4-4355-B8A4-2D9CE4A3D6D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117725" y="4268788"/>
                  <a:ext cx="58738" cy="57150"/>
                </a:xfrm>
                <a:custGeom>
                  <a:avLst/>
                  <a:gdLst>
                    <a:gd name="T0" fmla="*/ 2147483646 w 139"/>
                    <a:gd name="T1" fmla="*/ 2147483646 h 138"/>
                    <a:gd name="T2" fmla="*/ 2147483646 w 139"/>
                    <a:gd name="T3" fmla="*/ 2147483646 h 138"/>
                    <a:gd name="T4" fmla="*/ 0 w 139"/>
                    <a:gd name="T5" fmla="*/ 2147483646 h 138"/>
                    <a:gd name="T6" fmla="*/ 2147483646 w 139"/>
                    <a:gd name="T7" fmla="*/ 0 h 138"/>
                    <a:gd name="T8" fmla="*/ 2147483646 w 139"/>
                    <a:gd name="T9" fmla="*/ 2147483646 h 138"/>
                    <a:gd name="T10" fmla="*/ 2147483646 w 139"/>
                    <a:gd name="T11" fmla="*/ 2147483646 h 13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39"/>
                    <a:gd name="T19" fmla="*/ 0 h 138"/>
                    <a:gd name="T20" fmla="*/ 139 w 139"/>
                    <a:gd name="T21" fmla="*/ 138 h 13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39" h="138">
                      <a:moveTo>
                        <a:pt x="70" y="138"/>
                      </a:moveTo>
                      <a:lnTo>
                        <a:pt x="70" y="138"/>
                      </a:lnTo>
                      <a:cubicBezTo>
                        <a:pt x="31" y="138"/>
                        <a:pt x="0" y="107"/>
                        <a:pt x="0" y="69"/>
                      </a:cubicBezTo>
                      <a:cubicBezTo>
                        <a:pt x="0" y="31"/>
                        <a:pt x="31" y="0"/>
                        <a:pt x="70" y="0"/>
                      </a:cubicBezTo>
                      <a:cubicBezTo>
                        <a:pt x="108" y="0"/>
                        <a:pt x="139" y="31"/>
                        <a:pt x="139" y="69"/>
                      </a:cubicBezTo>
                      <a:cubicBezTo>
                        <a:pt x="139" y="107"/>
                        <a:pt x="108" y="138"/>
                        <a:pt x="70" y="138"/>
                      </a:cubicBezTo>
                      <a:close/>
                    </a:path>
                  </a:pathLst>
                </a:custGeom>
                <a:solidFill>
                  <a:srgbClr val="4747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139" b="0" i="0" u="none" strike="noStrike" kern="0" cap="none" spc="0" normalizeH="0" baseline="0" noProof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50" name="Freeform 458">
                  <a:extLst>
                    <a:ext uri="{FF2B5EF4-FFF2-40B4-BE49-F238E27FC236}">
                      <a16:creationId xmlns:a16="http://schemas.microsoft.com/office/drawing/2014/main" xmlns="" id="{B4A982BD-F184-46F1-8E4C-3C57D7EC081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208213" y="4267200"/>
                  <a:ext cx="58738" cy="58738"/>
                </a:xfrm>
                <a:custGeom>
                  <a:avLst/>
                  <a:gdLst>
                    <a:gd name="T0" fmla="*/ 2147483646 w 139"/>
                    <a:gd name="T1" fmla="*/ 2147483646 h 139"/>
                    <a:gd name="T2" fmla="*/ 2147483646 w 139"/>
                    <a:gd name="T3" fmla="*/ 2147483646 h 139"/>
                    <a:gd name="T4" fmla="*/ 0 w 139"/>
                    <a:gd name="T5" fmla="*/ 2147483646 h 139"/>
                    <a:gd name="T6" fmla="*/ 2147483646 w 139"/>
                    <a:gd name="T7" fmla="*/ 0 h 139"/>
                    <a:gd name="T8" fmla="*/ 2147483646 w 139"/>
                    <a:gd name="T9" fmla="*/ 2147483646 h 139"/>
                    <a:gd name="T10" fmla="*/ 2147483646 w 139"/>
                    <a:gd name="T11" fmla="*/ 2147483646 h 13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39"/>
                    <a:gd name="T19" fmla="*/ 0 h 139"/>
                    <a:gd name="T20" fmla="*/ 139 w 139"/>
                    <a:gd name="T21" fmla="*/ 139 h 13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39" h="139">
                      <a:moveTo>
                        <a:pt x="70" y="139"/>
                      </a:moveTo>
                      <a:lnTo>
                        <a:pt x="70" y="139"/>
                      </a:lnTo>
                      <a:cubicBezTo>
                        <a:pt x="31" y="139"/>
                        <a:pt x="0" y="107"/>
                        <a:pt x="0" y="69"/>
                      </a:cubicBezTo>
                      <a:cubicBezTo>
                        <a:pt x="0" y="31"/>
                        <a:pt x="31" y="0"/>
                        <a:pt x="70" y="0"/>
                      </a:cubicBezTo>
                      <a:cubicBezTo>
                        <a:pt x="108" y="0"/>
                        <a:pt x="139" y="31"/>
                        <a:pt x="139" y="69"/>
                      </a:cubicBezTo>
                      <a:cubicBezTo>
                        <a:pt x="139" y="107"/>
                        <a:pt x="108" y="139"/>
                        <a:pt x="70" y="139"/>
                      </a:cubicBezTo>
                      <a:close/>
                    </a:path>
                  </a:pathLst>
                </a:custGeom>
                <a:solidFill>
                  <a:srgbClr val="4747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139" b="0" i="0" u="none" strike="noStrike" kern="0" cap="none" spc="0" normalizeH="0" baseline="0" noProof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320" name="组合 296">
                <a:extLst>
                  <a:ext uri="{FF2B5EF4-FFF2-40B4-BE49-F238E27FC236}">
                    <a16:creationId xmlns:a16="http://schemas.microsoft.com/office/drawing/2014/main" xmlns="" id="{2AB42DDB-B61A-44B7-9794-09D74D5B5CBA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327575" y="2595922"/>
                <a:ext cx="373493" cy="406240"/>
                <a:chOff x="852698" y="3618187"/>
                <a:chExt cx="701675" cy="673100"/>
              </a:xfrm>
            </p:grpSpPr>
            <p:sp>
              <p:nvSpPr>
                <p:cNvPr id="321" name="Freeform 67">
                  <a:extLst>
                    <a:ext uri="{FF2B5EF4-FFF2-40B4-BE49-F238E27FC236}">
                      <a16:creationId xmlns:a16="http://schemas.microsoft.com/office/drawing/2014/main" xmlns="" id="{C3FAFF5A-A112-4872-A1E4-92046CE507B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1063" y="3832226"/>
                  <a:ext cx="295275" cy="17463"/>
                </a:xfrm>
                <a:custGeom>
                  <a:avLst/>
                  <a:gdLst>
                    <a:gd name="T0" fmla="*/ 2147483646 w 701"/>
                    <a:gd name="T1" fmla="*/ 2147483646 h 40"/>
                    <a:gd name="T2" fmla="*/ 2147483646 w 701"/>
                    <a:gd name="T3" fmla="*/ 2147483646 h 40"/>
                    <a:gd name="T4" fmla="*/ 2147483646 w 701"/>
                    <a:gd name="T5" fmla="*/ 2147483646 h 40"/>
                    <a:gd name="T6" fmla="*/ 2147483646 w 701"/>
                    <a:gd name="T7" fmla="*/ 2147483646 h 40"/>
                    <a:gd name="T8" fmla="*/ 2147483646 w 701"/>
                    <a:gd name="T9" fmla="*/ 0 h 40"/>
                    <a:gd name="T10" fmla="*/ 2147483646 w 701"/>
                    <a:gd name="T11" fmla="*/ 0 h 40"/>
                    <a:gd name="T12" fmla="*/ 0 w 701"/>
                    <a:gd name="T13" fmla="*/ 2147483646 h 40"/>
                    <a:gd name="T14" fmla="*/ 2147483646 w 701"/>
                    <a:gd name="T15" fmla="*/ 2147483646 h 4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701"/>
                    <a:gd name="T25" fmla="*/ 0 h 40"/>
                    <a:gd name="T26" fmla="*/ 701 w 701"/>
                    <a:gd name="T27" fmla="*/ 40 h 40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701" h="40">
                      <a:moveTo>
                        <a:pt x="20" y="40"/>
                      </a:moveTo>
                      <a:lnTo>
                        <a:pt x="20" y="40"/>
                      </a:lnTo>
                      <a:lnTo>
                        <a:pt x="681" y="40"/>
                      </a:lnTo>
                      <a:cubicBezTo>
                        <a:pt x="692" y="40"/>
                        <a:pt x="701" y="31"/>
                        <a:pt x="701" y="20"/>
                      </a:cubicBezTo>
                      <a:cubicBezTo>
                        <a:pt x="701" y="9"/>
                        <a:pt x="692" y="0"/>
                        <a:pt x="681" y="0"/>
                      </a:cubicBezTo>
                      <a:lnTo>
                        <a:pt x="20" y="0"/>
                      </a:lnTo>
                      <a:cubicBezTo>
                        <a:pt x="9" y="0"/>
                        <a:pt x="0" y="9"/>
                        <a:pt x="0" y="20"/>
                      </a:cubicBezTo>
                      <a:cubicBezTo>
                        <a:pt x="0" y="31"/>
                        <a:pt x="9" y="40"/>
                        <a:pt x="20" y="40"/>
                      </a:cubicBezTo>
                      <a:close/>
                    </a:path>
                  </a:pathLst>
                </a:custGeom>
                <a:solidFill>
                  <a:srgbClr val="4747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139" b="0" i="0" u="none" strike="noStrike" kern="0" cap="none" spc="0" normalizeH="0" baseline="0" noProof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22" name="Freeform 68">
                  <a:extLst>
                    <a:ext uri="{FF2B5EF4-FFF2-40B4-BE49-F238E27FC236}">
                      <a16:creationId xmlns:a16="http://schemas.microsoft.com/office/drawing/2014/main" xmlns="" id="{DBDA27F0-1D96-4B50-B880-B5EBB92091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1063" y="3886201"/>
                  <a:ext cx="295275" cy="17463"/>
                </a:xfrm>
                <a:custGeom>
                  <a:avLst/>
                  <a:gdLst>
                    <a:gd name="T0" fmla="*/ 2147483646 w 701"/>
                    <a:gd name="T1" fmla="*/ 0 h 40"/>
                    <a:gd name="T2" fmla="*/ 2147483646 w 701"/>
                    <a:gd name="T3" fmla="*/ 0 h 40"/>
                    <a:gd name="T4" fmla="*/ 2147483646 w 701"/>
                    <a:gd name="T5" fmla="*/ 0 h 40"/>
                    <a:gd name="T6" fmla="*/ 0 w 701"/>
                    <a:gd name="T7" fmla="*/ 2147483646 h 40"/>
                    <a:gd name="T8" fmla="*/ 2147483646 w 701"/>
                    <a:gd name="T9" fmla="*/ 2147483646 h 40"/>
                    <a:gd name="T10" fmla="*/ 2147483646 w 701"/>
                    <a:gd name="T11" fmla="*/ 2147483646 h 40"/>
                    <a:gd name="T12" fmla="*/ 2147483646 w 701"/>
                    <a:gd name="T13" fmla="*/ 2147483646 h 40"/>
                    <a:gd name="T14" fmla="*/ 2147483646 w 701"/>
                    <a:gd name="T15" fmla="*/ 0 h 4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701"/>
                    <a:gd name="T25" fmla="*/ 0 h 40"/>
                    <a:gd name="T26" fmla="*/ 701 w 701"/>
                    <a:gd name="T27" fmla="*/ 40 h 40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701" h="40">
                      <a:moveTo>
                        <a:pt x="681" y="0"/>
                      </a:moveTo>
                      <a:lnTo>
                        <a:pt x="681" y="0"/>
                      </a:lnTo>
                      <a:lnTo>
                        <a:pt x="20" y="0"/>
                      </a:lnTo>
                      <a:cubicBezTo>
                        <a:pt x="9" y="0"/>
                        <a:pt x="0" y="9"/>
                        <a:pt x="0" y="20"/>
                      </a:cubicBezTo>
                      <a:cubicBezTo>
                        <a:pt x="0" y="31"/>
                        <a:pt x="9" y="40"/>
                        <a:pt x="20" y="40"/>
                      </a:cubicBezTo>
                      <a:lnTo>
                        <a:pt x="681" y="40"/>
                      </a:lnTo>
                      <a:cubicBezTo>
                        <a:pt x="692" y="40"/>
                        <a:pt x="701" y="31"/>
                        <a:pt x="701" y="20"/>
                      </a:cubicBezTo>
                      <a:cubicBezTo>
                        <a:pt x="701" y="9"/>
                        <a:pt x="692" y="0"/>
                        <a:pt x="681" y="0"/>
                      </a:cubicBezTo>
                      <a:close/>
                    </a:path>
                  </a:pathLst>
                </a:custGeom>
                <a:solidFill>
                  <a:srgbClr val="4747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139" b="0" i="0" u="none" strike="noStrike" kern="0" cap="none" spc="0" normalizeH="0" baseline="0" noProof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23" name="Freeform 69">
                  <a:extLst>
                    <a:ext uri="{FF2B5EF4-FFF2-40B4-BE49-F238E27FC236}">
                      <a16:creationId xmlns:a16="http://schemas.microsoft.com/office/drawing/2014/main" xmlns="" id="{6B06A7CA-778F-4B2B-B295-26C68F734A1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1063" y="3940176"/>
                  <a:ext cx="295275" cy="17463"/>
                </a:xfrm>
                <a:custGeom>
                  <a:avLst/>
                  <a:gdLst>
                    <a:gd name="T0" fmla="*/ 2147483646 w 701"/>
                    <a:gd name="T1" fmla="*/ 0 h 40"/>
                    <a:gd name="T2" fmla="*/ 2147483646 w 701"/>
                    <a:gd name="T3" fmla="*/ 0 h 40"/>
                    <a:gd name="T4" fmla="*/ 2147483646 w 701"/>
                    <a:gd name="T5" fmla="*/ 0 h 40"/>
                    <a:gd name="T6" fmla="*/ 0 w 701"/>
                    <a:gd name="T7" fmla="*/ 2147483646 h 40"/>
                    <a:gd name="T8" fmla="*/ 2147483646 w 701"/>
                    <a:gd name="T9" fmla="*/ 2147483646 h 40"/>
                    <a:gd name="T10" fmla="*/ 2147483646 w 701"/>
                    <a:gd name="T11" fmla="*/ 2147483646 h 40"/>
                    <a:gd name="T12" fmla="*/ 2147483646 w 701"/>
                    <a:gd name="T13" fmla="*/ 2147483646 h 40"/>
                    <a:gd name="T14" fmla="*/ 2147483646 w 701"/>
                    <a:gd name="T15" fmla="*/ 0 h 4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701"/>
                    <a:gd name="T25" fmla="*/ 0 h 40"/>
                    <a:gd name="T26" fmla="*/ 701 w 701"/>
                    <a:gd name="T27" fmla="*/ 40 h 40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701" h="40">
                      <a:moveTo>
                        <a:pt x="681" y="0"/>
                      </a:moveTo>
                      <a:lnTo>
                        <a:pt x="681" y="0"/>
                      </a:lnTo>
                      <a:lnTo>
                        <a:pt x="20" y="0"/>
                      </a:lnTo>
                      <a:cubicBezTo>
                        <a:pt x="9" y="0"/>
                        <a:pt x="0" y="9"/>
                        <a:pt x="0" y="20"/>
                      </a:cubicBezTo>
                      <a:cubicBezTo>
                        <a:pt x="0" y="31"/>
                        <a:pt x="9" y="40"/>
                        <a:pt x="20" y="40"/>
                      </a:cubicBezTo>
                      <a:lnTo>
                        <a:pt x="681" y="40"/>
                      </a:lnTo>
                      <a:cubicBezTo>
                        <a:pt x="692" y="40"/>
                        <a:pt x="701" y="31"/>
                        <a:pt x="701" y="20"/>
                      </a:cubicBezTo>
                      <a:cubicBezTo>
                        <a:pt x="701" y="9"/>
                        <a:pt x="692" y="0"/>
                        <a:pt x="681" y="0"/>
                      </a:cubicBezTo>
                      <a:close/>
                    </a:path>
                  </a:pathLst>
                </a:custGeom>
                <a:solidFill>
                  <a:srgbClr val="4747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139" b="0" i="0" u="none" strike="noStrike" kern="0" cap="none" spc="0" normalizeH="0" baseline="0" noProof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24" name="Freeform 70">
                  <a:extLst>
                    <a:ext uri="{FF2B5EF4-FFF2-40B4-BE49-F238E27FC236}">
                      <a16:creationId xmlns:a16="http://schemas.microsoft.com/office/drawing/2014/main" xmlns="" id="{56F97C08-75C2-4478-A901-D7818E400B6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1063" y="3994151"/>
                  <a:ext cx="295275" cy="17463"/>
                </a:xfrm>
                <a:custGeom>
                  <a:avLst/>
                  <a:gdLst>
                    <a:gd name="T0" fmla="*/ 2147483646 w 701"/>
                    <a:gd name="T1" fmla="*/ 0 h 40"/>
                    <a:gd name="T2" fmla="*/ 2147483646 w 701"/>
                    <a:gd name="T3" fmla="*/ 0 h 40"/>
                    <a:gd name="T4" fmla="*/ 2147483646 w 701"/>
                    <a:gd name="T5" fmla="*/ 0 h 40"/>
                    <a:gd name="T6" fmla="*/ 0 w 701"/>
                    <a:gd name="T7" fmla="*/ 2147483646 h 40"/>
                    <a:gd name="T8" fmla="*/ 2147483646 w 701"/>
                    <a:gd name="T9" fmla="*/ 2147483646 h 40"/>
                    <a:gd name="T10" fmla="*/ 2147483646 w 701"/>
                    <a:gd name="T11" fmla="*/ 2147483646 h 40"/>
                    <a:gd name="T12" fmla="*/ 2147483646 w 701"/>
                    <a:gd name="T13" fmla="*/ 2147483646 h 40"/>
                    <a:gd name="T14" fmla="*/ 2147483646 w 701"/>
                    <a:gd name="T15" fmla="*/ 0 h 4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701"/>
                    <a:gd name="T25" fmla="*/ 0 h 40"/>
                    <a:gd name="T26" fmla="*/ 701 w 701"/>
                    <a:gd name="T27" fmla="*/ 40 h 40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701" h="40">
                      <a:moveTo>
                        <a:pt x="681" y="0"/>
                      </a:moveTo>
                      <a:lnTo>
                        <a:pt x="681" y="0"/>
                      </a:lnTo>
                      <a:lnTo>
                        <a:pt x="20" y="0"/>
                      </a:lnTo>
                      <a:cubicBezTo>
                        <a:pt x="9" y="0"/>
                        <a:pt x="0" y="9"/>
                        <a:pt x="0" y="20"/>
                      </a:cubicBezTo>
                      <a:cubicBezTo>
                        <a:pt x="0" y="31"/>
                        <a:pt x="9" y="40"/>
                        <a:pt x="20" y="40"/>
                      </a:cubicBezTo>
                      <a:lnTo>
                        <a:pt x="681" y="40"/>
                      </a:lnTo>
                      <a:cubicBezTo>
                        <a:pt x="692" y="40"/>
                        <a:pt x="701" y="31"/>
                        <a:pt x="701" y="20"/>
                      </a:cubicBezTo>
                      <a:cubicBezTo>
                        <a:pt x="701" y="9"/>
                        <a:pt x="692" y="0"/>
                        <a:pt x="681" y="0"/>
                      </a:cubicBezTo>
                      <a:close/>
                    </a:path>
                  </a:pathLst>
                </a:custGeom>
                <a:solidFill>
                  <a:srgbClr val="4747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139" b="0" i="0" u="none" strike="noStrike" kern="0" cap="none" spc="0" normalizeH="0" baseline="0" noProof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25" name="Freeform 71">
                  <a:extLst>
                    <a:ext uri="{FF2B5EF4-FFF2-40B4-BE49-F238E27FC236}">
                      <a16:creationId xmlns:a16="http://schemas.microsoft.com/office/drawing/2014/main" xmlns="" id="{D61043D4-AED0-486B-A4B0-1888ED2018B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1063" y="4048126"/>
                  <a:ext cx="295275" cy="17463"/>
                </a:xfrm>
                <a:custGeom>
                  <a:avLst/>
                  <a:gdLst>
                    <a:gd name="T0" fmla="*/ 2147483646 w 701"/>
                    <a:gd name="T1" fmla="*/ 0 h 40"/>
                    <a:gd name="T2" fmla="*/ 2147483646 w 701"/>
                    <a:gd name="T3" fmla="*/ 0 h 40"/>
                    <a:gd name="T4" fmla="*/ 2147483646 w 701"/>
                    <a:gd name="T5" fmla="*/ 0 h 40"/>
                    <a:gd name="T6" fmla="*/ 0 w 701"/>
                    <a:gd name="T7" fmla="*/ 2147483646 h 40"/>
                    <a:gd name="T8" fmla="*/ 2147483646 w 701"/>
                    <a:gd name="T9" fmla="*/ 2147483646 h 40"/>
                    <a:gd name="T10" fmla="*/ 2147483646 w 701"/>
                    <a:gd name="T11" fmla="*/ 2147483646 h 40"/>
                    <a:gd name="T12" fmla="*/ 2147483646 w 701"/>
                    <a:gd name="T13" fmla="*/ 2147483646 h 40"/>
                    <a:gd name="T14" fmla="*/ 2147483646 w 701"/>
                    <a:gd name="T15" fmla="*/ 0 h 4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701"/>
                    <a:gd name="T25" fmla="*/ 0 h 40"/>
                    <a:gd name="T26" fmla="*/ 701 w 701"/>
                    <a:gd name="T27" fmla="*/ 40 h 40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701" h="40">
                      <a:moveTo>
                        <a:pt x="681" y="0"/>
                      </a:moveTo>
                      <a:lnTo>
                        <a:pt x="681" y="0"/>
                      </a:lnTo>
                      <a:lnTo>
                        <a:pt x="20" y="0"/>
                      </a:lnTo>
                      <a:cubicBezTo>
                        <a:pt x="9" y="0"/>
                        <a:pt x="0" y="9"/>
                        <a:pt x="0" y="20"/>
                      </a:cubicBezTo>
                      <a:cubicBezTo>
                        <a:pt x="0" y="32"/>
                        <a:pt x="9" y="40"/>
                        <a:pt x="20" y="40"/>
                      </a:cubicBezTo>
                      <a:lnTo>
                        <a:pt x="681" y="40"/>
                      </a:lnTo>
                      <a:cubicBezTo>
                        <a:pt x="692" y="40"/>
                        <a:pt x="701" y="32"/>
                        <a:pt x="701" y="20"/>
                      </a:cubicBezTo>
                      <a:cubicBezTo>
                        <a:pt x="701" y="9"/>
                        <a:pt x="692" y="0"/>
                        <a:pt x="681" y="0"/>
                      </a:cubicBezTo>
                      <a:close/>
                    </a:path>
                  </a:pathLst>
                </a:custGeom>
                <a:solidFill>
                  <a:srgbClr val="4747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139" b="0" i="0" u="none" strike="noStrike" kern="0" cap="none" spc="0" normalizeH="0" baseline="0" noProof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26" name="Freeform 72">
                  <a:extLst>
                    <a:ext uri="{FF2B5EF4-FFF2-40B4-BE49-F238E27FC236}">
                      <a16:creationId xmlns:a16="http://schemas.microsoft.com/office/drawing/2014/main" xmlns="" id="{E0D15799-ED1F-4F5D-87C7-9783C6D5B11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1063" y="4102101"/>
                  <a:ext cx="295275" cy="17463"/>
                </a:xfrm>
                <a:custGeom>
                  <a:avLst/>
                  <a:gdLst>
                    <a:gd name="T0" fmla="*/ 2147483646 w 701"/>
                    <a:gd name="T1" fmla="*/ 0 h 40"/>
                    <a:gd name="T2" fmla="*/ 2147483646 w 701"/>
                    <a:gd name="T3" fmla="*/ 0 h 40"/>
                    <a:gd name="T4" fmla="*/ 2147483646 w 701"/>
                    <a:gd name="T5" fmla="*/ 0 h 40"/>
                    <a:gd name="T6" fmla="*/ 0 w 701"/>
                    <a:gd name="T7" fmla="*/ 2147483646 h 40"/>
                    <a:gd name="T8" fmla="*/ 2147483646 w 701"/>
                    <a:gd name="T9" fmla="*/ 2147483646 h 40"/>
                    <a:gd name="T10" fmla="*/ 2147483646 w 701"/>
                    <a:gd name="T11" fmla="*/ 2147483646 h 40"/>
                    <a:gd name="T12" fmla="*/ 2147483646 w 701"/>
                    <a:gd name="T13" fmla="*/ 2147483646 h 40"/>
                    <a:gd name="T14" fmla="*/ 2147483646 w 701"/>
                    <a:gd name="T15" fmla="*/ 0 h 4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701"/>
                    <a:gd name="T25" fmla="*/ 0 h 40"/>
                    <a:gd name="T26" fmla="*/ 701 w 701"/>
                    <a:gd name="T27" fmla="*/ 40 h 40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701" h="40">
                      <a:moveTo>
                        <a:pt x="681" y="0"/>
                      </a:moveTo>
                      <a:lnTo>
                        <a:pt x="681" y="0"/>
                      </a:lnTo>
                      <a:lnTo>
                        <a:pt x="20" y="0"/>
                      </a:lnTo>
                      <a:cubicBezTo>
                        <a:pt x="9" y="0"/>
                        <a:pt x="0" y="9"/>
                        <a:pt x="0" y="20"/>
                      </a:cubicBezTo>
                      <a:cubicBezTo>
                        <a:pt x="0" y="31"/>
                        <a:pt x="9" y="40"/>
                        <a:pt x="20" y="40"/>
                      </a:cubicBezTo>
                      <a:lnTo>
                        <a:pt x="681" y="40"/>
                      </a:lnTo>
                      <a:cubicBezTo>
                        <a:pt x="692" y="40"/>
                        <a:pt x="701" y="31"/>
                        <a:pt x="701" y="20"/>
                      </a:cubicBezTo>
                      <a:cubicBezTo>
                        <a:pt x="701" y="9"/>
                        <a:pt x="692" y="0"/>
                        <a:pt x="681" y="0"/>
                      </a:cubicBezTo>
                      <a:close/>
                    </a:path>
                  </a:pathLst>
                </a:custGeom>
                <a:solidFill>
                  <a:srgbClr val="4747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139" b="0" i="0" u="none" strike="noStrike" kern="0" cap="none" spc="0" normalizeH="0" baseline="0" noProof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27" name="Freeform 73">
                  <a:extLst>
                    <a:ext uri="{FF2B5EF4-FFF2-40B4-BE49-F238E27FC236}">
                      <a16:creationId xmlns:a16="http://schemas.microsoft.com/office/drawing/2014/main" xmlns="" id="{1523EA67-B014-4FB2-90DE-20A1F94154F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81063" y="4156076"/>
                  <a:ext cx="295275" cy="17463"/>
                </a:xfrm>
                <a:custGeom>
                  <a:avLst/>
                  <a:gdLst>
                    <a:gd name="T0" fmla="*/ 2147483646 w 701"/>
                    <a:gd name="T1" fmla="*/ 0 h 40"/>
                    <a:gd name="T2" fmla="*/ 2147483646 w 701"/>
                    <a:gd name="T3" fmla="*/ 0 h 40"/>
                    <a:gd name="T4" fmla="*/ 2147483646 w 701"/>
                    <a:gd name="T5" fmla="*/ 0 h 40"/>
                    <a:gd name="T6" fmla="*/ 0 w 701"/>
                    <a:gd name="T7" fmla="*/ 2147483646 h 40"/>
                    <a:gd name="T8" fmla="*/ 2147483646 w 701"/>
                    <a:gd name="T9" fmla="*/ 2147483646 h 40"/>
                    <a:gd name="T10" fmla="*/ 2147483646 w 701"/>
                    <a:gd name="T11" fmla="*/ 2147483646 h 40"/>
                    <a:gd name="T12" fmla="*/ 2147483646 w 701"/>
                    <a:gd name="T13" fmla="*/ 2147483646 h 40"/>
                    <a:gd name="T14" fmla="*/ 2147483646 w 701"/>
                    <a:gd name="T15" fmla="*/ 0 h 4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701"/>
                    <a:gd name="T25" fmla="*/ 0 h 40"/>
                    <a:gd name="T26" fmla="*/ 701 w 701"/>
                    <a:gd name="T27" fmla="*/ 40 h 40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701" h="40">
                      <a:moveTo>
                        <a:pt x="681" y="0"/>
                      </a:moveTo>
                      <a:lnTo>
                        <a:pt x="681" y="0"/>
                      </a:lnTo>
                      <a:lnTo>
                        <a:pt x="20" y="0"/>
                      </a:lnTo>
                      <a:cubicBezTo>
                        <a:pt x="9" y="0"/>
                        <a:pt x="0" y="9"/>
                        <a:pt x="0" y="20"/>
                      </a:cubicBezTo>
                      <a:cubicBezTo>
                        <a:pt x="0" y="31"/>
                        <a:pt x="9" y="40"/>
                        <a:pt x="20" y="40"/>
                      </a:cubicBezTo>
                      <a:lnTo>
                        <a:pt x="681" y="40"/>
                      </a:lnTo>
                      <a:cubicBezTo>
                        <a:pt x="692" y="40"/>
                        <a:pt x="701" y="31"/>
                        <a:pt x="701" y="20"/>
                      </a:cubicBezTo>
                      <a:cubicBezTo>
                        <a:pt x="701" y="9"/>
                        <a:pt x="692" y="0"/>
                        <a:pt x="681" y="0"/>
                      </a:cubicBezTo>
                      <a:close/>
                    </a:path>
                  </a:pathLst>
                </a:custGeom>
                <a:solidFill>
                  <a:srgbClr val="4747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139" b="0" i="0" u="none" strike="noStrike" kern="0" cap="none" spc="0" normalizeH="0" baseline="0" noProof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28" name="Freeform 74">
                  <a:extLst>
                    <a:ext uri="{FF2B5EF4-FFF2-40B4-BE49-F238E27FC236}">
                      <a16:creationId xmlns:a16="http://schemas.microsoft.com/office/drawing/2014/main" xmlns="" id="{471C59D2-DF12-4C2D-B130-72F7A012428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60475" y="3922713"/>
                  <a:ext cx="44450" cy="46038"/>
                </a:xfrm>
                <a:custGeom>
                  <a:avLst/>
                  <a:gdLst>
                    <a:gd name="T0" fmla="*/ 2147483646 w 108"/>
                    <a:gd name="T1" fmla="*/ 0 h 108"/>
                    <a:gd name="T2" fmla="*/ 2147483646 w 108"/>
                    <a:gd name="T3" fmla="*/ 0 h 108"/>
                    <a:gd name="T4" fmla="*/ 0 w 108"/>
                    <a:gd name="T5" fmla="*/ 0 h 108"/>
                    <a:gd name="T6" fmla="*/ 0 w 108"/>
                    <a:gd name="T7" fmla="*/ 2147483646 h 108"/>
                    <a:gd name="T8" fmla="*/ 2147483646 w 108"/>
                    <a:gd name="T9" fmla="*/ 2147483646 h 108"/>
                    <a:gd name="T10" fmla="*/ 2147483646 w 108"/>
                    <a:gd name="T11" fmla="*/ 0 h 10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8"/>
                    <a:gd name="T19" fmla="*/ 0 h 108"/>
                    <a:gd name="T20" fmla="*/ 108 w 108"/>
                    <a:gd name="T21" fmla="*/ 108 h 10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8" h="108">
                      <a:moveTo>
                        <a:pt x="108" y="0"/>
                      </a:moveTo>
                      <a:lnTo>
                        <a:pt x="108" y="0"/>
                      </a:lnTo>
                      <a:lnTo>
                        <a:pt x="0" y="0"/>
                      </a:lnTo>
                      <a:lnTo>
                        <a:pt x="0" y="108"/>
                      </a:lnTo>
                      <a:lnTo>
                        <a:pt x="108" y="108"/>
                      </a:lnTo>
                      <a:lnTo>
                        <a:pt x="108" y="0"/>
                      </a:lnTo>
                      <a:close/>
                    </a:path>
                  </a:pathLst>
                </a:custGeom>
                <a:solidFill>
                  <a:srgbClr val="4747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139" b="0" i="0" u="none" strike="noStrike" kern="0" cap="none" spc="0" normalizeH="0" baseline="0" noProof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29" name="Freeform 75">
                  <a:extLst>
                    <a:ext uri="{FF2B5EF4-FFF2-40B4-BE49-F238E27FC236}">
                      <a16:creationId xmlns:a16="http://schemas.microsoft.com/office/drawing/2014/main" xmlns="" id="{7609205D-D64D-43DB-A63E-F63B03EE5BB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31913" y="3922713"/>
                  <a:ext cx="46038" cy="46038"/>
                </a:xfrm>
                <a:custGeom>
                  <a:avLst/>
                  <a:gdLst>
                    <a:gd name="T0" fmla="*/ 2147483646 w 108"/>
                    <a:gd name="T1" fmla="*/ 0 h 108"/>
                    <a:gd name="T2" fmla="*/ 2147483646 w 108"/>
                    <a:gd name="T3" fmla="*/ 0 h 108"/>
                    <a:gd name="T4" fmla="*/ 0 w 108"/>
                    <a:gd name="T5" fmla="*/ 0 h 108"/>
                    <a:gd name="T6" fmla="*/ 0 w 108"/>
                    <a:gd name="T7" fmla="*/ 2147483646 h 108"/>
                    <a:gd name="T8" fmla="*/ 2147483646 w 108"/>
                    <a:gd name="T9" fmla="*/ 2147483646 h 108"/>
                    <a:gd name="T10" fmla="*/ 2147483646 w 108"/>
                    <a:gd name="T11" fmla="*/ 0 h 10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8"/>
                    <a:gd name="T19" fmla="*/ 0 h 108"/>
                    <a:gd name="T20" fmla="*/ 108 w 108"/>
                    <a:gd name="T21" fmla="*/ 108 h 10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8" h="108">
                      <a:moveTo>
                        <a:pt x="108" y="0"/>
                      </a:moveTo>
                      <a:lnTo>
                        <a:pt x="108" y="0"/>
                      </a:lnTo>
                      <a:lnTo>
                        <a:pt x="0" y="0"/>
                      </a:lnTo>
                      <a:lnTo>
                        <a:pt x="0" y="108"/>
                      </a:lnTo>
                      <a:lnTo>
                        <a:pt x="108" y="108"/>
                      </a:lnTo>
                      <a:lnTo>
                        <a:pt x="108" y="0"/>
                      </a:lnTo>
                      <a:close/>
                    </a:path>
                  </a:pathLst>
                </a:custGeom>
                <a:solidFill>
                  <a:srgbClr val="4747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139" b="0" i="0" u="none" strike="noStrike" kern="0" cap="none" spc="0" normalizeH="0" baseline="0" noProof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30" name="Freeform 76">
                  <a:extLst>
                    <a:ext uri="{FF2B5EF4-FFF2-40B4-BE49-F238E27FC236}">
                      <a16:creationId xmlns:a16="http://schemas.microsoft.com/office/drawing/2014/main" xmlns="" id="{41FA067F-CBC9-4421-ABF9-B5CDB04819C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60475" y="3989388"/>
                  <a:ext cx="44450" cy="46038"/>
                </a:xfrm>
                <a:custGeom>
                  <a:avLst/>
                  <a:gdLst>
                    <a:gd name="T0" fmla="*/ 2147483646 w 108"/>
                    <a:gd name="T1" fmla="*/ 0 h 108"/>
                    <a:gd name="T2" fmla="*/ 2147483646 w 108"/>
                    <a:gd name="T3" fmla="*/ 0 h 108"/>
                    <a:gd name="T4" fmla="*/ 0 w 108"/>
                    <a:gd name="T5" fmla="*/ 0 h 108"/>
                    <a:gd name="T6" fmla="*/ 0 w 108"/>
                    <a:gd name="T7" fmla="*/ 2147483646 h 108"/>
                    <a:gd name="T8" fmla="*/ 2147483646 w 108"/>
                    <a:gd name="T9" fmla="*/ 2147483646 h 108"/>
                    <a:gd name="T10" fmla="*/ 2147483646 w 108"/>
                    <a:gd name="T11" fmla="*/ 0 h 10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8"/>
                    <a:gd name="T19" fmla="*/ 0 h 108"/>
                    <a:gd name="T20" fmla="*/ 108 w 108"/>
                    <a:gd name="T21" fmla="*/ 108 h 10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8" h="108">
                      <a:moveTo>
                        <a:pt x="108" y="0"/>
                      </a:moveTo>
                      <a:lnTo>
                        <a:pt x="108" y="0"/>
                      </a:lnTo>
                      <a:lnTo>
                        <a:pt x="0" y="0"/>
                      </a:lnTo>
                      <a:lnTo>
                        <a:pt x="0" y="108"/>
                      </a:lnTo>
                      <a:lnTo>
                        <a:pt x="108" y="108"/>
                      </a:lnTo>
                      <a:lnTo>
                        <a:pt x="108" y="0"/>
                      </a:lnTo>
                      <a:close/>
                    </a:path>
                  </a:pathLst>
                </a:custGeom>
                <a:solidFill>
                  <a:srgbClr val="4747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139" b="0" i="0" u="none" strike="noStrike" kern="0" cap="none" spc="0" normalizeH="0" baseline="0" noProof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31" name="Freeform 77">
                  <a:extLst>
                    <a:ext uri="{FF2B5EF4-FFF2-40B4-BE49-F238E27FC236}">
                      <a16:creationId xmlns:a16="http://schemas.microsoft.com/office/drawing/2014/main" xmlns="" id="{5210A441-44D2-4F44-8F20-9D27A79F194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31913" y="3989388"/>
                  <a:ext cx="46038" cy="46038"/>
                </a:xfrm>
                <a:custGeom>
                  <a:avLst/>
                  <a:gdLst>
                    <a:gd name="T0" fmla="*/ 2147483646 w 108"/>
                    <a:gd name="T1" fmla="*/ 0 h 108"/>
                    <a:gd name="T2" fmla="*/ 2147483646 w 108"/>
                    <a:gd name="T3" fmla="*/ 0 h 108"/>
                    <a:gd name="T4" fmla="*/ 0 w 108"/>
                    <a:gd name="T5" fmla="*/ 0 h 108"/>
                    <a:gd name="T6" fmla="*/ 0 w 108"/>
                    <a:gd name="T7" fmla="*/ 2147483646 h 108"/>
                    <a:gd name="T8" fmla="*/ 2147483646 w 108"/>
                    <a:gd name="T9" fmla="*/ 2147483646 h 108"/>
                    <a:gd name="T10" fmla="*/ 2147483646 w 108"/>
                    <a:gd name="T11" fmla="*/ 0 h 10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8"/>
                    <a:gd name="T19" fmla="*/ 0 h 108"/>
                    <a:gd name="T20" fmla="*/ 108 w 108"/>
                    <a:gd name="T21" fmla="*/ 108 h 10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8" h="108">
                      <a:moveTo>
                        <a:pt x="108" y="0"/>
                      </a:moveTo>
                      <a:lnTo>
                        <a:pt x="108" y="0"/>
                      </a:lnTo>
                      <a:lnTo>
                        <a:pt x="0" y="0"/>
                      </a:lnTo>
                      <a:lnTo>
                        <a:pt x="0" y="108"/>
                      </a:lnTo>
                      <a:lnTo>
                        <a:pt x="108" y="108"/>
                      </a:lnTo>
                      <a:lnTo>
                        <a:pt x="108" y="0"/>
                      </a:lnTo>
                      <a:close/>
                    </a:path>
                  </a:pathLst>
                </a:custGeom>
                <a:solidFill>
                  <a:srgbClr val="4747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139" b="0" i="0" u="none" strike="noStrike" kern="0" cap="none" spc="0" normalizeH="0" baseline="0" noProof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32" name="Freeform 78">
                  <a:extLst>
                    <a:ext uri="{FF2B5EF4-FFF2-40B4-BE49-F238E27FC236}">
                      <a16:creationId xmlns:a16="http://schemas.microsoft.com/office/drawing/2014/main" xmlns="" id="{8E5E5E3A-CF4F-4FF8-8FD4-2C246F85738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60475" y="4056063"/>
                  <a:ext cx="44450" cy="46038"/>
                </a:xfrm>
                <a:custGeom>
                  <a:avLst/>
                  <a:gdLst>
                    <a:gd name="T0" fmla="*/ 2147483646 w 108"/>
                    <a:gd name="T1" fmla="*/ 0 h 108"/>
                    <a:gd name="T2" fmla="*/ 2147483646 w 108"/>
                    <a:gd name="T3" fmla="*/ 0 h 108"/>
                    <a:gd name="T4" fmla="*/ 0 w 108"/>
                    <a:gd name="T5" fmla="*/ 0 h 108"/>
                    <a:gd name="T6" fmla="*/ 0 w 108"/>
                    <a:gd name="T7" fmla="*/ 2147483646 h 108"/>
                    <a:gd name="T8" fmla="*/ 2147483646 w 108"/>
                    <a:gd name="T9" fmla="*/ 2147483646 h 108"/>
                    <a:gd name="T10" fmla="*/ 2147483646 w 108"/>
                    <a:gd name="T11" fmla="*/ 0 h 10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8"/>
                    <a:gd name="T19" fmla="*/ 0 h 108"/>
                    <a:gd name="T20" fmla="*/ 108 w 108"/>
                    <a:gd name="T21" fmla="*/ 108 h 10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8" h="108">
                      <a:moveTo>
                        <a:pt x="108" y="0"/>
                      </a:moveTo>
                      <a:lnTo>
                        <a:pt x="108" y="0"/>
                      </a:lnTo>
                      <a:lnTo>
                        <a:pt x="0" y="0"/>
                      </a:lnTo>
                      <a:lnTo>
                        <a:pt x="0" y="108"/>
                      </a:lnTo>
                      <a:lnTo>
                        <a:pt x="108" y="108"/>
                      </a:lnTo>
                      <a:lnTo>
                        <a:pt x="108" y="0"/>
                      </a:lnTo>
                      <a:close/>
                    </a:path>
                  </a:pathLst>
                </a:custGeom>
                <a:solidFill>
                  <a:srgbClr val="4747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139" b="0" i="0" u="none" strike="noStrike" kern="0" cap="none" spc="0" normalizeH="0" baseline="0" noProof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33" name="Freeform 79">
                  <a:extLst>
                    <a:ext uri="{FF2B5EF4-FFF2-40B4-BE49-F238E27FC236}">
                      <a16:creationId xmlns:a16="http://schemas.microsoft.com/office/drawing/2014/main" xmlns="" id="{CC9DED1D-6ECE-4FF1-BD99-FFB19C4E1AB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31913" y="4056063"/>
                  <a:ext cx="46038" cy="46038"/>
                </a:xfrm>
                <a:custGeom>
                  <a:avLst/>
                  <a:gdLst>
                    <a:gd name="T0" fmla="*/ 2147483646 w 108"/>
                    <a:gd name="T1" fmla="*/ 0 h 108"/>
                    <a:gd name="T2" fmla="*/ 2147483646 w 108"/>
                    <a:gd name="T3" fmla="*/ 0 h 108"/>
                    <a:gd name="T4" fmla="*/ 0 w 108"/>
                    <a:gd name="T5" fmla="*/ 0 h 108"/>
                    <a:gd name="T6" fmla="*/ 0 w 108"/>
                    <a:gd name="T7" fmla="*/ 2147483646 h 108"/>
                    <a:gd name="T8" fmla="*/ 2147483646 w 108"/>
                    <a:gd name="T9" fmla="*/ 2147483646 h 108"/>
                    <a:gd name="T10" fmla="*/ 2147483646 w 108"/>
                    <a:gd name="T11" fmla="*/ 0 h 10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8"/>
                    <a:gd name="T19" fmla="*/ 0 h 108"/>
                    <a:gd name="T20" fmla="*/ 108 w 108"/>
                    <a:gd name="T21" fmla="*/ 108 h 10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8" h="108">
                      <a:moveTo>
                        <a:pt x="108" y="0"/>
                      </a:moveTo>
                      <a:lnTo>
                        <a:pt x="108" y="0"/>
                      </a:lnTo>
                      <a:lnTo>
                        <a:pt x="0" y="0"/>
                      </a:lnTo>
                      <a:lnTo>
                        <a:pt x="0" y="108"/>
                      </a:lnTo>
                      <a:lnTo>
                        <a:pt x="108" y="108"/>
                      </a:lnTo>
                      <a:lnTo>
                        <a:pt x="108" y="0"/>
                      </a:lnTo>
                      <a:close/>
                    </a:path>
                  </a:pathLst>
                </a:custGeom>
                <a:solidFill>
                  <a:srgbClr val="4747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139" b="0" i="0" u="none" strike="noStrike" kern="0" cap="none" spc="0" normalizeH="0" baseline="0" noProof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34" name="Freeform 80">
                  <a:extLst>
                    <a:ext uri="{FF2B5EF4-FFF2-40B4-BE49-F238E27FC236}">
                      <a16:creationId xmlns:a16="http://schemas.microsoft.com/office/drawing/2014/main" xmlns="" id="{09B4ACF7-CF22-4316-94A9-773DDF4A264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60475" y="4124326"/>
                  <a:ext cx="44450" cy="44450"/>
                </a:xfrm>
                <a:custGeom>
                  <a:avLst/>
                  <a:gdLst>
                    <a:gd name="T0" fmla="*/ 2147483646 w 108"/>
                    <a:gd name="T1" fmla="*/ 0 h 108"/>
                    <a:gd name="T2" fmla="*/ 2147483646 w 108"/>
                    <a:gd name="T3" fmla="*/ 0 h 108"/>
                    <a:gd name="T4" fmla="*/ 0 w 108"/>
                    <a:gd name="T5" fmla="*/ 0 h 108"/>
                    <a:gd name="T6" fmla="*/ 0 w 108"/>
                    <a:gd name="T7" fmla="*/ 2147483646 h 108"/>
                    <a:gd name="T8" fmla="*/ 2147483646 w 108"/>
                    <a:gd name="T9" fmla="*/ 2147483646 h 108"/>
                    <a:gd name="T10" fmla="*/ 2147483646 w 108"/>
                    <a:gd name="T11" fmla="*/ 0 h 10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8"/>
                    <a:gd name="T19" fmla="*/ 0 h 108"/>
                    <a:gd name="T20" fmla="*/ 108 w 108"/>
                    <a:gd name="T21" fmla="*/ 108 h 10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8" h="108">
                      <a:moveTo>
                        <a:pt x="108" y="0"/>
                      </a:moveTo>
                      <a:lnTo>
                        <a:pt x="108" y="0"/>
                      </a:lnTo>
                      <a:lnTo>
                        <a:pt x="0" y="0"/>
                      </a:lnTo>
                      <a:lnTo>
                        <a:pt x="0" y="108"/>
                      </a:lnTo>
                      <a:lnTo>
                        <a:pt x="108" y="108"/>
                      </a:lnTo>
                      <a:lnTo>
                        <a:pt x="108" y="0"/>
                      </a:lnTo>
                      <a:close/>
                    </a:path>
                  </a:pathLst>
                </a:custGeom>
                <a:solidFill>
                  <a:srgbClr val="4747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139" b="0" i="0" u="none" strike="noStrike" kern="0" cap="none" spc="0" normalizeH="0" baseline="0" noProof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35" name="Freeform 81">
                  <a:extLst>
                    <a:ext uri="{FF2B5EF4-FFF2-40B4-BE49-F238E27FC236}">
                      <a16:creationId xmlns:a16="http://schemas.microsoft.com/office/drawing/2014/main" xmlns="" id="{CBC5A368-E32B-4023-A6E4-9F05A26910C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31913" y="4124326"/>
                  <a:ext cx="46038" cy="44450"/>
                </a:xfrm>
                <a:custGeom>
                  <a:avLst/>
                  <a:gdLst>
                    <a:gd name="T0" fmla="*/ 2147483646 w 108"/>
                    <a:gd name="T1" fmla="*/ 0 h 108"/>
                    <a:gd name="T2" fmla="*/ 2147483646 w 108"/>
                    <a:gd name="T3" fmla="*/ 0 h 108"/>
                    <a:gd name="T4" fmla="*/ 0 w 108"/>
                    <a:gd name="T5" fmla="*/ 0 h 108"/>
                    <a:gd name="T6" fmla="*/ 0 w 108"/>
                    <a:gd name="T7" fmla="*/ 2147483646 h 108"/>
                    <a:gd name="T8" fmla="*/ 2147483646 w 108"/>
                    <a:gd name="T9" fmla="*/ 2147483646 h 108"/>
                    <a:gd name="T10" fmla="*/ 2147483646 w 108"/>
                    <a:gd name="T11" fmla="*/ 0 h 10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08"/>
                    <a:gd name="T19" fmla="*/ 0 h 108"/>
                    <a:gd name="T20" fmla="*/ 108 w 108"/>
                    <a:gd name="T21" fmla="*/ 108 h 10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08" h="108">
                      <a:moveTo>
                        <a:pt x="108" y="0"/>
                      </a:moveTo>
                      <a:lnTo>
                        <a:pt x="108" y="0"/>
                      </a:lnTo>
                      <a:lnTo>
                        <a:pt x="0" y="0"/>
                      </a:lnTo>
                      <a:lnTo>
                        <a:pt x="0" y="108"/>
                      </a:lnTo>
                      <a:lnTo>
                        <a:pt x="108" y="108"/>
                      </a:lnTo>
                      <a:lnTo>
                        <a:pt x="108" y="0"/>
                      </a:lnTo>
                      <a:close/>
                    </a:path>
                  </a:pathLst>
                </a:custGeom>
                <a:solidFill>
                  <a:srgbClr val="4747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139" b="0" i="0" u="none" strike="noStrike" kern="0" cap="none" spc="0" normalizeH="0" baseline="0" noProof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36" name="Freeform 86">
                  <a:extLst>
                    <a:ext uri="{FF2B5EF4-FFF2-40B4-BE49-F238E27FC236}">
                      <a16:creationId xmlns:a16="http://schemas.microsoft.com/office/drawing/2014/main" xmlns="" id="{E5C4C7C3-94E4-45C1-96B1-5C3D21FB78C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852698" y="3618187"/>
                  <a:ext cx="701675" cy="673100"/>
                </a:xfrm>
                <a:custGeom>
                  <a:avLst/>
                  <a:gdLst>
                    <a:gd name="T0" fmla="*/ 2147483646 w 1672"/>
                    <a:gd name="T1" fmla="*/ 2147483646 h 1603"/>
                    <a:gd name="T2" fmla="*/ 2147483646 w 1672"/>
                    <a:gd name="T3" fmla="*/ 2147483646 h 1603"/>
                    <a:gd name="T4" fmla="*/ 2147483646 w 1672"/>
                    <a:gd name="T5" fmla="*/ 2147483646 h 1603"/>
                    <a:gd name="T6" fmla="*/ 2147483646 w 1672"/>
                    <a:gd name="T7" fmla="*/ 2147483646 h 1603"/>
                    <a:gd name="T8" fmla="*/ 2147483646 w 1672"/>
                    <a:gd name="T9" fmla="*/ 2147483646 h 1603"/>
                    <a:gd name="T10" fmla="*/ 2147483646 w 1672"/>
                    <a:gd name="T11" fmla="*/ 2147483646 h 1603"/>
                    <a:gd name="T12" fmla="*/ 2147483646 w 1672"/>
                    <a:gd name="T13" fmla="*/ 2147483646 h 1603"/>
                    <a:gd name="T14" fmla="*/ 2147483646 w 1672"/>
                    <a:gd name="T15" fmla="*/ 2147483646 h 1603"/>
                    <a:gd name="T16" fmla="*/ 2147483646 w 1672"/>
                    <a:gd name="T17" fmla="*/ 2147483646 h 1603"/>
                    <a:gd name="T18" fmla="*/ 2147483646 w 1672"/>
                    <a:gd name="T19" fmla="*/ 2147483646 h 1603"/>
                    <a:gd name="T20" fmla="*/ 2147483646 w 1672"/>
                    <a:gd name="T21" fmla="*/ 2147483646 h 1603"/>
                    <a:gd name="T22" fmla="*/ 2147483646 w 1672"/>
                    <a:gd name="T23" fmla="*/ 2147483646 h 1603"/>
                    <a:gd name="T24" fmla="*/ 2147483646 w 1672"/>
                    <a:gd name="T25" fmla="*/ 2147483646 h 1603"/>
                    <a:gd name="T26" fmla="*/ 2147483646 w 1672"/>
                    <a:gd name="T27" fmla="*/ 2147483646 h 1603"/>
                    <a:gd name="T28" fmla="*/ 2147483646 w 1672"/>
                    <a:gd name="T29" fmla="*/ 2147483646 h 1603"/>
                    <a:gd name="T30" fmla="*/ 2147483646 w 1672"/>
                    <a:gd name="T31" fmla="*/ 2147483646 h 1603"/>
                    <a:gd name="T32" fmla="*/ 2147483646 w 1672"/>
                    <a:gd name="T33" fmla="*/ 2147483646 h 1603"/>
                    <a:gd name="T34" fmla="*/ 2147483646 w 1672"/>
                    <a:gd name="T35" fmla="*/ 2147483646 h 1603"/>
                    <a:gd name="T36" fmla="*/ 2147483646 w 1672"/>
                    <a:gd name="T37" fmla="*/ 2147483646 h 1603"/>
                    <a:gd name="T38" fmla="*/ 2147483646 w 1672"/>
                    <a:gd name="T39" fmla="*/ 2147483646 h 1603"/>
                    <a:gd name="T40" fmla="*/ 2147483646 w 1672"/>
                    <a:gd name="T41" fmla="*/ 2147483646 h 1603"/>
                    <a:gd name="T42" fmla="*/ 2147483646 w 1672"/>
                    <a:gd name="T43" fmla="*/ 2147483646 h 1603"/>
                    <a:gd name="T44" fmla="*/ 2147483646 w 1672"/>
                    <a:gd name="T45" fmla="*/ 2147483646 h 1603"/>
                    <a:gd name="T46" fmla="*/ 2147483646 w 1672"/>
                    <a:gd name="T47" fmla="*/ 2147483646 h 1603"/>
                    <a:gd name="T48" fmla="*/ 2147483646 w 1672"/>
                    <a:gd name="T49" fmla="*/ 2147483646 h 1603"/>
                    <a:gd name="T50" fmla="*/ 2147483646 w 1672"/>
                    <a:gd name="T51" fmla="*/ 2147483646 h 1603"/>
                    <a:gd name="T52" fmla="*/ 2147483646 w 1672"/>
                    <a:gd name="T53" fmla="*/ 2147483646 h 1603"/>
                    <a:gd name="T54" fmla="*/ 2147483646 w 1672"/>
                    <a:gd name="T55" fmla="*/ 2147483646 h 1603"/>
                    <a:gd name="T56" fmla="*/ 2147483646 w 1672"/>
                    <a:gd name="T57" fmla="*/ 0 h 1603"/>
                    <a:gd name="T58" fmla="*/ 2147483646 w 1672"/>
                    <a:gd name="T59" fmla="*/ 0 h 1603"/>
                    <a:gd name="T60" fmla="*/ 2147483646 w 1672"/>
                    <a:gd name="T61" fmla="*/ 2147483646 h 1603"/>
                    <a:gd name="T62" fmla="*/ 2147483646 w 1672"/>
                    <a:gd name="T63" fmla="*/ 2147483646 h 1603"/>
                    <a:gd name="T64" fmla="*/ 2147483646 w 1672"/>
                    <a:gd name="T65" fmla="*/ 2147483646 h 1603"/>
                    <a:gd name="T66" fmla="*/ 2147483646 w 1672"/>
                    <a:gd name="T67" fmla="*/ 2147483646 h 1603"/>
                    <a:gd name="T68" fmla="*/ 2147483646 w 1672"/>
                    <a:gd name="T69" fmla="*/ 2147483646 h 1603"/>
                    <a:gd name="T70" fmla="*/ 2147483646 w 1672"/>
                    <a:gd name="T71" fmla="*/ 2147483646 h 1603"/>
                    <a:gd name="T72" fmla="*/ 0 w 1672"/>
                    <a:gd name="T73" fmla="*/ 2147483646 h 1603"/>
                    <a:gd name="T74" fmla="*/ 0 w 1672"/>
                    <a:gd name="T75" fmla="*/ 2147483646 h 1603"/>
                    <a:gd name="T76" fmla="*/ 2147483646 w 1672"/>
                    <a:gd name="T77" fmla="*/ 2147483646 h 1603"/>
                    <a:gd name="T78" fmla="*/ 2147483646 w 1672"/>
                    <a:gd name="T79" fmla="*/ 2147483646 h 1603"/>
                    <a:gd name="T80" fmla="*/ 2147483646 w 1672"/>
                    <a:gd name="T81" fmla="*/ 2147483646 h 1603"/>
                    <a:gd name="T82" fmla="*/ 2147483646 w 1672"/>
                    <a:gd name="T83" fmla="*/ 2147483646 h 1603"/>
                    <a:gd name="T84" fmla="*/ 2147483646 w 1672"/>
                    <a:gd name="T85" fmla="*/ 2147483646 h 1603"/>
                    <a:gd name="T86" fmla="*/ 2147483646 w 1672"/>
                    <a:gd name="T87" fmla="*/ 2147483646 h 1603"/>
                    <a:gd name="T88" fmla="*/ 2147483646 w 1672"/>
                    <a:gd name="T89" fmla="*/ 2147483646 h 1603"/>
                    <a:gd name="T90" fmla="*/ 2147483646 w 1672"/>
                    <a:gd name="T91" fmla="*/ 2147483646 h 1603"/>
                    <a:gd name="T92" fmla="*/ 2147483646 w 1672"/>
                    <a:gd name="T93" fmla="*/ 2147483646 h 1603"/>
                    <a:gd name="T94" fmla="*/ 2147483646 w 1672"/>
                    <a:gd name="T95" fmla="*/ 2147483646 h 1603"/>
                    <a:gd name="T96" fmla="*/ 2147483646 w 1672"/>
                    <a:gd name="T97" fmla="*/ 2147483646 h 1603"/>
                    <a:gd name="T98" fmla="*/ 2147483646 w 1672"/>
                    <a:gd name="T99" fmla="*/ 2147483646 h 1603"/>
                    <a:gd name="T100" fmla="*/ 2147483646 w 1672"/>
                    <a:gd name="T101" fmla="*/ 2147483646 h 1603"/>
                    <a:gd name="T102" fmla="*/ 2147483646 w 1672"/>
                    <a:gd name="T103" fmla="*/ 2147483646 h 1603"/>
                    <a:gd name="T104" fmla="*/ 2147483646 w 1672"/>
                    <a:gd name="T105" fmla="*/ 2147483646 h 1603"/>
                    <a:gd name="T106" fmla="*/ 2147483646 w 1672"/>
                    <a:gd name="T107" fmla="*/ 2147483646 h 1603"/>
                    <a:gd name="T108" fmla="*/ 2147483646 w 1672"/>
                    <a:gd name="T109" fmla="*/ 2147483646 h 1603"/>
                    <a:gd name="T110" fmla="*/ 2147483646 w 1672"/>
                    <a:gd name="T111" fmla="*/ 2147483646 h 1603"/>
                    <a:gd name="T112" fmla="*/ 2147483646 w 1672"/>
                    <a:gd name="T113" fmla="*/ 2147483646 h 1603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w 1672"/>
                    <a:gd name="T172" fmla="*/ 0 h 1603"/>
                    <a:gd name="T173" fmla="*/ 1672 w 1672"/>
                    <a:gd name="T174" fmla="*/ 1603 h 1603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T171" t="T172" r="T173" b="T174"/>
                  <a:pathLst>
                    <a:path w="1672" h="1603">
                      <a:moveTo>
                        <a:pt x="187" y="320"/>
                      </a:moveTo>
                      <a:lnTo>
                        <a:pt x="187" y="320"/>
                      </a:lnTo>
                      <a:lnTo>
                        <a:pt x="1000" y="320"/>
                      </a:lnTo>
                      <a:lnTo>
                        <a:pt x="1000" y="1369"/>
                      </a:lnTo>
                      <a:lnTo>
                        <a:pt x="187" y="1369"/>
                      </a:lnTo>
                      <a:lnTo>
                        <a:pt x="187" y="320"/>
                      </a:lnTo>
                      <a:close/>
                      <a:moveTo>
                        <a:pt x="283" y="67"/>
                      </a:moveTo>
                      <a:lnTo>
                        <a:pt x="283" y="67"/>
                      </a:lnTo>
                      <a:lnTo>
                        <a:pt x="904" y="67"/>
                      </a:lnTo>
                      <a:lnTo>
                        <a:pt x="904" y="254"/>
                      </a:lnTo>
                      <a:lnTo>
                        <a:pt x="283" y="254"/>
                      </a:lnTo>
                      <a:lnTo>
                        <a:pt x="283" y="67"/>
                      </a:lnTo>
                      <a:close/>
                      <a:moveTo>
                        <a:pt x="1497" y="565"/>
                      </a:moveTo>
                      <a:lnTo>
                        <a:pt x="1497" y="565"/>
                      </a:lnTo>
                      <a:lnTo>
                        <a:pt x="1497" y="1369"/>
                      </a:lnTo>
                      <a:lnTo>
                        <a:pt x="1067" y="1369"/>
                      </a:lnTo>
                      <a:lnTo>
                        <a:pt x="1067" y="467"/>
                      </a:lnTo>
                      <a:lnTo>
                        <a:pt x="1497" y="565"/>
                      </a:lnTo>
                      <a:close/>
                      <a:moveTo>
                        <a:pt x="1639" y="1369"/>
                      </a:moveTo>
                      <a:lnTo>
                        <a:pt x="1639" y="1369"/>
                      </a:lnTo>
                      <a:lnTo>
                        <a:pt x="1563" y="1369"/>
                      </a:lnTo>
                      <a:lnTo>
                        <a:pt x="1563" y="538"/>
                      </a:lnTo>
                      <a:cubicBezTo>
                        <a:pt x="1563" y="523"/>
                        <a:pt x="1553" y="509"/>
                        <a:pt x="1538" y="506"/>
                      </a:cubicBezTo>
                      <a:lnTo>
                        <a:pt x="1067" y="399"/>
                      </a:lnTo>
                      <a:lnTo>
                        <a:pt x="1067" y="287"/>
                      </a:lnTo>
                      <a:cubicBezTo>
                        <a:pt x="1067" y="269"/>
                        <a:pt x="1052" y="254"/>
                        <a:pt x="1034" y="254"/>
                      </a:cubicBezTo>
                      <a:lnTo>
                        <a:pt x="971" y="254"/>
                      </a:lnTo>
                      <a:lnTo>
                        <a:pt x="971" y="33"/>
                      </a:lnTo>
                      <a:cubicBezTo>
                        <a:pt x="971" y="15"/>
                        <a:pt x="956" y="0"/>
                        <a:pt x="938" y="0"/>
                      </a:cubicBezTo>
                      <a:lnTo>
                        <a:pt x="249" y="0"/>
                      </a:lnTo>
                      <a:cubicBezTo>
                        <a:pt x="231" y="0"/>
                        <a:pt x="216" y="15"/>
                        <a:pt x="216" y="33"/>
                      </a:cubicBezTo>
                      <a:lnTo>
                        <a:pt x="216" y="254"/>
                      </a:lnTo>
                      <a:lnTo>
                        <a:pt x="154" y="254"/>
                      </a:lnTo>
                      <a:cubicBezTo>
                        <a:pt x="135" y="254"/>
                        <a:pt x="120" y="269"/>
                        <a:pt x="120" y="287"/>
                      </a:cubicBezTo>
                      <a:lnTo>
                        <a:pt x="120" y="1369"/>
                      </a:lnTo>
                      <a:lnTo>
                        <a:pt x="33" y="1369"/>
                      </a:lnTo>
                      <a:cubicBezTo>
                        <a:pt x="15" y="1369"/>
                        <a:pt x="0" y="1384"/>
                        <a:pt x="0" y="1403"/>
                      </a:cubicBezTo>
                      <a:lnTo>
                        <a:pt x="0" y="1533"/>
                      </a:lnTo>
                      <a:cubicBezTo>
                        <a:pt x="0" y="1552"/>
                        <a:pt x="15" y="1567"/>
                        <a:pt x="33" y="1567"/>
                      </a:cubicBezTo>
                      <a:lnTo>
                        <a:pt x="1037" y="1567"/>
                      </a:lnTo>
                      <a:cubicBezTo>
                        <a:pt x="1049" y="1588"/>
                        <a:pt x="1071" y="1603"/>
                        <a:pt x="1098" y="1603"/>
                      </a:cubicBezTo>
                      <a:cubicBezTo>
                        <a:pt x="1136" y="1603"/>
                        <a:pt x="1167" y="1572"/>
                        <a:pt x="1167" y="1534"/>
                      </a:cubicBezTo>
                      <a:cubicBezTo>
                        <a:pt x="1167" y="1496"/>
                        <a:pt x="1136" y="1464"/>
                        <a:pt x="1098" y="1464"/>
                      </a:cubicBezTo>
                      <a:cubicBezTo>
                        <a:pt x="1072" y="1464"/>
                        <a:pt x="1049" y="1479"/>
                        <a:pt x="1037" y="1500"/>
                      </a:cubicBezTo>
                      <a:lnTo>
                        <a:pt x="66" y="1500"/>
                      </a:lnTo>
                      <a:lnTo>
                        <a:pt x="66" y="1436"/>
                      </a:lnTo>
                      <a:lnTo>
                        <a:pt x="1606" y="1436"/>
                      </a:lnTo>
                      <a:lnTo>
                        <a:pt x="1606" y="1500"/>
                      </a:lnTo>
                      <a:lnTo>
                        <a:pt x="1372" y="1500"/>
                      </a:lnTo>
                      <a:cubicBezTo>
                        <a:pt x="1361" y="1478"/>
                        <a:pt x="1338" y="1464"/>
                        <a:pt x="1312" y="1464"/>
                      </a:cubicBezTo>
                      <a:cubicBezTo>
                        <a:pt x="1273" y="1464"/>
                        <a:pt x="1242" y="1495"/>
                        <a:pt x="1242" y="1533"/>
                      </a:cubicBezTo>
                      <a:cubicBezTo>
                        <a:pt x="1242" y="1571"/>
                        <a:pt x="1273" y="1602"/>
                        <a:pt x="1312" y="1602"/>
                      </a:cubicBezTo>
                      <a:cubicBezTo>
                        <a:pt x="1338" y="1602"/>
                        <a:pt x="1360" y="1588"/>
                        <a:pt x="1372" y="1567"/>
                      </a:cubicBezTo>
                      <a:lnTo>
                        <a:pt x="1639" y="1567"/>
                      </a:lnTo>
                      <a:cubicBezTo>
                        <a:pt x="1657" y="1567"/>
                        <a:pt x="1672" y="1552"/>
                        <a:pt x="1672" y="1533"/>
                      </a:cubicBezTo>
                      <a:lnTo>
                        <a:pt x="1672" y="1403"/>
                      </a:lnTo>
                      <a:cubicBezTo>
                        <a:pt x="1672" y="1384"/>
                        <a:pt x="1657" y="1369"/>
                        <a:pt x="1639" y="1369"/>
                      </a:cubicBezTo>
                      <a:close/>
                    </a:path>
                  </a:pathLst>
                </a:custGeom>
                <a:solidFill>
                  <a:srgbClr val="4747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2139" b="0" i="0" u="none" strike="noStrike" kern="0" cap="none" spc="0" normalizeH="0" baseline="0" noProof="0">
                    <a:ln>
                      <a:noFill/>
                    </a:ln>
                    <a:solidFill>
                      <a:srgbClr val="1D1D1A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318" name="流程图: 手动操作 101">
              <a:extLst>
                <a:ext uri="{FF2B5EF4-FFF2-40B4-BE49-F238E27FC236}">
                  <a16:creationId xmlns:a16="http://schemas.microsoft.com/office/drawing/2014/main" xmlns="" id="{5C483D4D-F8FC-4435-8714-6039DC46CB39}"/>
                </a:ext>
              </a:extLst>
            </p:cNvPr>
            <p:cNvSpPr/>
            <p:nvPr/>
          </p:nvSpPr>
          <p:spPr>
            <a:xfrm rot="8411377">
              <a:off x="7506446" y="3842963"/>
              <a:ext cx="198580" cy="284268"/>
            </a:xfrm>
            <a:prstGeom prst="flowChartManualOperation">
              <a:avLst/>
            </a:prstGeom>
            <a:solidFill>
              <a:srgbClr val="61B230">
                <a:lumMod val="20000"/>
                <a:lumOff val="80000"/>
                <a:alpha val="30000"/>
              </a:srgbClr>
            </a:solidFill>
            <a:ln w="635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51" name="组合 134">
            <a:extLst>
              <a:ext uri="{FF2B5EF4-FFF2-40B4-BE49-F238E27FC236}">
                <a16:creationId xmlns:a16="http://schemas.microsoft.com/office/drawing/2014/main" xmlns="" id="{D3D93C0E-637C-4680-A6B2-EEECF315BF89}"/>
              </a:ext>
            </a:extLst>
          </p:cNvPr>
          <p:cNvGrpSpPr/>
          <p:nvPr/>
        </p:nvGrpSpPr>
        <p:grpSpPr>
          <a:xfrm>
            <a:off x="7953864" y="3415315"/>
            <a:ext cx="167364" cy="271408"/>
            <a:chOff x="11514163" y="5227638"/>
            <a:chExt cx="354014" cy="592138"/>
          </a:xfrm>
          <a:solidFill>
            <a:sysClr val="windowText" lastClr="000000">
              <a:lumMod val="50000"/>
              <a:lumOff val="50000"/>
            </a:sysClr>
          </a:solidFill>
        </p:grpSpPr>
        <p:sp>
          <p:nvSpPr>
            <p:cNvPr id="352" name="Freeform 954">
              <a:extLst>
                <a:ext uri="{FF2B5EF4-FFF2-40B4-BE49-F238E27FC236}">
                  <a16:creationId xmlns:a16="http://schemas.microsoft.com/office/drawing/2014/main" xmlns="" id="{E32FAD2B-AF6A-459F-BB35-EF38F4C4CC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14163" y="5227638"/>
              <a:ext cx="354014" cy="592138"/>
            </a:xfrm>
            <a:custGeom>
              <a:avLst/>
              <a:gdLst/>
              <a:ahLst/>
              <a:cxnLst>
                <a:cxn ang="0">
                  <a:pos x="196" y="326"/>
                </a:cxn>
                <a:cxn ang="0">
                  <a:pos x="196" y="334"/>
                </a:cxn>
                <a:cxn ang="0">
                  <a:pos x="184" y="345"/>
                </a:cxn>
                <a:cxn ang="0">
                  <a:pos x="47" y="347"/>
                </a:cxn>
                <a:cxn ang="0">
                  <a:pos x="39" y="345"/>
                </a:cxn>
                <a:cxn ang="0">
                  <a:pos x="29" y="334"/>
                </a:cxn>
                <a:cxn ang="0">
                  <a:pos x="27" y="47"/>
                </a:cxn>
                <a:cxn ang="0">
                  <a:pos x="29" y="39"/>
                </a:cxn>
                <a:cxn ang="0">
                  <a:pos x="39" y="29"/>
                </a:cxn>
                <a:cxn ang="0">
                  <a:pos x="176" y="27"/>
                </a:cxn>
                <a:cxn ang="0">
                  <a:pos x="184" y="29"/>
                </a:cxn>
                <a:cxn ang="0">
                  <a:pos x="196" y="39"/>
                </a:cxn>
                <a:cxn ang="0">
                  <a:pos x="196" y="326"/>
                </a:cxn>
                <a:cxn ang="0">
                  <a:pos x="223" y="326"/>
                </a:cxn>
                <a:cxn ang="0">
                  <a:pos x="223" y="47"/>
                </a:cxn>
                <a:cxn ang="0">
                  <a:pos x="218" y="29"/>
                </a:cxn>
                <a:cxn ang="0">
                  <a:pos x="208" y="14"/>
                </a:cxn>
                <a:cxn ang="0">
                  <a:pos x="194" y="4"/>
                </a:cxn>
                <a:cxn ang="0">
                  <a:pos x="176" y="0"/>
                </a:cxn>
                <a:cxn ang="0">
                  <a:pos x="47" y="0"/>
                </a:cxn>
                <a:cxn ang="0">
                  <a:pos x="29" y="4"/>
                </a:cxn>
                <a:cxn ang="0">
                  <a:pos x="15" y="14"/>
                </a:cxn>
                <a:cxn ang="0">
                  <a:pos x="4" y="29"/>
                </a:cxn>
                <a:cxn ang="0">
                  <a:pos x="0" y="47"/>
                </a:cxn>
                <a:cxn ang="0">
                  <a:pos x="0" y="326"/>
                </a:cxn>
                <a:cxn ang="0">
                  <a:pos x="4" y="345"/>
                </a:cxn>
                <a:cxn ang="0">
                  <a:pos x="15" y="359"/>
                </a:cxn>
                <a:cxn ang="0">
                  <a:pos x="29" y="369"/>
                </a:cxn>
                <a:cxn ang="0">
                  <a:pos x="47" y="373"/>
                </a:cxn>
                <a:cxn ang="0">
                  <a:pos x="176" y="373"/>
                </a:cxn>
                <a:cxn ang="0">
                  <a:pos x="194" y="369"/>
                </a:cxn>
                <a:cxn ang="0">
                  <a:pos x="208" y="359"/>
                </a:cxn>
                <a:cxn ang="0">
                  <a:pos x="218" y="345"/>
                </a:cxn>
                <a:cxn ang="0">
                  <a:pos x="223" y="326"/>
                </a:cxn>
              </a:cxnLst>
              <a:rect l="0" t="0" r="r" b="b"/>
              <a:pathLst>
                <a:path w="223" h="373">
                  <a:moveTo>
                    <a:pt x="210" y="326"/>
                  </a:moveTo>
                  <a:lnTo>
                    <a:pt x="196" y="326"/>
                  </a:lnTo>
                  <a:lnTo>
                    <a:pt x="196" y="326"/>
                  </a:lnTo>
                  <a:lnTo>
                    <a:pt x="196" y="334"/>
                  </a:lnTo>
                  <a:lnTo>
                    <a:pt x="190" y="340"/>
                  </a:lnTo>
                  <a:lnTo>
                    <a:pt x="184" y="345"/>
                  </a:lnTo>
                  <a:lnTo>
                    <a:pt x="176" y="347"/>
                  </a:lnTo>
                  <a:lnTo>
                    <a:pt x="47" y="347"/>
                  </a:lnTo>
                  <a:lnTo>
                    <a:pt x="47" y="347"/>
                  </a:lnTo>
                  <a:lnTo>
                    <a:pt x="39" y="345"/>
                  </a:lnTo>
                  <a:lnTo>
                    <a:pt x="33" y="340"/>
                  </a:lnTo>
                  <a:lnTo>
                    <a:pt x="29" y="334"/>
                  </a:lnTo>
                  <a:lnTo>
                    <a:pt x="27" y="326"/>
                  </a:lnTo>
                  <a:lnTo>
                    <a:pt x="27" y="47"/>
                  </a:lnTo>
                  <a:lnTo>
                    <a:pt x="27" y="47"/>
                  </a:lnTo>
                  <a:lnTo>
                    <a:pt x="29" y="39"/>
                  </a:lnTo>
                  <a:lnTo>
                    <a:pt x="33" y="33"/>
                  </a:lnTo>
                  <a:lnTo>
                    <a:pt x="39" y="29"/>
                  </a:lnTo>
                  <a:lnTo>
                    <a:pt x="47" y="27"/>
                  </a:lnTo>
                  <a:lnTo>
                    <a:pt x="176" y="27"/>
                  </a:lnTo>
                  <a:lnTo>
                    <a:pt x="176" y="27"/>
                  </a:lnTo>
                  <a:lnTo>
                    <a:pt x="184" y="29"/>
                  </a:lnTo>
                  <a:lnTo>
                    <a:pt x="190" y="33"/>
                  </a:lnTo>
                  <a:lnTo>
                    <a:pt x="196" y="39"/>
                  </a:lnTo>
                  <a:lnTo>
                    <a:pt x="196" y="47"/>
                  </a:lnTo>
                  <a:lnTo>
                    <a:pt x="196" y="326"/>
                  </a:lnTo>
                  <a:lnTo>
                    <a:pt x="210" y="326"/>
                  </a:lnTo>
                  <a:lnTo>
                    <a:pt x="223" y="326"/>
                  </a:lnTo>
                  <a:lnTo>
                    <a:pt x="223" y="47"/>
                  </a:lnTo>
                  <a:lnTo>
                    <a:pt x="223" y="47"/>
                  </a:lnTo>
                  <a:lnTo>
                    <a:pt x="223" y="39"/>
                  </a:lnTo>
                  <a:lnTo>
                    <a:pt x="218" y="29"/>
                  </a:lnTo>
                  <a:lnTo>
                    <a:pt x="214" y="20"/>
                  </a:lnTo>
                  <a:lnTo>
                    <a:pt x="208" y="14"/>
                  </a:lnTo>
                  <a:lnTo>
                    <a:pt x="202" y="8"/>
                  </a:lnTo>
                  <a:lnTo>
                    <a:pt x="194" y="4"/>
                  </a:lnTo>
                  <a:lnTo>
                    <a:pt x="186" y="2"/>
                  </a:lnTo>
                  <a:lnTo>
                    <a:pt x="176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39" y="2"/>
                  </a:lnTo>
                  <a:lnTo>
                    <a:pt x="29" y="4"/>
                  </a:lnTo>
                  <a:lnTo>
                    <a:pt x="23" y="8"/>
                  </a:lnTo>
                  <a:lnTo>
                    <a:pt x="15" y="14"/>
                  </a:lnTo>
                  <a:lnTo>
                    <a:pt x="8" y="20"/>
                  </a:lnTo>
                  <a:lnTo>
                    <a:pt x="4" y="29"/>
                  </a:lnTo>
                  <a:lnTo>
                    <a:pt x="2" y="39"/>
                  </a:lnTo>
                  <a:lnTo>
                    <a:pt x="0" y="47"/>
                  </a:lnTo>
                  <a:lnTo>
                    <a:pt x="0" y="326"/>
                  </a:lnTo>
                  <a:lnTo>
                    <a:pt x="0" y="326"/>
                  </a:lnTo>
                  <a:lnTo>
                    <a:pt x="2" y="334"/>
                  </a:lnTo>
                  <a:lnTo>
                    <a:pt x="4" y="345"/>
                  </a:lnTo>
                  <a:lnTo>
                    <a:pt x="8" y="353"/>
                  </a:lnTo>
                  <a:lnTo>
                    <a:pt x="15" y="359"/>
                  </a:lnTo>
                  <a:lnTo>
                    <a:pt x="23" y="365"/>
                  </a:lnTo>
                  <a:lnTo>
                    <a:pt x="29" y="369"/>
                  </a:lnTo>
                  <a:lnTo>
                    <a:pt x="39" y="371"/>
                  </a:lnTo>
                  <a:lnTo>
                    <a:pt x="47" y="373"/>
                  </a:lnTo>
                  <a:lnTo>
                    <a:pt x="176" y="373"/>
                  </a:lnTo>
                  <a:lnTo>
                    <a:pt x="176" y="373"/>
                  </a:lnTo>
                  <a:lnTo>
                    <a:pt x="186" y="371"/>
                  </a:lnTo>
                  <a:lnTo>
                    <a:pt x="194" y="369"/>
                  </a:lnTo>
                  <a:lnTo>
                    <a:pt x="202" y="365"/>
                  </a:lnTo>
                  <a:lnTo>
                    <a:pt x="208" y="359"/>
                  </a:lnTo>
                  <a:lnTo>
                    <a:pt x="214" y="353"/>
                  </a:lnTo>
                  <a:lnTo>
                    <a:pt x="218" y="345"/>
                  </a:lnTo>
                  <a:lnTo>
                    <a:pt x="223" y="334"/>
                  </a:lnTo>
                  <a:lnTo>
                    <a:pt x="223" y="326"/>
                  </a:lnTo>
                  <a:lnTo>
                    <a:pt x="210" y="3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78">
                <a:buFont typeface="Wingdings" pitchFamily="2" charset="2"/>
                <a:buNone/>
                <a:defRPr/>
              </a:pPr>
              <a:endParaRPr lang="zh-CN" altLang="en-US" sz="1799" kern="0">
                <a:solidFill>
                  <a:prstClr val="black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53" name="Rectangle 955">
              <a:extLst>
                <a:ext uri="{FF2B5EF4-FFF2-40B4-BE49-F238E27FC236}">
                  <a16:creationId xmlns:a16="http://schemas.microsoft.com/office/drawing/2014/main" xmlns="" id="{3087FD8C-FAF9-4C72-B070-A5DE4AFD990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82400" y="5354638"/>
              <a:ext cx="220663" cy="32543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78">
                <a:buFont typeface="Wingdings" pitchFamily="2" charset="2"/>
                <a:buNone/>
                <a:defRPr/>
              </a:pPr>
              <a:endParaRPr lang="zh-CN" altLang="en-US" sz="1799" kern="0">
                <a:solidFill>
                  <a:prstClr val="black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54" name="Freeform 956">
              <a:extLst>
                <a:ext uri="{FF2B5EF4-FFF2-40B4-BE49-F238E27FC236}">
                  <a16:creationId xmlns:a16="http://schemas.microsoft.com/office/drawing/2014/main" xmlns="" id="{F76AEE34-74D4-419D-9E0F-89B8C17FF6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60188" y="5302251"/>
              <a:ext cx="65088" cy="1587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35" y="0"/>
                </a:cxn>
                <a:cxn ang="0">
                  <a:pos x="35" y="0"/>
                </a:cxn>
                <a:cxn ang="0">
                  <a:pos x="39" y="2"/>
                </a:cxn>
                <a:cxn ang="0">
                  <a:pos x="41" y="6"/>
                </a:cxn>
                <a:cxn ang="0">
                  <a:pos x="41" y="6"/>
                </a:cxn>
                <a:cxn ang="0">
                  <a:pos x="39" y="8"/>
                </a:cxn>
                <a:cxn ang="0">
                  <a:pos x="35" y="10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0" y="8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41" h="10">
                  <a:moveTo>
                    <a:pt x="0" y="6"/>
                  </a:moveTo>
                  <a:lnTo>
                    <a:pt x="0" y="6"/>
                  </a:lnTo>
                  <a:lnTo>
                    <a:pt x="0" y="2"/>
                  </a:lnTo>
                  <a:lnTo>
                    <a:pt x="4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39" y="2"/>
                  </a:lnTo>
                  <a:lnTo>
                    <a:pt x="41" y="6"/>
                  </a:lnTo>
                  <a:lnTo>
                    <a:pt x="41" y="6"/>
                  </a:lnTo>
                  <a:lnTo>
                    <a:pt x="39" y="8"/>
                  </a:lnTo>
                  <a:lnTo>
                    <a:pt x="35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78">
                <a:buFont typeface="Wingdings" pitchFamily="2" charset="2"/>
                <a:buNone/>
                <a:defRPr/>
              </a:pPr>
              <a:endParaRPr lang="zh-CN" altLang="en-US" sz="1799" kern="0">
                <a:solidFill>
                  <a:prstClr val="black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55" name="Freeform 957">
              <a:extLst>
                <a:ext uri="{FF2B5EF4-FFF2-40B4-BE49-F238E27FC236}">
                  <a16:creationId xmlns:a16="http://schemas.microsoft.com/office/drawing/2014/main" xmlns="" id="{EDFE3519-3B20-44C9-B7D8-A744E96ECEA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31613" y="5710238"/>
              <a:ext cx="31750" cy="31750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0" y="10"/>
                </a:cxn>
                <a:cxn ang="0">
                  <a:pos x="0" y="6"/>
                </a:cxn>
                <a:cxn ang="0">
                  <a:pos x="2" y="2"/>
                </a:cxn>
                <a:cxn ang="0">
                  <a:pos x="6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14" y="0"/>
                </a:cxn>
                <a:cxn ang="0">
                  <a:pos x="16" y="2"/>
                </a:cxn>
                <a:cxn ang="0">
                  <a:pos x="18" y="6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18" y="14"/>
                </a:cxn>
                <a:cxn ang="0">
                  <a:pos x="16" y="16"/>
                </a:cxn>
                <a:cxn ang="0">
                  <a:pos x="14" y="20"/>
                </a:cxn>
                <a:cxn ang="0">
                  <a:pos x="10" y="20"/>
                </a:cxn>
                <a:cxn ang="0">
                  <a:pos x="10" y="20"/>
                </a:cxn>
                <a:cxn ang="0">
                  <a:pos x="6" y="20"/>
                </a:cxn>
                <a:cxn ang="0">
                  <a:pos x="2" y="16"/>
                </a:cxn>
                <a:cxn ang="0">
                  <a:pos x="0" y="14"/>
                </a:cxn>
                <a:cxn ang="0">
                  <a:pos x="0" y="10"/>
                </a:cxn>
                <a:cxn ang="0">
                  <a:pos x="0" y="10"/>
                </a:cxn>
              </a:cxnLst>
              <a:rect l="0" t="0" r="r" b="b"/>
              <a:pathLst>
                <a:path w="20" h="20">
                  <a:moveTo>
                    <a:pt x="0" y="10"/>
                  </a:moveTo>
                  <a:lnTo>
                    <a:pt x="0" y="10"/>
                  </a:lnTo>
                  <a:lnTo>
                    <a:pt x="0" y="6"/>
                  </a:lnTo>
                  <a:lnTo>
                    <a:pt x="2" y="2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6" y="2"/>
                  </a:lnTo>
                  <a:lnTo>
                    <a:pt x="18" y="6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8" y="14"/>
                  </a:lnTo>
                  <a:lnTo>
                    <a:pt x="16" y="16"/>
                  </a:lnTo>
                  <a:lnTo>
                    <a:pt x="14" y="20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6" y="20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78">
                <a:buFont typeface="Wingdings" pitchFamily="2" charset="2"/>
                <a:buNone/>
                <a:defRPr/>
              </a:pPr>
              <a:endParaRPr lang="zh-CN" altLang="en-US" sz="1799" kern="0">
                <a:solidFill>
                  <a:prstClr val="black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56" name="Freeform 958">
              <a:extLst>
                <a:ext uri="{FF2B5EF4-FFF2-40B4-BE49-F238E27FC236}">
                  <a16:creationId xmlns:a16="http://schemas.microsoft.com/office/drawing/2014/main" xmlns="" id="{420B4547-EADB-47CA-8B8A-F90B981BD80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76063" y="5710238"/>
              <a:ext cx="33338" cy="31750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0" y="10"/>
                </a:cxn>
                <a:cxn ang="0">
                  <a:pos x="0" y="6"/>
                </a:cxn>
                <a:cxn ang="0">
                  <a:pos x="2" y="2"/>
                </a:cxn>
                <a:cxn ang="0">
                  <a:pos x="6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15" y="0"/>
                </a:cxn>
                <a:cxn ang="0">
                  <a:pos x="17" y="2"/>
                </a:cxn>
                <a:cxn ang="0">
                  <a:pos x="19" y="6"/>
                </a:cxn>
                <a:cxn ang="0">
                  <a:pos x="21" y="10"/>
                </a:cxn>
                <a:cxn ang="0">
                  <a:pos x="21" y="10"/>
                </a:cxn>
                <a:cxn ang="0">
                  <a:pos x="19" y="14"/>
                </a:cxn>
                <a:cxn ang="0">
                  <a:pos x="17" y="16"/>
                </a:cxn>
                <a:cxn ang="0">
                  <a:pos x="15" y="20"/>
                </a:cxn>
                <a:cxn ang="0">
                  <a:pos x="10" y="20"/>
                </a:cxn>
                <a:cxn ang="0">
                  <a:pos x="10" y="20"/>
                </a:cxn>
                <a:cxn ang="0">
                  <a:pos x="6" y="20"/>
                </a:cxn>
                <a:cxn ang="0">
                  <a:pos x="2" y="16"/>
                </a:cxn>
                <a:cxn ang="0">
                  <a:pos x="0" y="14"/>
                </a:cxn>
                <a:cxn ang="0">
                  <a:pos x="0" y="10"/>
                </a:cxn>
                <a:cxn ang="0">
                  <a:pos x="0" y="10"/>
                </a:cxn>
              </a:cxnLst>
              <a:rect l="0" t="0" r="r" b="b"/>
              <a:pathLst>
                <a:path w="21" h="20">
                  <a:moveTo>
                    <a:pt x="0" y="10"/>
                  </a:moveTo>
                  <a:lnTo>
                    <a:pt x="0" y="10"/>
                  </a:lnTo>
                  <a:lnTo>
                    <a:pt x="0" y="6"/>
                  </a:lnTo>
                  <a:lnTo>
                    <a:pt x="2" y="2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5" y="0"/>
                  </a:lnTo>
                  <a:lnTo>
                    <a:pt x="17" y="2"/>
                  </a:lnTo>
                  <a:lnTo>
                    <a:pt x="19" y="6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19" y="14"/>
                  </a:lnTo>
                  <a:lnTo>
                    <a:pt x="17" y="16"/>
                  </a:lnTo>
                  <a:lnTo>
                    <a:pt x="15" y="20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6" y="20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78">
                <a:buFont typeface="Wingdings" pitchFamily="2" charset="2"/>
                <a:buNone/>
                <a:defRPr/>
              </a:pPr>
              <a:endParaRPr lang="zh-CN" altLang="en-US" sz="1799" kern="0">
                <a:solidFill>
                  <a:prstClr val="black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57" name="Freeform 959">
              <a:extLst>
                <a:ext uri="{FF2B5EF4-FFF2-40B4-BE49-F238E27FC236}">
                  <a16:creationId xmlns:a16="http://schemas.microsoft.com/office/drawing/2014/main" xmlns="" id="{A89EF9DD-5F80-416E-B7B2-32A7CD3B502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22100" y="5710238"/>
              <a:ext cx="31750" cy="31750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0" y="10"/>
                </a:cxn>
                <a:cxn ang="0">
                  <a:pos x="0" y="6"/>
                </a:cxn>
                <a:cxn ang="0">
                  <a:pos x="2" y="2"/>
                </a:cxn>
                <a:cxn ang="0">
                  <a:pos x="6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14" y="0"/>
                </a:cxn>
                <a:cxn ang="0">
                  <a:pos x="16" y="2"/>
                </a:cxn>
                <a:cxn ang="0">
                  <a:pos x="18" y="6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18" y="14"/>
                </a:cxn>
                <a:cxn ang="0">
                  <a:pos x="16" y="16"/>
                </a:cxn>
                <a:cxn ang="0">
                  <a:pos x="14" y="20"/>
                </a:cxn>
                <a:cxn ang="0">
                  <a:pos x="10" y="20"/>
                </a:cxn>
                <a:cxn ang="0">
                  <a:pos x="10" y="20"/>
                </a:cxn>
                <a:cxn ang="0">
                  <a:pos x="6" y="20"/>
                </a:cxn>
                <a:cxn ang="0">
                  <a:pos x="2" y="16"/>
                </a:cxn>
                <a:cxn ang="0">
                  <a:pos x="0" y="14"/>
                </a:cxn>
                <a:cxn ang="0">
                  <a:pos x="0" y="10"/>
                </a:cxn>
                <a:cxn ang="0">
                  <a:pos x="0" y="10"/>
                </a:cxn>
              </a:cxnLst>
              <a:rect l="0" t="0" r="r" b="b"/>
              <a:pathLst>
                <a:path w="20" h="20">
                  <a:moveTo>
                    <a:pt x="0" y="10"/>
                  </a:moveTo>
                  <a:lnTo>
                    <a:pt x="0" y="10"/>
                  </a:lnTo>
                  <a:lnTo>
                    <a:pt x="0" y="6"/>
                  </a:lnTo>
                  <a:lnTo>
                    <a:pt x="2" y="2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6" y="2"/>
                  </a:lnTo>
                  <a:lnTo>
                    <a:pt x="18" y="6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8" y="14"/>
                  </a:lnTo>
                  <a:lnTo>
                    <a:pt x="16" y="16"/>
                  </a:lnTo>
                  <a:lnTo>
                    <a:pt x="14" y="20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6" y="20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78">
                <a:buFont typeface="Wingdings" pitchFamily="2" charset="2"/>
                <a:buNone/>
                <a:defRPr/>
              </a:pPr>
              <a:endParaRPr lang="zh-CN" altLang="en-US" sz="1799" kern="0">
                <a:solidFill>
                  <a:prstClr val="black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cxnSp>
        <p:nvCxnSpPr>
          <p:cNvPr id="358" name="直接箭头连接符 141">
            <a:extLst>
              <a:ext uri="{FF2B5EF4-FFF2-40B4-BE49-F238E27FC236}">
                <a16:creationId xmlns:a16="http://schemas.microsoft.com/office/drawing/2014/main" xmlns="" id="{1E7DC011-9126-4BE1-B2AA-FEBACE88B9BA}"/>
              </a:ext>
            </a:extLst>
          </p:cNvPr>
          <p:cNvCxnSpPr>
            <a:stCxn id="354" idx="7"/>
            <a:endCxn id="281" idx="2"/>
          </p:cNvCxnSpPr>
          <p:nvPr/>
        </p:nvCxnSpPr>
        <p:spPr>
          <a:xfrm flipH="1" flipV="1">
            <a:off x="7055390" y="3006047"/>
            <a:ext cx="967550" cy="443473"/>
          </a:xfrm>
          <a:prstGeom prst="straightConnector1">
            <a:avLst/>
          </a:prstGeom>
          <a:noFill/>
          <a:ln w="12700" cap="flat" cmpd="sng" algn="ctr">
            <a:solidFill>
              <a:srgbClr val="00B0F0"/>
            </a:solidFill>
            <a:prstDash val="solid"/>
            <a:miter lim="800000"/>
            <a:tailEnd type="triangle"/>
          </a:ln>
          <a:effectLst/>
        </p:spPr>
      </p:cxnSp>
      <p:grpSp>
        <p:nvGrpSpPr>
          <p:cNvPr id="359" name="组合 142">
            <a:extLst>
              <a:ext uri="{FF2B5EF4-FFF2-40B4-BE49-F238E27FC236}">
                <a16:creationId xmlns:a16="http://schemas.microsoft.com/office/drawing/2014/main" xmlns="" id="{30E881DB-6469-4D58-8A70-E9C534A78A0E}"/>
              </a:ext>
            </a:extLst>
          </p:cNvPr>
          <p:cNvGrpSpPr/>
          <p:nvPr/>
        </p:nvGrpSpPr>
        <p:grpSpPr>
          <a:xfrm>
            <a:off x="8356213" y="2604098"/>
            <a:ext cx="167364" cy="271408"/>
            <a:chOff x="11514163" y="5227638"/>
            <a:chExt cx="354014" cy="592138"/>
          </a:xfrm>
          <a:solidFill>
            <a:sysClr val="windowText" lastClr="000000">
              <a:lumMod val="50000"/>
              <a:lumOff val="50000"/>
            </a:sysClr>
          </a:solidFill>
        </p:grpSpPr>
        <p:sp>
          <p:nvSpPr>
            <p:cNvPr id="360" name="Freeform 954">
              <a:extLst>
                <a:ext uri="{FF2B5EF4-FFF2-40B4-BE49-F238E27FC236}">
                  <a16:creationId xmlns:a16="http://schemas.microsoft.com/office/drawing/2014/main" xmlns="" id="{34846C50-F36C-4A85-92AB-06A4BDF5E90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14163" y="5227638"/>
              <a:ext cx="354014" cy="592138"/>
            </a:xfrm>
            <a:custGeom>
              <a:avLst/>
              <a:gdLst/>
              <a:ahLst/>
              <a:cxnLst>
                <a:cxn ang="0">
                  <a:pos x="196" y="326"/>
                </a:cxn>
                <a:cxn ang="0">
                  <a:pos x="196" y="334"/>
                </a:cxn>
                <a:cxn ang="0">
                  <a:pos x="184" y="345"/>
                </a:cxn>
                <a:cxn ang="0">
                  <a:pos x="47" y="347"/>
                </a:cxn>
                <a:cxn ang="0">
                  <a:pos x="39" y="345"/>
                </a:cxn>
                <a:cxn ang="0">
                  <a:pos x="29" y="334"/>
                </a:cxn>
                <a:cxn ang="0">
                  <a:pos x="27" y="47"/>
                </a:cxn>
                <a:cxn ang="0">
                  <a:pos x="29" y="39"/>
                </a:cxn>
                <a:cxn ang="0">
                  <a:pos x="39" y="29"/>
                </a:cxn>
                <a:cxn ang="0">
                  <a:pos x="176" y="27"/>
                </a:cxn>
                <a:cxn ang="0">
                  <a:pos x="184" y="29"/>
                </a:cxn>
                <a:cxn ang="0">
                  <a:pos x="196" y="39"/>
                </a:cxn>
                <a:cxn ang="0">
                  <a:pos x="196" y="326"/>
                </a:cxn>
                <a:cxn ang="0">
                  <a:pos x="223" y="326"/>
                </a:cxn>
                <a:cxn ang="0">
                  <a:pos x="223" y="47"/>
                </a:cxn>
                <a:cxn ang="0">
                  <a:pos x="218" y="29"/>
                </a:cxn>
                <a:cxn ang="0">
                  <a:pos x="208" y="14"/>
                </a:cxn>
                <a:cxn ang="0">
                  <a:pos x="194" y="4"/>
                </a:cxn>
                <a:cxn ang="0">
                  <a:pos x="176" y="0"/>
                </a:cxn>
                <a:cxn ang="0">
                  <a:pos x="47" y="0"/>
                </a:cxn>
                <a:cxn ang="0">
                  <a:pos x="29" y="4"/>
                </a:cxn>
                <a:cxn ang="0">
                  <a:pos x="15" y="14"/>
                </a:cxn>
                <a:cxn ang="0">
                  <a:pos x="4" y="29"/>
                </a:cxn>
                <a:cxn ang="0">
                  <a:pos x="0" y="47"/>
                </a:cxn>
                <a:cxn ang="0">
                  <a:pos x="0" y="326"/>
                </a:cxn>
                <a:cxn ang="0">
                  <a:pos x="4" y="345"/>
                </a:cxn>
                <a:cxn ang="0">
                  <a:pos x="15" y="359"/>
                </a:cxn>
                <a:cxn ang="0">
                  <a:pos x="29" y="369"/>
                </a:cxn>
                <a:cxn ang="0">
                  <a:pos x="47" y="373"/>
                </a:cxn>
                <a:cxn ang="0">
                  <a:pos x="176" y="373"/>
                </a:cxn>
                <a:cxn ang="0">
                  <a:pos x="194" y="369"/>
                </a:cxn>
                <a:cxn ang="0">
                  <a:pos x="208" y="359"/>
                </a:cxn>
                <a:cxn ang="0">
                  <a:pos x="218" y="345"/>
                </a:cxn>
                <a:cxn ang="0">
                  <a:pos x="223" y="326"/>
                </a:cxn>
              </a:cxnLst>
              <a:rect l="0" t="0" r="r" b="b"/>
              <a:pathLst>
                <a:path w="223" h="373">
                  <a:moveTo>
                    <a:pt x="210" y="326"/>
                  </a:moveTo>
                  <a:lnTo>
                    <a:pt x="196" y="326"/>
                  </a:lnTo>
                  <a:lnTo>
                    <a:pt x="196" y="326"/>
                  </a:lnTo>
                  <a:lnTo>
                    <a:pt x="196" y="334"/>
                  </a:lnTo>
                  <a:lnTo>
                    <a:pt x="190" y="340"/>
                  </a:lnTo>
                  <a:lnTo>
                    <a:pt x="184" y="345"/>
                  </a:lnTo>
                  <a:lnTo>
                    <a:pt x="176" y="347"/>
                  </a:lnTo>
                  <a:lnTo>
                    <a:pt x="47" y="347"/>
                  </a:lnTo>
                  <a:lnTo>
                    <a:pt x="47" y="347"/>
                  </a:lnTo>
                  <a:lnTo>
                    <a:pt x="39" y="345"/>
                  </a:lnTo>
                  <a:lnTo>
                    <a:pt x="33" y="340"/>
                  </a:lnTo>
                  <a:lnTo>
                    <a:pt x="29" y="334"/>
                  </a:lnTo>
                  <a:lnTo>
                    <a:pt x="27" y="326"/>
                  </a:lnTo>
                  <a:lnTo>
                    <a:pt x="27" y="47"/>
                  </a:lnTo>
                  <a:lnTo>
                    <a:pt x="27" y="47"/>
                  </a:lnTo>
                  <a:lnTo>
                    <a:pt x="29" y="39"/>
                  </a:lnTo>
                  <a:lnTo>
                    <a:pt x="33" y="33"/>
                  </a:lnTo>
                  <a:lnTo>
                    <a:pt x="39" y="29"/>
                  </a:lnTo>
                  <a:lnTo>
                    <a:pt x="47" y="27"/>
                  </a:lnTo>
                  <a:lnTo>
                    <a:pt x="176" y="27"/>
                  </a:lnTo>
                  <a:lnTo>
                    <a:pt x="176" y="27"/>
                  </a:lnTo>
                  <a:lnTo>
                    <a:pt x="184" y="29"/>
                  </a:lnTo>
                  <a:lnTo>
                    <a:pt x="190" y="33"/>
                  </a:lnTo>
                  <a:lnTo>
                    <a:pt x="196" y="39"/>
                  </a:lnTo>
                  <a:lnTo>
                    <a:pt x="196" y="47"/>
                  </a:lnTo>
                  <a:lnTo>
                    <a:pt x="196" y="326"/>
                  </a:lnTo>
                  <a:lnTo>
                    <a:pt x="210" y="326"/>
                  </a:lnTo>
                  <a:lnTo>
                    <a:pt x="223" y="326"/>
                  </a:lnTo>
                  <a:lnTo>
                    <a:pt x="223" y="47"/>
                  </a:lnTo>
                  <a:lnTo>
                    <a:pt x="223" y="47"/>
                  </a:lnTo>
                  <a:lnTo>
                    <a:pt x="223" y="39"/>
                  </a:lnTo>
                  <a:lnTo>
                    <a:pt x="218" y="29"/>
                  </a:lnTo>
                  <a:lnTo>
                    <a:pt x="214" y="20"/>
                  </a:lnTo>
                  <a:lnTo>
                    <a:pt x="208" y="14"/>
                  </a:lnTo>
                  <a:lnTo>
                    <a:pt x="202" y="8"/>
                  </a:lnTo>
                  <a:lnTo>
                    <a:pt x="194" y="4"/>
                  </a:lnTo>
                  <a:lnTo>
                    <a:pt x="186" y="2"/>
                  </a:lnTo>
                  <a:lnTo>
                    <a:pt x="176" y="0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39" y="2"/>
                  </a:lnTo>
                  <a:lnTo>
                    <a:pt x="29" y="4"/>
                  </a:lnTo>
                  <a:lnTo>
                    <a:pt x="23" y="8"/>
                  </a:lnTo>
                  <a:lnTo>
                    <a:pt x="15" y="14"/>
                  </a:lnTo>
                  <a:lnTo>
                    <a:pt x="8" y="20"/>
                  </a:lnTo>
                  <a:lnTo>
                    <a:pt x="4" y="29"/>
                  </a:lnTo>
                  <a:lnTo>
                    <a:pt x="2" y="39"/>
                  </a:lnTo>
                  <a:lnTo>
                    <a:pt x="0" y="47"/>
                  </a:lnTo>
                  <a:lnTo>
                    <a:pt x="0" y="326"/>
                  </a:lnTo>
                  <a:lnTo>
                    <a:pt x="0" y="326"/>
                  </a:lnTo>
                  <a:lnTo>
                    <a:pt x="2" y="334"/>
                  </a:lnTo>
                  <a:lnTo>
                    <a:pt x="4" y="345"/>
                  </a:lnTo>
                  <a:lnTo>
                    <a:pt x="8" y="353"/>
                  </a:lnTo>
                  <a:lnTo>
                    <a:pt x="15" y="359"/>
                  </a:lnTo>
                  <a:lnTo>
                    <a:pt x="23" y="365"/>
                  </a:lnTo>
                  <a:lnTo>
                    <a:pt x="29" y="369"/>
                  </a:lnTo>
                  <a:lnTo>
                    <a:pt x="39" y="371"/>
                  </a:lnTo>
                  <a:lnTo>
                    <a:pt x="47" y="373"/>
                  </a:lnTo>
                  <a:lnTo>
                    <a:pt x="176" y="373"/>
                  </a:lnTo>
                  <a:lnTo>
                    <a:pt x="176" y="373"/>
                  </a:lnTo>
                  <a:lnTo>
                    <a:pt x="186" y="371"/>
                  </a:lnTo>
                  <a:lnTo>
                    <a:pt x="194" y="369"/>
                  </a:lnTo>
                  <a:lnTo>
                    <a:pt x="202" y="365"/>
                  </a:lnTo>
                  <a:lnTo>
                    <a:pt x="208" y="359"/>
                  </a:lnTo>
                  <a:lnTo>
                    <a:pt x="214" y="353"/>
                  </a:lnTo>
                  <a:lnTo>
                    <a:pt x="218" y="345"/>
                  </a:lnTo>
                  <a:lnTo>
                    <a:pt x="223" y="334"/>
                  </a:lnTo>
                  <a:lnTo>
                    <a:pt x="223" y="326"/>
                  </a:lnTo>
                  <a:lnTo>
                    <a:pt x="210" y="3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78">
                <a:buFont typeface="Wingdings" pitchFamily="2" charset="2"/>
                <a:buNone/>
                <a:defRPr/>
              </a:pPr>
              <a:endParaRPr lang="zh-CN" altLang="en-US" sz="1799" kern="0">
                <a:solidFill>
                  <a:prstClr val="black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61" name="Rectangle 955">
              <a:extLst>
                <a:ext uri="{FF2B5EF4-FFF2-40B4-BE49-F238E27FC236}">
                  <a16:creationId xmlns:a16="http://schemas.microsoft.com/office/drawing/2014/main" xmlns="" id="{6224D618-C379-44F3-BAAB-3AFC36E067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82400" y="5354638"/>
              <a:ext cx="220663" cy="32543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78">
                <a:buFont typeface="Wingdings" pitchFamily="2" charset="2"/>
                <a:buNone/>
                <a:defRPr/>
              </a:pPr>
              <a:endParaRPr lang="zh-CN" altLang="en-US" sz="1799" kern="0">
                <a:solidFill>
                  <a:prstClr val="black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62" name="Freeform 956">
              <a:extLst>
                <a:ext uri="{FF2B5EF4-FFF2-40B4-BE49-F238E27FC236}">
                  <a16:creationId xmlns:a16="http://schemas.microsoft.com/office/drawing/2014/main" xmlns="" id="{8F60DBCC-E0E0-4B07-B3B5-F9A1EC7D8B0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60188" y="5302251"/>
              <a:ext cx="65088" cy="1587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6"/>
                </a:cxn>
                <a:cxn ang="0">
                  <a:pos x="0" y="2"/>
                </a:cxn>
                <a:cxn ang="0">
                  <a:pos x="4" y="0"/>
                </a:cxn>
                <a:cxn ang="0">
                  <a:pos x="35" y="0"/>
                </a:cxn>
                <a:cxn ang="0">
                  <a:pos x="35" y="0"/>
                </a:cxn>
                <a:cxn ang="0">
                  <a:pos x="39" y="2"/>
                </a:cxn>
                <a:cxn ang="0">
                  <a:pos x="41" y="6"/>
                </a:cxn>
                <a:cxn ang="0">
                  <a:pos x="41" y="6"/>
                </a:cxn>
                <a:cxn ang="0">
                  <a:pos x="39" y="8"/>
                </a:cxn>
                <a:cxn ang="0">
                  <a:pos x="35" y="10"/>
                </a:cxn>
                <a:cxn ang="0">
                  <a:pos x="4" y="10"/>
                </a:cxn>
                <a:cxn ang="0">
                  <a:pos x="4" y="10"/>
                </a:cxn>
                <a:cxn ang="0">
                  <a:pos x="0" y="8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41" h="10">
                  <a:moveTo>
                    <a:pt x="0" y="6"/>
                  </a:moveTo>
                  <a:lnTo>
                    <a:pt x="0" y="6"/>
                  </a:lnTo>
                  <a:lnTo>
                    <a:pt x="0" y="2"/>
                  </a:lnTo>
                  <a:lnTo>
                    <a:pt x="4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39" y="2"/>
                  </a:lnTo>
                  <a:lnTo>
                    <a:pt x="41" y="6"/>
                  </a:lnTo>
                  <a:lnTo>
                    <a:pt x="41" y="6"/>
                  </a:lnTo>
                  <a:lnTo>
                    <a:pt x="39" y="8"/>
                  </a:lnTo>
                  <a:lnTo>
                    <a:pt x="35" y="10"/>
                  </a:lnTo>
                  <a:lnTo>
                    <a:pt x="4" y="10"/>
                  </a:lnTo>
                  <a:lnTo>
                    <a:pt x="4" y="10"/>
                  </a:lnTo>
                  <a:lnTo>
                    <a:pt x="0" y="8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78">
                <a:buFont typeface="Wingdings" pitchFamily="2" charset="2"/>
                <a:buNone/>
                <a:defRPr/>
              </a:pPr>
              <a:endParaRPr lang="zh-CN" altLang="en-US" sz="1799" kern="0">
                <a:solidFill>
                  <a:prstClr val="black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63" name="Freeform 957">
              <a:extLst>
                <a:ext uri="{FF2B5EF4-FFF2-40B4-BE49-F238E27FC236}">
                  <a16:creationId xmlns:a16="http://schemas.microsoft.com/office/drawing/2014/main" xmlns="" id="{6A1BBCF2-92D3-494D-92D8-778ACAB60BC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31613" y="5710238"/>
              <a:ext cx="31750" cy="31750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0" y="10"/>
                </a:cxn>
                <a:cxn ang="0">
                  <a:pos x="0" y="6"/>
                </a:cxn>
                <a:cxn ang="0">
                  <a:pos x="2" y="2"/>
                </a:cxn>
                <a:cxn ang="0">
                  <a:pos x="6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14" y="0"/>
                </a:cxn>
                <a:cxn ang="0">
                  <a:pos x="16" y="2"/>
                </a:cxn>
                <a:cxn ang="0">
                  <a:pos x="18" y="6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18" y="14"/>
                </a:cxn>
                <a:cxn ang="0">
                  <a:pos x="16" y="16"/>
                </a:cxn>
                <a:cxn ang="0">
                  <a:pos x="14" y="20"/>
                </a:cxn>
                <a:cxn ang="0">
                  <a:pos x="10" y="20"/>
                </a:cxn>
                <a:cxn ang="0">
                  <a:pos x="10" y="20"/>
                </a:cxn>
                <a:cxn ang="0">
                  <a:pos x="6" y="20"/>
                </a:cxn>
                <a:cxn ang="0">
                  <a:pos x="2" y="16"/>
                </a:cxn>
                <a:cxn ang="0">
                  <a:pos x="0" y="14"/>
                </a:cxn>
                <a:cxn ang="0">
                  <a:pos x="0" y="10"/>
                </a:cxn>
                <a:cxn ang="0">
                  <a:pos x="0" y="10"/>
                </a:cxn>
              </a:cxnLst>
              <a:rect l="0" t="0" r="r" b="b"/>
              <a:pathLst>
                <a:path w="20" h="20">
                  <a:moveTo>
                    <a:pt x="0" y="10"/>
                  </a:moveTo>
                  <a:lnTo>
                    <a:pt x="0" y="10"/>
                  </a:lnTo>
                  <a:lnTo>
                    <a:pt x="0" y="6"/>
                  </a:lnTo>
                  <a:lnTo>
                    <a:pt x="2" y="2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6" y="2"/>
                  </a:lnTo>
                  <a:lnTo>
                    <a:pt x="18" y="6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8" y="14"/>
                  </a:lnTo>
                  <a:lnTo>
                    <a:pt x="16" y="16"/>
                  </a:lnTo>
                  <a:lnTo>
                    <a:pt x="14" y="20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6" y="20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78">
                <a:buFont typeface="Wingdings" pitchFamily="2" charset="2"/>
                <a:buNone/>
                <a:defRPr/>
              </a:pPr>
              <a:endParaRPr lang="zh-CN" altLang="en-US" sz="1799" kern="0">
                <a:solidFill>
                  <a:prstClr val="black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64" name="Freeform 958">
              <a:extLst>
                <a:ext uri="{FF2B5EF4-FFF2-40B4-BE49-F238E27FC236}">
                  <a16:creationId xmlns:a16="http://schemas.microsoft.com/office/drawing/2014/main" xmlns="" id="{02B91CE7-EE41-4E61-AAE8-02B11EADE6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76063" y="5710238"/>
              <a:ext cx="33338" cy="31750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0" y="10"/>
                </a:cxn>
                <a:cxn ang="0">
                  <a:pos x="0" y="6"/>
                </a:cxn>
                <a:cxn ang="0">
                  <a:pos x="2" y="2"/>
                </a:cxn>
                <a:cxn ang="0">
                  <a:pos x="6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15" y="0"/>
                </a:cxn>
                <a:cxn ang="0">
                  <a:pos x="17" y="2"/>
                </a:cxn>
                <a:cxn ang="0">
                  <a:pos x="19" y="6"/>
                </a:cxn>
                <a:cxn ang="0">
                  <a:pos x="21" y="10"/>
                </a:cxn>
                <a:cxn ang="0">
                  <a:pos x="21" y="10"/>
                </a:cxn>
                <a:cxn ang="0">
                  <a:pos x="19" y="14"/>
                </a:cxn>
                <a:cxn ang="0">
                  <a:pos x="17" y="16"/>
                </a:cxn>
                <a:cxn ang="0">
                  <a:pos x="15" y="20"/>
                </a:cxn>
                <a:cxn ang="0">
                  <a:pos x="10" y="20"/>
                </a:cxn>
                <a:cxn ang="0">
                  <a:pos x="10" y="20"/>
                </a:cxn>
                <a:cxn ang="0">
                  <a:pos x="6" y="20"/>
                </a:cxn>
                <a:cxn ang="0">
                  <a:pos x="2" y="16"/>
                </a:cxn>
                <a:cxn ang="0">
                  <a:pos x="0" y="14"/>
                </a:cxn>
                <a:cxn ang="0">
                  <a:pos x="0" y="10"/>
                </a:cxn>
                <a:cxn ang="0">
                  <a:pos x="0" y="10"/>
                </a:cxn>
              </a:cxnLst>
              <a:rect l="0" t="0" r="r" b="b"/>
              <a:pathLst>
                <a:path w="21" h="20">
                  <a:moveTo>
                    <a:pt x="0" y="10"/>
                  </a:moveTo>
                  <a:lnTo>
                    <a:pt x="0" y="10"/>
                  </a:lnTo>
                  <a:lnTo>
                    <a:pt x="0" y="6"/>
                  </a:lnTo>
                  <a:lnTo>
                    <a:pt x="2" y="2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5" y="0"/>
                  </a:lnTo>
                  <a:lnTo>
                    <a:pt x="17" y="2"/>
                  </a:lnTo>
                  <a:lnTo>
                    <a:pt x="19" y="6"/>
                  </a:lnTo>
                  <a:lnTo>
                    <a:pt x="21" y="10"/>
                  </a:lnTo>
                  <a:lnTo>
                    <a:pt x="21" y="10"/>
                  </a:lnTo>
                  <a:lnTo>
                    <a:pt x="19" y="14"/>
                  </a:lnTo>
                  <a:lnTo>
                    <a:pt x="17" y="16"/>
                  </a:lnTo>
                  <a:lnTo>
                    <a:pt x="15" y="20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6" y="20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78">
                <a:buFont typeface="Wingdings" pitchFamily="2" charset="2"/>
                <a:buNone/>
                <a:defRPr/>
              </a:pPr>
              <a:endParaRPr lang="zh-CN" altLang="en-US" sz="1799" kern="0">
                <a:solidFill>
                  <a:prstClr val="black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365" name="Freeform 959">
              <a:extLst>
                <a:ext uri="{FF2B5EF4-FFF2-40B4-BE49-F238E27FC236}">
                  <a16:creationId xmlns:a16="http://schemas.microsoft.com/office/drawing/2014/main" xmlns="" id="{808EE2B2-4086-4FCC-9632-474E848054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22100" y="5710238"/>
              <a:ext cx="31750" cy="31750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0" y="10"/>
                </a:cxn>
                <a:cxn ang="0">
                  <a:pos x="0" y="6"/>
                </a:cxn>
                <a:cxn ang="0">
                  <a:pos x="2" y="2"/>
                </a:cxn>
                <a:cxn ang="0">
                  <a:pos x="6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14" y="0"/>
                </a:cxn>
                <a:cxn ang="0">
                  <a:pos x="16" y="2"/>
                </a:cxn>
                <a:cxn ang="0">
                  <a:pos x="18" y="6"/>
                </a:cxn>
                <a:cxn ang="0">
                  <a:pos x="20" y="10"/>
                </a:cxn>
                <a:cxn ang="0">
                  <a:pos x="20" y="10"/>
                </a:cxn>
                <a:cxn ang="0">
                  <a:pos x="18" y="14"/>
                </a:cxn>
                <a:cxn ang="0">
                  <a:pos x="16" y="16"/>
                </a:cxn>
                <a:cxn ang="0">
                  <a:pos x="14" y="20"/>
                </a:cxn>
                <a:cxn ang="0">
                  <a:pos x="10" y="20"/>
                </a:cxn>
                <a:cxn ang="0">
                  <a:pos x="10" y="20"/>
                </a:cxn>
                <a:cxn ang="0">
                  <a:pos x="6" y="20"/>
                </a:cxn>
                <a:cxn ang="0">
                  <a:pos x="2" y="16"/>
                </a:cxn>
                <a:cxn ang="0">
                  <a:pos x="0" y="14"/>
                </a:cxn>
                <a:cxn ang="0">
                  <a:pos x="0" y="10"/>
                </a:cxn>
                <a:cxn ang="0">
                  <a:pos x="0" y="10"/>
                </a:cxn>
              </a:cxnLst>
              <a:rect l="0" t="0" r="r" b="b"/>
              <a:pathLst>
                <a:path w="20" h="20">
                  <a:moveTo>
                    <a:pt x="0" y="10"/>
                  </a:moveTo>
                  <a:lnTo>
                    <a:pt x="0" y="10"/>
                  </a:lnTo>
                  <a:lnTo>
                    <a:pt x="0" y="6"/>
                  </a:lnTo>
                  <a:lnTo>
                    <a:pt x="2" y="2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0" y="0"/>
                  </a:lnTo>
                  <a:lnTo>
                    <a:pt x="14" y="0"/>
                  </a:lnTo>
                  <a:lnTo>
                    <a:pt x="16" y="2"/>
                  </a:lnTo>
                  <a:lnTo>
                    <a:pt x="18" y="6"/>
                  </a:lnTo>
                  <a:lnTo>
                    <a:pt x="20" y="10"/>
                  </a:lnTo>
                  <a:lnTo>
                    <a:pt x="20" y="10"/>
                  </a:lnTo>
                  <a:lnTo>
                    <a:pt x="18" y="14"/>
                  </a:lnTo>
                  <a:lnTo>
                    <a:pt x="16" y="16"/>
                  </a:lnTo>
                  <a:lnTo>
                    <a:pt x="14" y="20"/>
                  </a:lnTo>
                  <a:lnTo>
                    <a:pt x="10" y="20"/>
                  </a:lnTo>
                  <a:lnTo>
                    <a:pt x="10" y="20"/>
                  </a:lnTo>
                  <a:lnTo>
                    <a:pt x="6" y="20"/>
                  </a:lnTo>
                  <a:lnTo>
                    <a:pt x="2" y="16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04" tIns="45702" rIns="91404" bIns="45702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478">
                <a:buFont typeface="Wingdings" pitchFamily="2" charset="2"/>
                <a:buNone/>
                <a:defRPr/>
              </a:pPr>
              <a:endParaRPr lang="zh-CN" altLang="en-US" sz="1799" kern="0">
                <a:solidFill>
                  <a:prstClr val="black"/>
                </a:solidFill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66" name="内容占位符 2">
            <a:extLst>
              <a:ext uri="{FF2B5EF4-FFF2-40B4-BE49-F238E27FC236}">
                <a16:creationId xmlns:a16="http://schemas.microsoft.com/office/drawing/2014/main" xmlns="" id="{03CF9CD5-833B-4F3D-B2B6-EFB115A26E35}"/>
              </a:ext>
            </a:extLst>
          </p:cNvPr>
          <p:cNvSpPr txBox="1">
            <a:spLocks/>
          </p:cNvSpPr>
          <p:nvPr/>
        </p:nvSpPr>
        <p:spPr>
          <a:xfrm>
            <a:off x="8450357" y="2623513"/>
            <a:ext cx="429030" cy="216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800">
                <a:solidFill>
                  <a:sysClr val="windowText" lastClr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SRS2</a:t>
            </a:r>
          </a:p>
        </p:txBody>
      </p:sp>
      <p:sp>
        <p:nvSpPr>
          <p:cNvPr id="368" name="Content Placeholder 2">
            <a:extLst>
              <a:ext uri="{FF2B5EF4-FFF2-40B4-BE49-F238E27FC236}">
                <a16:creationId xmlns:a16="http://schemas.microsoft.com/office/drawing/2014/main" xmlns="" id="{27CEFECA-AE82-4879-BD65-2E432DFD3924}"/>
              </a:ext>
            </a:extLst>
          </p:cNvPr>
          <p:cNvSpPr txBox="1">
            <a:spLocks/>
          </p:cNvSpPr>
          <p:nvPr/>
        </p:nvSpPr>
        <p:spPr>
          <a:xfrm>
            <a:off x="6507344" y="5196828"/>
            <a:ext cx="5337494" cy="309985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179316" marR="0" indent="-168208" defTabSz="1187323" fontAlgn="auto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 sz="1600" b="1" baseline="0">
                <a:latin typeface="Times New Roman" panose="02020603050405020304" pitchFamily="18" charset="0"/>
                <a:ea typeface="Microsoft YaHei" panose="020B0503020204020204" pitchFamily="34" charset="-122"/>
                <a:cs typeface="Times New Roman" panose="02020603050405020304" pitchFamily="18" charset="0"/>
              </a:defRPr>
            </a:lvl1pPr>
            <a:lvl2pPr marL="328894" marR="0" indent="-168208" defTabSz="1187323" fontAlgn="auto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2pPr>
            <a:lvl3pPr marL="1098136" marR="0" indent="-168208" defTabSz="1187323" fontAlgn="auto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baseline="0"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3pPr>
            <a:lvl4pPr marL="525640" indent="-171091" defTabSz="9144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tabLst>
                <a:tab pos="1207937" algn="ctr"/>
              </a:tabLst>
              <a:defRPr sz="1298" baseline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525640" indent="-171091" defTabSz="9144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tabLst>
                <a:tab pos="1207937" algn="ctr"/>
              </a:tabLst>
              <a:defRPr sz="1298" baseline="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 defTabSz="914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>
              <a:spcAft>
                <a:spcPts val="300"/>
              </a:spcAft>
            </a:pPr>
            <a:r>
              <a:rPr lang="en-US" altLang="zh-CN" sz="1400" dirty="0">
                <a:solidFill>
                  <a:srgbClr val="1D1D1A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Key aspects</a:t>
            </a:r>
          </a:p>
        </p:txBody>
      </p:sp>
      <p:sp>
        <p:nvSpPr>
          <p:cNvPr id="369" name="椭圆 154">
            <a:extLst>
              <a:ext uri="{FF2B5EF4-FFF2-40B4-BE49-F238E27FC236}">
                <a16:creationId xmlns:a16="http://schemas.microsoft.com/office/drawing/2014/main" xmlns="" id="{334A56EF-7128-42A9-A456-15CBE68F572E}"/>
              </a:ext>
            </a:extLst>
          </p:cNvPr>
          <p:cNvSpPr/>
          <p:nvPr/>
        </p:nvSpPr>
        <p:spPr>
          <a:xfrm rot="606404">
            <a:off x="8819681" y="3000311"/>
            <a:ext cx="122225" cy="360514"/>
          </a:xfrm>
          <a:prstGeom prst="ellipse">
            <a:avLst/>
          </a:prstGeom>
          <a:noFill/>
          <a:ln w="12700" cap="flat" cmpd="sng" algn="ctr">
            <a:solidFill>
              <a:srgbClr val="7F0000">
                <a:lumMod val="60000"/>
                <a:lumOff val="40000"/>
              </a:srgbClr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70" name="内容占位符 2">
            <a:extLst>
              <a:ext uri="{FF2B5EF4-FFF2-40B4-BE49-F238E27FC236}">
                <a16:creationId xmlns:a16="http://schemas.microsoft.com/office/drawing/2014/main" xmlns="" id="{D617E6ED-6613-4F90-A246-BFE2D6140097}"/>
              </a:ext>
            </a:extLst>
          </p:cNvPr>
          <p:cNvSpPr txBox="1">
            <a:spLocks/>
          </p:cNvSpPr>
          <p:nvPr/>
        </p:nvSpPr>
        <p:spPr>
          <a:xfrm>
            <a:off x="9046976" y="2925120"/>
            <a:ext cx="412681" cy="2143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0" i="1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1000">
                <a:solidFill>
                  <a:srgbClr val="C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=0</a:t>
            </a:r>
          </a:p>
        </p:txBody>
      </p:sp>
      <p:sp>
        <p:nvSpPr>
          <p:cNvPr id="371" name="内容占位符 2">
            <a:extLst>
              <a:ext uri="{FF2B5EF4-FFF2-40B4-BE49-F238E27FC236}">
                <a16:creationId xmlns:a16="http://schemas.microsoft.com/office/drawing/2014/main" xmlns="" id="{C1F8A9A8-A321-4A64-B728-D52E12B2E363}"/>
              </a:ext>
            </a:extLst>
          </p:cNvPr>
          <p:cNvSpPr txBox="1">
            <a:spLocks/>
          </p:cNvSpPr>
          <p:nvPr/>
        </p:nvSpPr>
        <p:spPr>
          <a:xfrm>
            <a:off x="7415150" y="2449168"/>
            <a:ext cx="412681" cy="21437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1000" i="1">
                <a:solidFill>
                  <a:srgbClr val="1D1D1A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1000">
                <a:solidFill>
                  <a:srgbClr val="1D1D1A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=1</a:t>
            </a:r>
          </a:p>
        </p:txBody>
      </p:sp>
      <p:sp>
        <p:nvSpPr>
          <p:cNvPr id="372" name="Content Placeholder 2">
            <a:extLst>
              <a:ext uri="{FF2B5EF4-FFF2-40B4-BE49-F238E27FC236}">
                <a16:creationId xmlns:a16="http://schemas.microsoft.com/office/drawing/2014/main" xmlns="" id="{7F14BF78-37CA-4CDB-9BE1-7086C19190B8}"/>
              </a:ext>
            </a:extLst>
          </p:cNvPr>
          <p:cNvSpPr txBox="1">
            <a:spLocks/>
          </p:cNvSpPr>
          <p:nvPr/>
        </p:nvSpPr>
        <p:spPr>
          <a:xfrm>
            <a:off x="6410242" y="5514261"/>
            <a:ext cx="3267991" cy="708663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 sz="1799" kern="1200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kern="1200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kern="1200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3pPr>
            <a:lvl4pPr marL="525640" indent="-171091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tabLst>
                <a:tab pos="1207937" algn="ctr"/>
              </a:tabLst>
              <a:defRPr sz="1298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525640" indent="-171091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tabLst>
                <a:tab pos="1207937" algn="ctr"/>
              </a:tabLst>
              <a:defRPr sz="1298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Clr>
                <a:srgbClr val="1D1D1A"/>
              </a:buClr>
              <a:buSzTx/>
              <a:buFont typeface=".AppleSystemUIFont"/>
              <a:buChar char="&gt;"/>
              <a:tabLst>
                <a:tab pos="1207605" algn="ctr"/>
              </a:tabLst>
              <a:defRPr/>
            </a:pPr>
            <a:r>
              <a:rPr kumimoji="0" lang="en-US" altLang="zh-CN" sz="1200" b="1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Extend current 30 sequence groups to 60 sequence groups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to reduce the interference with same sequence group </a:t>
            </a:r>
            <a:r>
              <a:rPr kumimoji="0" lang="en-US" altLang="zh-CN" sz="1200" b="0" i="1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u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5" name="内容占位符 2">
                <a:extLst>
                  <a:ext uri="{FF2B5EF4-FFF2-40B4-BE49-F238E27FC236}">
                    <a16:creationId xmlns:a16="http://schemas.microsoft.com/office/drawing/2014/main" xmlns="" id="{14DCD075-E3D3-444E-B5C0-776808AF453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7544148" y="3366576"/>
                <a:ext cx="401081" cy="216339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Font typeface="Arial" panose="020B0604020202020204" pitchFamily="34" charset="0"/>
                  <a:buNone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800" b="1" i="1" smtClean="0">
                          <a:solidFill>
                            <a:sysClr val="windowText" lastClr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∆</m:t>
                      </m:r>
                      <m:r>
                        <a:rPr lang="en-US" altLang="zh-CN" sz="800" b="1" i="1" smtClean="0">
                          <a:solidFill>
                            <a:sysClr val="windowText" lastClr="00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  <a:cs typeface="Times New Roman" panose="02020603050405020304" pitchFamily="18" charset="0"/>
                        </a:rPr>
                        <m:t>𝑷𝑳</m:t>
                      </m:r>
                    </m:oMath>
                  </m:oMathPara>
                </a14:m>
                <a:endParaRPr lang="en-US" altLang="zh-CN" sz="800" b="1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75" name="内容占位符 2">
                <a:extLst>
                  <a:ext uri="{FF2B5EF4-FFF2-40B4-BE49-F238E27FC236}">
                    <a16:creationId xmlns:a16="http://schemas.microsoft.com/office/drawing/2014/main" id="{14DCD075-E3D3-444E-B5C0-776808AF45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44148" y="3366576"/>
                <a:ext cx="401081" cy="21633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76" name="椭圆 177">
            <a:extLst>
              <a:ext uri="{FF2B5EF4-FFF2-40B4-BE49-F238E27FC236}">
                <a16:creationId xmlns:a16="http://schemas.microsoft.com/office/drawing/2014/main" xmlns="" id="{929FFB6A-C57F-4584-A172-0A81FC2DC94D}"/>
              </a:ext>
            </a:extLst>
          </p:cNvPr>
          <p:cNvSpPr/>
          <p:nvPr/>
        </p:nvSpPr>
        <p:spPr>
          <a:xfrm rot="5400000">
            <a:off x="7983367" y="3133779"/>
            <a:ext cx="91130" cy="490537"/>
          </a:xfrm>
          <a:prstGeom prst="ellipse">
            <a:avLst/>
          </a:prstGeom>
          <a:noFill/>
          <a:ln w="12700" cap="flat" cmpd="sng" algn="ctr">
            <a:solidFill>
              <a:srgbClr val="1D1D1A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666666"/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77" name="Content Placeholder 2">
            <a:extLst>
              <a:ext uri="{FF2B5EF4-FFF2-40B4-BE49-F238E27FC236}">
                <a16:creationId xmlns:a16="http://schemas.microsoft.com/office/drawing/2014/main" xmlns="" id="{DE07DEF1-0E57-4E12-863E-3F70F3BF1E24}"/>
              </a:ext>
            </a:extLst>
          </p:cNvPr>
          <p:cNvSpPr txBox="1">
            <a:spLocks/>
          </p:cNvSpPr>
          <p:nvPr/>
        </p:nvSpPr>
        <p:spPr>
          <a:xfrm>
            <a:off x="6507344" y="3967985"/>
            <a:ext cx="5241237" cy="769340"/>
          </a:xfrm>
          <a:prstGeom prst="rect">
            <a:avLst/>
          </a:prstGeom>
        </p:spPr>
        <p:txBody>
          <a:bodyPr lIns="0" tIns="0" rIns="0" bIns="0"/>
          <a:lstStyle>
            <a:lvl1pPr marL="17931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rgbClr val="000000"/>
              </a:buClr>
              <a:buSzTx/>
              <a:buFont typeface="Arial" pitchFamily="34" charset="0"/>
              <a:buChar char="•"/>
              <a:tabLst>
                <a:tab pos="1207605" algn="ctr"/>
              </a:tabLst>
              <a:defRPr sz="1799" kern="1200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1pPr>
            <a:lvl2pPr marL="328894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&gt;"/>
              <a:tabLst>
                <a:tab pos="1207605" algn="ctr"/>
              </a:tabLst>
              <a:defRPr sz="1599" kern="1200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2pPr>
            <a:lvl3pPr marL="1098136" marR="0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Tx/>
              <a:buFont typeface=".AppleSystemUIFont"/>
              <a:buChar char="-"/>
              <a:tabLst>
                <a:tab pos="1207605" algn="ctr"/>
              </a:tabLst>
              <a:defRPr sz="1298" kern="1200" baseline="0">
                <a:solidFill>
                  <a:schemeClr val="tx1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defRPr>
            </a:lvl3pPr>
            <a:lvl4pPr marL="525640" indent="-171091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tabLst>
                <a:tab pos="1207937" algn="ctr"/>
              </a:tabLst>
              <a:defRPr sz="1298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525640" indent="-171091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tabLst>
                <a:tab pos="1207937" algn="ctr"/>
              </a:tabLst>
              <a:defRPr sz="1298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spcAft>
                <a:spcPts val="300"/>
              </a:spcAft>
              <a:buClr>
                <a:srgbClr val="1D1D1A"/>
              </a:buClr>
            </a:pPr>
            <a:r>
              <a:rPr lang="en-US" altLang="zh-CN" sz="1200" dirty="0">
                <a:solidFill>
                  <a:srgbClr val="1D1D1A"/>
                </a:solidFill>
              </a:rPr>
              <a:t>In practical network </a:t>
            </a:r>
            <a:r>
              <a:rPr lang="en-US" altLang="zh-CN" sz="1200" dirty="0" smtClean="0">
                <a:solidFill>
                  <a:srgbClr val="1D1D1A"/>
                </a:solidFill>
              </a:rPr>
              <a:t>in </a:t>
            </a:r>
            <a:r>
              <a:rPr lang="en-US" altLang="zh-CN" sz="1200" dirty="0">
                <a:solidFill>
                  <a:srgbClr val="1D1D1A"/>
                </a:solidFill>
              </a:rPr>
              <a:t>dense urban area, there exists strong inter-cell interference with </a:t>
            </a:r>
            <a:r>
              <a:rPr lang="en-US" altLang="zh-CN" sz="1200" b="1" dirty="0">
                <a:solidFill>
                  <a:srgbClr val="1D1D1A"/>
                </a:solidFill>
              </a:rPr>
              <a:t>same sequence group </a:t>
            </a:r>
            <a:r>
              <a:rPr lang="en-US" altLang="zh-CN" sz="1200" b="1" i="1" dirty="0">
                <a:solidFill>
                  <a:srgbClr val="1D1D1A"/>
                </a:solidFill>
              </a:rPr>
              <a:t>u</a:t>
            </a:r>
            <a:r>
              <a:rPr lang="en-US" altLang="zh-CN" sz="1200" b="1" dirty="0">
                <a:solidFill>
                  <a:srgbClr val="1D1D1A"/>
                </a:solidFill>
              </a:rPr>
              <a:t> </a:t>
            </a:r>
            <a:r>
              <a:rPr lang="en-US" altLang="zh-CN" sz="1200" dirty="0">
                <a:solidFill>
                  <a:srgbClr val="1D1D1A"/>
                </a:solidFill>
              </a:rPr>
              <a:t>(same PCI%30)</a:t>
            </a:r>
          </a:p>
          <a:p>
            <a:pPr marL="328894" marR="0" lvl="1" indent="-168208" algn="l" defTabSz="118732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300"/>
              </a:spcAft>
              <a:buClr>
                <a:srgbClr val="1D1D1A"/>
              </a:buClr>
              <a:buSzTx/>
              <a:buFont typeface=".AppleSystemUIFont"/>
              <a:buChar char="&gt;"/>
              <a:tabLst>
                <a:tab pos="1207605" algn="ctr"/>
              </a:tabLst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</a:rPr>
              <a:t>When group hopping is </a:t>
            </a:r>
            <a:r>
              <a: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</a:rPr>
              <a:t>enabled,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1D1D1A"/>
                </a:solidFill>
                <a:effectLst/>
                <a:uLnTx/>
                <a:uFillTx/>
              </a:rPr>
              <a:t>there exists certain probability that sequence group collision occurs in neighbor cell</a:t>
            </a:r>
          </a:p>
        </p:txBody>
      </p:sp>
      <p:pic>
        <p:nvPicPr>
          <p:cNvPr id="379" name="图片 232">
            <a:extLst>
              <a:ext uri="{FF2B5EF4-FFF2-40B4-BE49-F238E27FC236}">
                <a16:creationId xmlns:a16="http://schemas.microsoft.com/office/drawing/2014/main" xmlns="" id="{ABFDAC18-2F25-4956-89E7-33E66D737789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20146" y="2697951"/>
            <a:ext cx="2102334" cy="1149157"/>
          </a:xfrm>
          <a:prstGeom prst="rect">
            <a:avLst/>
          </a:prstGeom>
        </p:spPr>
      </p:pic>
      <p:pic>
        <p:nvPicPr>
          <p:cNvPr id="380" name="图片 233">
            <a:extLst>
              <a:ext uri="{FF2B5EF4-FFF2-40B4-BE49-F238E27FC236}">
                <a16:creationId xmlns:a16="http://schemas.microsoft.com/office/drawing/2014/main" xmlns="" id="{9B9144D7-3F65-4C10-A944-B4ECB26A90C1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49429" y="4799321"/>
            <a:ext cx="2225028" cy="1464712"/>
          </a:xfrm>
          <a:prstGeom prst="rect">
            <a:avLst/>
          </a:prstGeom>
        </p:spPr>
      </p:pic>
      <p:sp>
        <p:nvSpPr>
          <p:cNvPr id="382" name="内容占位符 2">
            <a:extLst>
              <a:ext uri="{FF2B5EF4-FFF2-40B4-BE49-F238E27FC236}">
                <a16:creationId xmlns:a16="http://schemas.microsoft.com/office/drawing/2014/main" xmlns="" id="{1E75840B-111F-4678-9C7D-A7C48BB5FD12}"/>
              </a:ext>
            </a:extLst>
          </p:cNvPr>
          <p:cNvSpPr txBox="1">
            <a:spLocks/>
          </p:cNvSpPr>
          <p:nvPr/>
        </p:nvSpPr>
        <p:spPr>
          <a:xfrm>
            <a:off x="9686587" y="2481077"/>
            <a:ext cx="2187590" cy="3303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r>
              <a:rPr lang="en-US" altLang="zh-CN" sz="900" dirty="0">
                <a:solidFill>
                  <a:srgbClr val="E9002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Large IoT from SRS with same </a:t>
            </a:r>
            <a:r>
              <a:rPr lang="en-US" altLang="zh-CN" sz="900" i="1" dirty="0">
                <a:solidFill>
                  <a:srgbClr val="E9002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</a:p>
        </p:txBody>
      </p:sp>
      <p:cxnSp>
        <p:nvCxnSpPr>
          <p:cNvPr id="383" name="直接箭头连接符 236">
            <a:extLst>
              <a:ext uri="{FF2B5EF4-FFF2-40B4-BE49-F238E27FC236}">
                <a16:creationId xmlns:a16="http://schemas.microsoft.com/office/drawing/2014/main" xmlns="" id="{3BFD8C53-4EAF-4928-9093-D031D01E49FA}"/>
              </a:ext>
            </a:extLst>
          </p:cNvPr>
          <p:cNvCxnSpPr/>
          <p:nvPr/>
        </p:nvCxnSpPr>
        <p:spPr>
          <a:xfrm flipH="1" flipV="1">
            <a:off x="10784442" y="5265827"/>
            <a:ext cx="113001" cy="126009"/>
          </a:xfrm>
          <a:prstGeom prst="straightConnector1">
            <a:avLst/>
          </a:prstGeom>
          <a:noFill/>
          <a:ln w="6350" cap="flat" cmpd="sng" algn="ctr">
            <a:solidFill>
              <a:srgbClr val="1D1D1A"/>
            </a:solidFill>
            <a:prstDash val="solid"/>
            <a:miter lim="800000"/>
            <a:tailEnd type="triangle"/>
          </a:ln>
          <a:effectLst/>
        </p:spPr>
      </p:cxnSp>
      <p:sp>
        <p:nvSpPr>
          <p:cNvPr id="384" name="内容占位符 2">
            <a:extLst>
              <a:ext uri="{FF2B5EF4-FFF2-40B4-BE49-F238E27FC236}">
                <a16:creationId xmlns:a16="http://schemas.microsoft.com/office/drawing/2014/main" xmlns="" id="{C48943C7-620B-4C0F-8060-DAA95DE622DC}"/>
              </a:ext>
            </a:extLst>
          </p:cNvPr>
          <p:cNvSpPr txBox="1">
            <a:spLocks/>
          </p:cNvSpPr>
          <p:nvPr/>
        </p:nvSpPr>
        <p:spPr>
          <a:xfrm>
            <a:off x="10726298" y="5360757"/>
            <a:ext cx="918858" cy="2191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800" b="1">
                <a:solidFill>
                  <a:srgbClr val="1D1D1A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~2dB gain @ 0.8</a:t>
            </a:r>
          </a:p>
        </p:txBody>
      </p:sp>
      <p:cxnSp>
        <p:nvCxnSpPr>
          <p:cNvPr id="385" name="直接箭头连接符 238">
            <a:extLst>
              <a:ext uri="{FF2B5EF4-FFF2-40B4-BE49-F238E27FC236}">
                <a16:creationId xmlns:a16="http://schemas.microsoft.com/office/drawing/2014/main" xmlns="" id="{79615C81-A1AF-44C3-980E-A11D7AC462DD}"/>
              </a:ext>
            </a:extLst>
          </p:cNvPr>
          <p:cNvCxnSpPr/>
          <p:nvPr/>
        </p:nvCxnSpPr>
        <p:spPr>
          <a:xfrm flipH="1" flipV="1">
            <a:off x="11103652" y="5120750"/>
            <a:ext cx="114411" cy="110223"/>
          </a:xfrm>
          <a:prstGeom prst="straightConnector1">
            <a:avLst/>
          </a:prstGeom>
          <a:noFill/>
          <a:ln w="6350" cap="flat" cmpd="sng" algn="ctr">
            <a:solidFill>
              <a:srgbClr val="1D1D1A"/>
            </a:solidFill>
            <a:prstDash val="solid"/>
            <a:miter lim="800000"/>
            <a:tailEnd type="triangle"/>
          </a:ln>
          <a:effectLst/>
        </p:spPr>
      </p:cxnSp>
      <p:sp>
        <p:nvSpPr>
          <p:cNvPr id="386" name="内容占位符 2">
            <a:extLst>
              <a:ext uri="{FF2B5EF4-FFF2-40B4-BE49-F238E27FC236}">
                <a16:creationId xmlns:a16="http://schemas.microsoft.com/office/drawing/2014/main" xmlns="" id="{5F2FBF77-7FD5-4C85-AF13-8A43546FA9A2}"/>
              </a:ext>
            </a:extLst>
          </p:cNvPr>
          <p:cNvSpPr txBox="1">
            <a:spLocks/>
          </p:cNvSpPr>
          <p:nvPr/>
        </p:nvSpPr>
        <p:spPr>
          <a:xfrm>
            <a:off x="10918874" y="5196828"/>
            <a:ext cx="998597" cy="2191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800" b="1">
                <a:solidFill>
                  <a:srgbClr val="1D1D1A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~3.5dB gain @ 0.9</a:t>
            </a:r>
          </a:p>
        </p:txBody>
      </p:sp>
      <p:cxnSp>
        <p:nvCxnSpPr>
          <p:cNvPr id="392" name="直接箭头连接符 245">
            <a:extLst>
              <a:ext uri="{FF2B5EF4-FFF2-40B4-BE49-F238E27FC236}">
                <a16:creationId xmlns:a16="http://schemas.microsoft.com/office/drawing/2014/main" xmlns="" id="{8B20A18B-8F69-4FCB-99BF-540725B10940}"/>
              </a:ext>
            </a:extLst>
          </p:cNvPr>
          <p:cNvCxnSpPr/>
          <p:nvPr/>
        </p:nvCxnSpPr>
        <p:spPr>
          <a:xfrm flipH="1" flipV="1">
            <a:off x="10498079" y="2935476"/>
            <a:ext cx="194902" cy="133374"/>
          </a:xfrm>
          <a:prstGeom prst="straightConnector1">
            <a:avLst/>
          </a:prstGeom>
          <a:noFill/>
          <a:ln w="6350" cap="flat" cmpd="sng" algn="ctr">
            <a:solidFill>
              <a:srgbClr val="1D1D1A"/>
            </a:solidFill>
            <a:prstDash val="solid"/>
            <a:miter lim="800000"/>
            <a:tailEnd type="triangle"/>
          </a:ln>
          <a:effectLst/>
        </p:spPr>
      </p:cxnSp>
      <p:sp>
        <p:nvSpPr>
          <p:cNvPr id="393" name="内容占位符 2">
            <a:extLst>
              <a:ext uri="{FF2B5EF4-FFF2-40B4-BE49-F238E27FC236}">
                <a16:creationId xmlns:a16="http://schemas.microsoft.com/office/drawing/2014/main" xmlns="" id="{23A8A6F2-B5A9-4DD1-8C30-DBF437836668}"/>
              </a:ext>
            </a:extLst>
          </p:cNvPr>
          <p:cNvSpPr txBox="1">
            <a:spLocks/>
          </p:cNvSpPr>
          <p:nvPr/>
        </p:nvSpPr>
        <p:spPr>
          <a:xfrm>
            <a:off x="10617454" y="3045815"/>
            <a:ext cx="859398" cy="2191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800" b="1">
                <a:solidFill>
                  <a:srgbClr val="1D1D1A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20% IoT&gt;4dB</a:t>
            </a:r>
          </a:p>
        </p:txBody>
      </p:sp>
      <p:cxnSp>
        <p:nvCxnSpPr>
          <p:cNvPr id="394" name="直接箭头连接符 247">
            <a:extLst>
              <a:ext uri="{FF2B5EF4-FFF2-40B4-BE49-F238E27FC236}">
                <a16:creationId xmlns:a16="http://schemas.microsoft.com/office/drawing/2014/main" xmlns="" id="{B6EE82C6-3097-4306-BF8F-954AE621F0BD}"/>
              </a:ext>
            </a:extLst>
          </p:cNvPr>
          <p:cNvCxnSpPr/>
          <p:nvPr/>
        </p:nvCxnSpPr>
        <p:spPr>
          <a:xfrm flipH="1" flipV="1">
            <a:off x="11046838" y="2859839"/>
            <a:ext cx="168874" cy="101404"/>
          </a:xfrm>
          <a:prstGeom prst="straightConnector1">
            <a:avLst/>
          </a:prstGeom>
          <a:noFill/>
          <a:ln w="6350" cap="flat" cmpd="sng" algn="ctr">
            <a:solidFill>
              <a:srgbClr val="1D1D1A"/>
            </a:solidFill>
            <a:prstDash val="solid"/>
            <a:miter lim="800000"/>
            <a:tailEnd type="triangle"/>
          </a:ln>
          <a:effectLst/>
        </p:spPr>
      </p:cxnSp>
      <p:sp>
        <p:nvSpPr>
          <p:cNvPr id="395" name="内容占位符 2">
            <a:extLst>
              <a:ext uri="{FF2B5EF4-FFF2-40B4-BE49-F238E27FC236}">
                <a16:creationId xmlns:a16="http://schemas.microsoft.com/office/drawing/2014/main" xmlns="" id="{2A646E73-4B2B-42C6-AC32-0B8832707568}"/>
              </a:ext>
            </a:extLst>
          </p:cNvPr>
          <p:cNvSpPr txBox="1">
            <a:spLocks/>
          </p:cNvSpPr>
          <p:nvPr/>
        </p:nvSpPr>
        <p:spPr>
          <a:xfrm>
            <a:off x="11157395" y="2893692"/>
            <a:ext cx="859398" cy="2191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800" b="1">
                <a:solidFill>
                  <a:srgbClr val="1D1D1A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10% IoT&gt;8dB</a:t>
            </a:r>
          </a:p>
        </p:txBody>
      </p:sp>
      <p:sp>
        <p:nvSpPr>
          <p:cNvPr id="397" name="矩形: 圆角 29">
            <a:extLst>
              <a:ext uri="{FF2B5EF4-FFF2-40B4-BE49-F238E27FC236}">
                <a16:creationId xmlns:a16="http://schemas.microsoft.com/office/drawing/2014/main" xmlns="" id="{FD671DD6-57F4-4101-A56D-C5D3E92BB560}"/>
              </a:ext>
            </a:extLst>
          </p:cNvPr>
          <p:cNvSpPr/>
          <p:nvPr/>
        </p:nvSpPr>
        <p:spPr>
          <a:xfrm>
            <a:off x="372128" y="2286060"/>
            <a:ext cx="5633577" cy="3968533"/>
          </a:xfrm>
          <a:prstGeom prst="roundRect">
            <a:avLst>
              <a:gd name="adj" fmla="val 7284"/>
            </a:avLst>
          </a:prstGeom>
          <a:noFill/>
          <a:ln w="12700" cap="flat" cmpd="sng" algn="ctr">
            <a:solidFill>
              <a:srgbClr val="1D1D1A">
                <a:lumMod val="50000"/>
                <a:lumOff val="50000"/>
              </a:srgbClr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Arial"/>
            </a:endParaRPr>
          </a:p>
        </p:txBody>
      </p:sp>
      <p:sp>
        <p:nvSpPr>
          <p:cNvPr id="398" name="文本框 27">
            <a:extLst>
              <a:ext uri="{FF2B5EF4-FFF2-40B4-BE49-F238E27FC236}">
                <a16:creationId xmlns:a16="http://schemas.microsoft.com/office/drawing/2014/main" xmlns="" id="{68167D42-0AC0-414F-80AF-13DB0BFC176D}"/>
              </a:ext>
            </a:extLst>
          </p:cNvPr>
          <p:cNvSpPr txBox="1"/>
          <p:nvPr/>
        </p:nvSpPr>
        <p:spPr>
          <a:xfrm>
            <a:off x="810572" y="2101991"/>
            <a:ext cx="4700331" cy="400110"/>
          </a:xfrm>
          <a:prstGeom prst="rect">
            <a:avLst/>
          </a:prstGeom>
          <a:solidFill>
            <a:srgbClr val="FFFFFF"/>
          </a:solidFill>
        </p:spPr>
        <p:txBody>
          <a:bodyPr vert="horz" wrap="square" rtlCol="0">
            <a:spAutoFit/>
          </a:bodyPr>
          <a:lstStyle/>
          <a:p>
            <a:pPr algn="ctr">
              <a:defRPr/>
            </a:pPr>
            <a:r>
              <a:rPr lang="en-US" altLang="zh-CN" sz="2000" dirty="0">
                <a:solidFill>
                  <a:srgbClr val="002060"/>
                </a:solidFill>
                <a:latin typeface="Calibri"/>
                <a:ea typeface="Microsoft YaHei" panose="020B0503020204020204" pitchFamily="34" charset="-122"/>
                <a:cs typeface="Arial"/>
              </a:rPr>
              <a:t>UE feedback aided SRS channel prediction</a:t>
            </a:r>
            <a:endParaRPr lang="zh-CN" altLang="en-US" sz="2000" dirty="0">
              <a:solidFill>
                <a:srgbClr val="002060"/>
              </a:solidFill>
              <a:latin typeface="Calibri"/>
              <a:ea typeface="Microsoft YaHei" panose="020B0503020204020204" pitchFamily="34" charset="-122"/>
              <a:cs typeface="Arial"/>
            </a:endParaRPr>
          </a:p>
        </p:txBody>
      </p:sp>
      <p:sp>
        <p:nvSpPr>
          <p:cNvPr id="399" name="矩形: 圆角 29">
            <a:extLst>
              <a:ext uri="{FF2B5EF4-FFF2-40B4-BE49-F238E27FC236}">
                <a16:creationId xmlns:a16="http://schemas.microsoft.com/office/drawing/2014/main" xmlns="" id="{1DDA3DD1-8AF4-4E68-B3D3-19D65DE16736}"/>
              </a:ext>
            </a:extLst>
          </p:cNvPr>
          <p:cNvSpPr/>
          <p:nvPr/>
        </p:nvSpPr>
        <p:spPr>
          <a:xfrm>
            <a:off x="6261839" y="2254391"/>
            <a:ext cx="5633577" cy="3968533"/>
          </a:xfrm>
          <a:prstGeom prst="roundRect">
            <a:avLst>
              <a:gd name="adj" fmla="val 7284"/>
            </a:avLst>
          </a:prstGeom>
          <a:noFill/>
          <a:ln w="12700" cap="flat" cmpd="sng" algn="ctr">
            <a:solidFill>
              <a:srgbClr val="1D1D1A">
                <a:lumMod val="50000"/>
                <a:lumOff val="50000"/>
              </a:srgbClr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Arial"/>
            </a:endParaRPr>
          </a:p>
        </p:txBody>
      </p:sp>
      <p:sp>
        <p:nvSpPr>
          <p:cNvPr id="400" name="文本框 27">
            <a:extLst>
              <a:ext uri="{FF2B5EF4-FFF2-40B4-BE49-F238E27FC236}">
                <a16:creationId xmlns:a16="http://schemas.microsoft.com/office/drawing/2014/main" xmlns="" id="{E6A06BB3-0015-4F38-ACFA-A35CF1BD65C0}"/>
              </a:ext>
            </a:extLst>
          </p:cNvPr>
          <p:cNvSpPr txBox="1"/>
          <p:nvPr/>
        </p:nvSpPr>
        <p:spPr>
          <a:xfrm>
            <a:off x="6816280" y="2075741"/>
            <a:ext cx="4700331" cy="400110"/>
          </a:xfrm>
          <a:prstGeom prst="rect">
            <a:avLst/>
          </a:prstGeom>
          <a:solidFill>
            <a:srgbClr val="FFFFFF"/>
          </a:solidFill>
        </p:spPr>
        <p:txBody>
          <a:bodyPr vert="horz" wrap="square" rtlCol="0">
            <a:spAutoFit/>
          </a:bodyPr>
          <a:lstStyle/>
          <a:p>
            <a:pPr algn="ctr">
              <a:defRPr/>
            </a:pPr>
            <a:r>
              <a:rPr lang="en-US" altLang="zh-CN" sz="2000" dirty="0">
                <a:solidFill>
                  <a:srgbClr val="002060"/>
                </a:solidFill>
                <a:latin typeface="Calibri"/>
                <a:ea typeface="Microsoft YaHei" panose="020B0503020204020204" pitchFamily="34" charset="-122"/>
                <a:cs typeface="Arial"/>
              </a:rPr>
              <a:t>SRS interference management</a:t>
            </a:r>
            <a:endParaRPr lang="zh-CN" altLang="en-US" sz="2000" dirty="0">
              <a:solidFill>
                <a:srgbClr val="002060"/>
              </a:solidFill>
              <a:latin typeface="Calibri"/>
              <a:ea typeface="Microsoft YaHei" panose="020B0503020204020204" pitchFamily="34" charset="-122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220784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TextBox 395">
            <a:extLst>
              <a:ext uri="{FF2B5EF4-FFF2-40B4-BE49-F238E27FC236}">
                <a16:creationId xmlns:a16="http://schemas.microsoft.com/office/drawing/2014/main" xmlns="" id="{7989A130-8CCE-4C61-AA32-AF65D62E05EF}"/>
              </a:ext>
            </a:extLst>
          </p:cNvPr>
          <p:cNvSpPr txBox="1"/>
          <p:nvPr/>
        </p:nvSpPr>
        <p:spPr bwMode="auto">
          <a:xfrm>
            <a:off x="337628" y="776850"/>
            <a:ext cx="11708270" cy="1207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0142" tIns="40070" rIns="80142" bIns="40070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en-US" altLang="zh-CN" sz="1600" dirty="0">
                <a:solidFill>
                  <a:srgbClr val="2D201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MIMO Evolution also includes receiver part. There are two key issues in the practical scenarios </a:t>
            </a:r>
            <a:r>
              <a:rPr lang="en-US" altLang="zh-CN" sz="1600" dirty="0" smtClean="0">
                <a:solidFill>
                  <a:srgbClr val="2D201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that need </a:t>
            </a:r>
            <a:r>
              <a:rPr lang="en-US" altLang="zh-CN" sz="1600" dirty="0">
                <a:solidFill>
                  <a:srgbClr val="2D201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be addressed, one is the </a:t>
            </a:r>
            <a:r>
              <a:rPr lang="en-US" altLang="zh-CN" sz="1600" b="1" dirty="0">
                <a:solidFill>
                  <a:srgbClr val="2D201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inaccurate interference measurement</a:t>
            </a:r>
            <a:r>
              <a:rPr lang="en-US" altLang="zh-CN" sz="1600" dirty="0">
                <a:solidFill>
                  <a:srgbClr val="2D201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for data decoding due to the mismatch of interference on DMRS and the data. Another issue is </a:t>
            </a:r>
            <a:r>
              <a:rPr lang="en-US" altLang="zh-CN" sz="1600" dirty="0" smtClean="0">
                <a:solidFill>
                  <a:srgbClr val="2D201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that the </a:t>
            </a:r>
            <a:r>
              <a:rPr lang="en-US" altLang="zh-CN" sz="1600" b="1" dirty="0">
                <a:solidFill>
                  <a:srgbClr val="2D201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complexity and cost for 8Rx </a:t>
            </a:r>
            <a:r>
              <a:rPr lang="en-US" altLang="zh-CN" sz="1600" dirty="0">
                <a:solidFill>
                  <a:srgbClr val="2D201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is high to be deployed. </a:t>
            </a:r>
            <a:endParaRPr lang="zh-CN" altLang="en-US" sz="1600" dirty="0">
              <a:solidFill>
                <a:srgbClr val="2D201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9144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en-US" altLang="zh-CN" b="1" kern="0" dirty="0">
                <a:solidFill>
                  <a:srgbClr val="99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Proposal 3: Support </a:t>
            </a:r>
            <a:r>
              <a:rPr lang="en-US" altLang="zh-CN" b="1" kern="0" dirty="0">
                <a:solidFill>
                  <a:srgbClr val="99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Wingdings" panose="05000000000000000000" pitchFamily="2" charset="2"/>
              </a:rPr>
              <a:t>interference </a:t>
            </a:r>
            <a:r>
              <a:rPr lang="en-US" altLang="zh-CN" b="1" kern="0" dirty="0" smtClean="0">
                <a:solidFill>
                  <a:srgbClr val="99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Wingdings" panose="05000000000000000000" pitchFamily="2" charset="2"/>
              </a:rPr>
              <a:t>measurement </a:t>
            </a:r>
            <a:r>
              <a:rPr lang="en-US" altLang="zh-CN" b="1" kern="0" dirty="0">
                <a:solidFill>
                  <a:srgbClr val="99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Wingdings" panose="05000000000000000000" pitchFamily="2" charset="2"/>
              </a:rPr>
              <a:t>enhancement for </a:t>
            </a:r>
            <a:r>
              <a:rPr lang="en-US" altLang="zh-CN" b="1" kern="0" dirty="0" smtClean="0">
                <a:solidFill>
                  <a:srgbClr val="99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Wingdings" panose="05000000000000000000" pitchFamily="2" charset="2"/>
              </a:rPr>
              <a:t>data </a:t>
            </a:r>
            <a:r>
              <a:rPr lang="en-US" altLang="zh-CN" b="1" kern="0" dirty="0">
                <a:solidFill>
                  <a:srgbClr val="99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Wingdings" panose="05000000000000000000" pitchFamily="2" charset="2"/>
              </a:rPr>
              <a:t>decoding and complexity reduction for 8Rx.</a:t>
            </a:r>
            <a:endParaRPr lang="zh-CN" altLang="en-US" b="1" kern="0" dirty="0">
              <a:solidFill>
                <a:srgbClr val="99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265" y="173221"/>
            <a:ext cx="11790204" cy="686822"/>
          </a:xfrm>
        </p:spPr>
        <p:txBody>
          <a:bodyPr/>
          <a:lstStyle/>
          <a:p>
            <a:r>
              <a:rPr lang="en-US" altLang="zh-CN" dirty="0"/>
              <a:t>Massive MIMO: Enhancements on receiver for MIMO</a:t>
            </a: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397" name="矩形: 圆角 29">
            <a:extLst>
              <a:ext uri="{FF2B5EF4-FFF2-40B4-BE49-F238E27FC236}">
                <a16:creationId xmlns:a16="http://schemas.microsoft.com/office/drawing/2014/main" xmlns="" id="{FD671DD6-57F4-4101-A56D-C5D3E92BB560}"/>
              </a:ext>
            </a:extLst>
          </p:cNvPr>
          <p:cNvSpPr/>
          <p:nvPr/>
        </p:nvSpPr>
        <p:spPr>
          <a:xfrm>
            <a:off x="372128" y="2376744"/>
            <a:ext cx="5633577" cy="3968533"/>
          </a:xfrm>
          <a:prstGeom prst="roundRect">
            <a:avLst>
              <a:gd name="adj" fmla="val 7284"/>
            </a:avLst>
          </a:prstGeom>
          <a:noFill/>
          <a:ln w="12700" cap="flat" cmpd="sng" algn="ctr">
            <a:solidFill>
              <a:srgbClr val="1D1D1A">
                <a:lumMod val="50000"/>
                <a:lumOff val="50000"/>
              </a:srgbClr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srgbClr val="2D2015"/>
              </a:solidFill>
              <a:latin typeface="Calibri"/>
              <a:ea typeface="等线" panose="02010600030101010101" pitchFamily="2" charset="-122"/>
              <a:cs typeface="Arial"/>
            </a:endParaRPr>
          </a:p>
        </p:txBody>
      </p:sp>
      <p:sp>
        <p:nvSpPr>
          <p:cNvPr id="398" name="文本框 27">
            <a:extLst>
              <a:ext uri="{FF2B5EF4-FFF2-40B4-BE49-F238E27FC236}">
                <a16:creationId xmlns:a16="http://schemas.microsoft.com/office/drawing/2014/main" xmlns="" id="{68167D42-0AC0-414F-80AF-13DB0BFC176D}"/>
              </a:ext>
            </a:extLst>
          </p:cNvPr>
          <p:cNvSpPr txBox="1"/>
          <p:nvPr/>
        </p:nvSpPr>
        <p:spPr>
          <a:xfrm>
            <a:off x="783371" y="2131592"/>
            <a:ext cx="5043185" cy="400110"/>
          </a:xfrm>
          <a:prstGeom prst="rect">
            <a:avLst/>
          </a:prstGeom>
          <a:solidFill>
            <a:srgbClr val="FFFFFF"/>
          </a:solidFill>
        </p:spPr>
        <p:txBody>
          <a:bodyPr vert="horz" wrap="square" rtlCol="0">
            <a:spAutoFit/>
          </a:bodyPr>
          <a:lstStyle/>
          <a:p>
            <a:pPr algn="ctr">
              <a:defRPr/>
            </a:pPr>
            <a:r>
              <a:rPr lang="en-US" altLang="zh-CN" sz="2000" dirty="0" err="1">
                <a:solidFill>
                  <a:srgbClr val="002060"/>
                </a:solidFill>
                <a:latin typeface="Calibri"/>
                <a:ea typeface="Microsoft YaHei" panose="020B0503020204020204" pitchFamily="34" charset="-122"/>
                <a:cs typeface="Arial"/>
              </a:rPr>
              <a:t>Enh</a:t>
            </a:r>
            <a:r>
              <a:rPr lang="en-US" altLang="zh-CN" sz="2000" dirty="0">
                <a:solidFill>
                  <a:srgbClr val="002060"/>
                </a:solidFill>
                <a:latin typeface="Calibri"/>
                <a:ea typeface="Microsoft YaHei" panose="020B0503020204020204" pitchFamily="34" charset="-122"/>
                <a:cs typeface="Arial"/>
              </a:rPr>
              <a:t>. on Interference meas. for Data Decoding</a:t>
            </a:r>
            <a:endParaRPr lang="zh-CN" altLang="en-US" sz="2000" dirty="0">
              <a:solidFill>
                <a:srgbClr val="002060"/>
              </a:solidFill>
              <a:latin typeface="Calibri"/>
              <a:ea typeface="Microsoft YaHei" panose="020B0503020204020204" pitchFamily="34" charset="-122"/>
              <a:cs typeface="Arial"/>
            </a:endParaRPr>
          </a:p>
        </p:txBody>
      </p:sp>
      <p:sp>
        <p:nvSpPr>
          <p:cNvPr id="399" name="矩形: 圆角 29">
            <a:extLst>
              <a:ext uri="{FF2B5EF4-FFF2-40B4-BE49-F238E27FC236}">
                <a16:creationId xmlns:a16="http://schemas.microsoft.com/office/drawing/2014/main" xmlns="" id="{1DDA3DD1-8AF4-4E68-B3D3-19D65DE16736}"/>
              </a:ext>
            </a:extLst>
          </p:cNvPr>
          <p:cNvSpPr/>
          <p:nvPr/>
        </p:nvSpPr>
        <p:spPr>
          <a:xfrm>
            <a:off x="6261839" y="2345075"/>
            <a:ext cx="5633577" cy="3968533"/>
          </a:xfrm>
          <a:prstGeom prst="roundRect">
            <a:avLst>
              <a:gd name="adj" fmla="val 7284"/>
            </a:avLst>
          </a:prstGeom>
          <a:noFill/>
          <a:ln w="12700" cap="flat" cmpd="sng" algn="ctr">
            <a:solidFill>
              <a:srgbClr val="1D1D1A">
                <a:lumMod val="50000"/>
                <a:lumOff val="50000"/>
              </a:srgbClr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kern="0">
              <a:solidFill>
                <a:srgbClr val="2D2015"/>
              </a:solidFill>
              <a:latin typeface="Calibri"/>
              <a:ea typeface="等线" panose="02010600030101010101" pitchFamily="2" charset="-122"/>
              <a:cs typeface="Arial"/>
            </a:endParaRPr>
          </a:p>
        </p:txBody>
      </p:sp>
      <p:sp>
        <p:nvSpPr>
          <p:cNvPr id="400" name="文本框 27">
            <a:extLst>
              <a:ext uri="{FF2B5EF4-FFF2-40B4-BE49-F238E27FC236}">
                <a16:creationId xmlns:a16="http://schemas.microsoft.com/office/drawing/2014/main" xmlns="" id="{E6A06BB3-0015-4F38-ACFA-A35CF1BD65C0}"/>
              </a:ext>
            </a:extLst>
          </p:cNvPr>
          <p:cNvSpPr txBox="1"/>
          <p:nvPr/>
        </p:nvSpPr>
        <p:spPr>
          <a:xfrm>
            <a:off x="6799533" y="2168606"/>
            <a:ext cx="4700331" cy="400110"/>
          </a:xfrm>
          <a:prstGeom prst="rect">
            <a:avLst/>
          </a:prstGeom>
          <a:solidFill>
            <a:srgbClr val="FFFFFF"/>
          </a:solidFill>
        </p:spPr>
        <p:txBody>
          <a:bodyPr vert="horz" wrap="square" rtlCol="0">
            <a:spAutoFit/>
          </a:bodyPr>
          <a:lstStyle/>
          <a:p>
            <a:pPr algn="ctr">
              <a:defRPr/>
            </a:pPr>
            <a:r>
              <a:rPr lang="en-US" altLang="zh-CN" sz="2000" dirty="0">
                <a:solidFill>
                  <a:srgbClr val="002060"/>
                </a:solidFill>
                <a:latin typeface="Calibri"/>
                <a:ea typeface="Microsoft YaHei" panose="020B0503020204020204" pitchFamily="34" charset="-122"/>
                <a:cs typeface="Arial"/>
              </a:rPr>
              <a:t>Complexity reduction for 8Rx</a:t>
            </a:r>
            <a:endParaRPr lang="zh-CN" altLang="en-US" sz="2000" dirty="0">
              <a:solidFill>
                <a:srgbClr val="002060"/>
              </a:solidFill>
              <a:latin typeface="Calibri"/>
              <a:ea typeface="Microsoft YaHei" panose="020B0503020204020204" pitchFamily="34" charset="-122"/>
              <a:cs typeface="Arial"/>
            </a:endParaRPr>
          </a:p>
        </p:txBody>
      </p:sp>
      <p:grpSp>
        <p:nvGrpSpPr>
          <p:cNvPr id="185" name="组合 13">
            <a:extLst>
              <a:ext uri="{FF2B5EF4-FFF2-40B4-BE49-F238E27FC236}">
                <a16:creationId xmlns:a16="http://schemas.microsoft.com/office/drawing/2014/main" xmlns="" id="{551CCE86-99F8-40A4-A9A0-FDFEA4FC812D}"/>
              </a:ext>
            </a:extLst>
          </p:cNvPr>
          <p:cNvGrpSpPr/>
          <p:nvPr/>
        </p:nvGrpSpPr>
        <p:grpSpPr>
          <a:xfrm>
            <a:off x="1342474" y="2774623"/>
            <a:ext cx="720859" cy="2118578"/>
            <a:chOff x="609637" y="1602491"/>
            <a:chExt cx="921921" cy="2709490"/>
          </a:xfrm>
        </p:grpSpPr>
        <p:sp>
          <p:nvSpPr>
            <p:cNvPr id="186" name="矩形 29">
              <a:extLst>
                <a:ext uri="{FF2B5EF4-FFF2-40B4-BE49-F238E27FC236}">
                  <a16:creationId xmlns:a16="http://schemas.microsoft.com/office/drawing/2014/main" xmlns="" id="{B7D5D0C1-2764-4CE5-9579-A26F8B768E1A}"/>
                </a:ext>
              </a:extLst>
            </p:cNvPr>
            <p:cNvSpPr/>
            <p:nvPr/>
          </p:nvSpPr>
          <p:spPr>
            <a:xfrm>
              <a:off x="836398" y="1602491"/>
              <a:ext cx="482186" cy="2558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defTabSz="913746">
                <a:defRPr/>
              </a:pPr>
              <a:r>
                <a:rPr lang="en-US" altLang="zh-CN" sz="700" dirty="0">
                  <a:solidFill>
                    <a:srgbClr val="1D1D1A"/>
                  </a:solidFill>
                  <a:latin typeface="等线" panose="02010600030101010101" pitchFamily="2" charset="-122"/>
                  <a:ea typeface="等线" panose="02010600030101010101" pitchFamily="2" charset="-122"/>
                  <a:cs typeface="Arial" panose="020B0604020202020204" pitchFamily="34" charset="0"/>
                </a:rPr>
                <a:t>Cell1</a:t>
              </a:r>
              <a:endParaRPr lang="zh-CN" altLang="en-US" sz="700" dirty="0">
                <a:solidFill>
                  <a:srgbClr val="B2B2B2"/>
                </a:solidFill>
                <a:latin typeface="等线" panose="02010600030101010101" pitchFamily="2" charset="-122"/>
                <a:ea typeface="等线" panose="02010600030101010101" pitchFamily="2" charset="-122"/>
              </a:endParaRPr>
            </a:p>
          </p:txBody>
        </p:sp>
        <p:sp>
          <p:nvSpPr>
            <p:cNvPr id="187" name="矩形 30">
              <a:extLst>
                <a:ext uri="{FF2B5EF4-FFF2-40B4-BE49-F238E27FC236}">
                  <a16:creationId xmlns:a16="http://schemas.microsoft.com/office/drawing/2014/main" xmlns="" id="{1F0BC7EE-8A2E-454F-909C-9E41A2808B1E}"/>
                </a:ext>
              </a:extLst>
            </p:cNvPr>
            <p:cNvSpPr/>
            <p:nvPr/>
          </p:nvSpPr>
          <p:spPr>
            <a:xfrm>
              <a:off x="854644" y="4056127"/>
              <a:ext cx="496128" cy="2558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11105" defTabSz="1186848">
                <a:spcAft>
                  <a:spcPts val="600"/>
                </a:spcAft>
                <a:buClr>
                  <a:srgbClr val="000000"/>
                </a:buClr>
                <a:tabLst>
                  <a:tab pos="1207122" algn="ctr"/>
                </a:tabLst>
                <a:defRPr/>
              </a:pPr>
              <a:r>
                <a:rPr lang="en-US" altLang="zh-CN" sz="700" dirty="0">
                  <a:solidFill>
                    <a:srgbClr val="1D1D1A"/>
                  </a:solidFill>
                  <a:latin typeface="等线" panose="02010600030101010101" pitchFamily="2" charset="-122"/>
                  <a:ea typeface="等线" panose="02010600030101010101" pitchFamily="2" charset="-122"/>
                  <a:cs typeface="Arial" panose="020B0604020202020204" pitchFamily="34" charset="0"/>
                </a:rPr>
                <a:t>Cell2</a:t>
              </a:r>
            </a:p>
          </p:txBody>
        </p:sp>
        <p:pic>
          <p:nvPicPr>
            <p:cNvPr id="188" name="图片 31">
              <a:extLst>
                <a:ext uri="{FF2B5EF4-FFF2-40B4-BE49-F238E27FC236}">
                  <a16:creationId xmlns:a16="http://schemas.microsoft.com/office/drawing/2014/main" xmlns="" id="{F6DFCA08-37CD-4998-B323-CB81EDA380F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09637" y="1779142"/>
              <a:ext cx="921921" cy="2361688"/>
            </a:xfrm>
            <a:prstGeom prst="rect">
              <a:avLst/>
            </a:prstGeom>
          </p:spPr>
        </p:pic>
      </p:grpSp>
      <p:pic>
        <p:nvPicPr>
          <p:cNvPr id="189" name="图片 14">
            <a:extLst>
              <a:ext uri="{FF2B5EF4-FFF2-40B4-BE49-F238E27FC236}">
                <a16:creationId xmlns:a16="http://schemas.microsoft.com/office/drawing/2014/main" xmlns="" id="{4EFC01DF-5462-45BC-8EBF-2565318EEC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8075" y="2729268"/>
            <a:ext cx="960227" cy="1062690"/>
          </a:xfrm>
          <a:prstGeom prst="rect">
            <a:avLst/>
          </a:prstGeom>
        </p:spPr>
      </p:pic>
      <p:sp>
        <p:nvSpPr>
          <p:cNvPr id="190" name="矩形 15">
            <a:extLst>
              <a:ext uri="{FF2B5EF4-FFF2-40B4-BE49-F238E27FC236}">
                <a16:creationId xmlns:a16="http://schemas.microsoft.com/office/drawing/2014/main" xmlns="" id="{46CF8464-B1AF-44AE-9C8C-C8206D75CC54}"/>
              </a:ext>
            </a:extLst>
          </p:cNvPr>
          <p:cNvSpPr/>
          <p:nvPr/>
        </p:nvSpPr>
        <p:spPr>
          <a:xfrm>
            <a:off x="547042" y="2671076"/>
            <a:ext cx="504565" cy="200055"/>
          </a:xfrm>
          <a:prstGeom prst="rect">
            <a:avLst/>
          </a:prstGeom>
          <a:ln w="28575">
            <a:solidFill>
              <a:srgbClr val="888888"/>
            </a:solidFill>
            <a:prstDash val="sysDot"/>
          </a:ln>
        </p:spPr>
        <p:txBody>
          <a:bodyPr wrap="square">
            <a:spAutoFit/>
          </a:bodyPr>
          <a:lstStyle/>
          <a:p>
            <a:pPr algn="ctr" defTabSz="913746">
              <a:defRPr/>
            </a:pPr>
            <a:r>
              <a:rPr lang="en-US" altLang="zh-CN" sz="700" b="1" dirty="0">
                <a:solidFill>
                  <a:srgbClr val="1D1D1A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rPr>
              <a:t>Case 1</a:t>
            </a:r>
            <a:endParaRPr lang="zh-CN" altLang="en-US" sz="700" b="1" dirty="0">
              <a:solidFill>
                <a:srgbClr val="B2B2B2"/>
              </a:solidFill>
              <a:ea typeface="等线" panose="02010600030101010101" pitchFamily="2" charset="-122"/>
            </a:endParaRPr>
          </a:p>
        </p:txBody>
      </p:sp>
      <p:sp>
        <p:nvSpPr>
          <p:cNvPr id="191" name="矩形 17">
            <a:extLst>
              <a:ext uri="{FF2B5EF4-FFF2-40B4-BE49-F238E27FC236}">
                <a16:creationId xmlns:a16="http://schemas.microsoft.com/office/drawing/2014/main" xmlns="" id="{3DFE70AF-9886-481D-AA32-2D5F149AAE0C}"/>
              </a:ext>
            </a:extLst>
          </p:cNvPr>
          <p:cNvSpPr/>
          <p:nvPr/>
        </p:nvSpPr>
        <p:spPr bwMode="auto">
          <a:xfrm>
            <a:off x="498298" y="2621400"/>
            <a:ext cx="1700500" cy="2615598"/>
          </a:xfrm>
          <a:prstGeom prst="rect">
            <a:avLst/>
          </a:prstGeom>
          <a:noFill/>
          <a:ln w="12700" cap="flat" cmpd="sng" algn="ctr">
            <a:solidFill>
              <a:srgbClr val="898989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368" tIns="45684" rIns="91368" bIns="45684" numCol="1" rtlCol="0" anchor="t" anchorCtr="0" compatLnSpc="1">
            <a:prstTxWarp prst="textNoShape">
              <a:avLst/>
            </a:prstTxWarp>
          </a:bodyPr>
          <a:lstStyle/>
          <a:p>
            <a:pPr defTabSz="91366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98">
              <a:solidFill>
                <a:srgbClr val="B2B2B2"/>
              </a:solidFill>
              <a:ea typeface="等线" panose="02010600030101010101" pitchFamily="2" charset="-122"/>
            </a:endParaRPr>
          </a:p>
        </p:txBody>
      </p:sp>
      <p:sp>
        <p:nvSpPr>
          <p:cNvPr id="192" name="矩形 18">
            <a:extLst>
              <a:ext uri="{FF2B5EF4-FFF2-40B4-BE49-F238E27FC236}">
                <a16:creationId xmlns:a16="http://schemas.microsoft.com/office/drawing/2014/main" xmlns="" id="{9DB0E9EE-280A-4375-A3F9-2D50049E9555}"/>
              </a:ext>
            </a:extLst>
          </p:cNvPr>
          <p:cNvSpPr/>
          <p:nvPr/>
        </p:nvSpPr>
        <p:spPr bwMode="auto">
          <a:xfrm>
            <a:off x="2251624" y="2621400"/>
            <a:ext cx="1857486" cy="2615598"/>
          </a:xfrm>
          <a:prstGeom prst="rect">
            <a:avLst/>
          </a:prstGeom>
          <a:noFill/>
          <a:ln w="12700" cap="flat" cmpd="sng" algn="ctr">
            <a:solidFill>
              <a:srgbClr val="898989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368" tIns="45684" rIns="91368" bIns="45684" numCol="1" rtlCol="0" anchor="t" anchorCtr="0" compatLnSpc="1">
            <a:prstTxWarp prst="textNoShape">
              <a:avLst/>
            </a:prstTxWarp>
          </a:bodyPr>
          <a:lstStyle/>
          <a:p>
            <a:pPr defTabSz="913668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98">
              <a:solidFill>
                <a:srgbClr val="B2B2B2"/>
              </a:solidFill>
              <a:ea typeface="等线" panose="02010600030101010101" pitchFamily="2" charset="-122"/>
            </a:endParaRPr>
          </a:p>
        </p:txBody>
      </p:sp>
      <p:sp>
        <p:nvSpPr>
          <p:cNvPr id="193" name="矩形 19">
            <a:extLst>
              <a:ext uri="{FF2B5EF4-FFF2-40B4-BE49-F238E27FC236}">
                <a16:creationId xmlns:a16="http://schemas.microsoft.com/office/drawing/2014/main" xmlns="" id="{FE08A560-10AE-409F-ADB3-1BDA959E2D3A}"/>
              </a:ext>
            </a:extLst>
          </p:cNvPr>
          <p:cNvSpPr/>
          <p:nvPr/>
        </p:nvSpPr>
        <p:spPr>
          <a:xfrm>
            <a:off x="2307161" y="2660945"/>
            <a:ext cx="504565" cy="200055"/>
          </a:xfrm>
          <a:prstGeom prst="rect">
            <a:avLst/>
          </a:prstGeom>
          <a:ln w="28575">
            <a:solidFill>
              <a:srgbClr val="888888"/>
            </a:solidFill>
            <a:prstDash val="sysDot"/>
          </a:ln>
        </p:spPr>
        <p:txBody>
          <a:bodyPr wrap="square">
            <a:spAutoFit/>
          </a:bodyPr>
          <a:lstStyle/>
          <a:p>
            <a:pPr algn="ctr" defTabSz="913746">
              <a:defRPr/>
            </a:pPr>
            <a:r>
              <a:rPr lang="en-US" altLang="zh-CN" sz="700" b="1" dirty="0">
                <a:solidFill>
                  <a:srgbClr val="1D1D1A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rPr>
              <a:t>Case 2</a:t>
            </a:r>
            <a:endParaRPr lang="zh-CN" altLang="en-US" sz="700" b="1" dirty="0">
              <a:solidFill>
                <a:srgbClr val="B2B2B2"/>
              </a:solidFill>
              <a:ea typeface="等线" panose="02010600030101010101" pitchFamily="2" charset="-122"/>
            </a:endParaRPr>
          </a:p>
        </p:txBody>
      </p:sp>
      <p:sp>
        <p:nvSpPr>
          <p:cNvPr id="194" name="矩形 20">
            <a:extLst>
              <a:ext uri="{FF2B5EF4-FFF2-40B4-BE49-F238E27FC236}">
                <a16:creationId xmlns:a16="http://schemas.microsoft.com/office/drawing/2014/main" xmlns="" id="{D17F6A2A-BAC9-4451-A2BA-D09B9A86AAAE}"/>
              </a:ext>
            </a:extLst>
          </p:cNvPr>
          <p:cNvSpPr/>
          <p:nvPr/>
        </p:nvSpPr>
        <p:spPr>
          <a:xfrm>
            <a:off x="2298331" y="3843740"/>
            <a:ext cx="504565" cy="200055"/>
          </a:xfrm>
          <a:prstGeom prst="rect">
            <a:avLst/>
          </a:prstGeom>
          <a:ln w="28575">
            <a:solidFill>
              <a:srgbClr val="888888"/>
            </a:solidFill>
            <a:prstDash val="sysDot"/>
          </a:ln>
        </p:spPr>
        <p:txBody>
          <a:bodyPr wrap="square">
            <a:spAutoFit/>
          </a:bodyPr>
          <a:lstStyle/>
          <a:p>
            <a:pPr algn="ctr" defTabSz="913746">
              <a:defRPr/>
            </a:pPr>
            <a:r>
              <a:rPr lang="en-US" altLang="zh-CN" sz="700" b="1" dirty="0">
                <a:solidFill>
                  <a:srgbClr val="1D1D1A"/>
                </a:solidFill>
                <a:latin typeface="Microsoft YaHei" panose="020B0503020204020204" pitchFamily="34" charset="-122"/>
                <a:ea typeface="Microsoft YaHei" panose="020B0503020204020204" pitchFamily="34" charset="-122"/>
                <a:cs typeface="Arial" panose="020B0604020202020204" pitchFamily="34" charset="0"/>
              </a:rPr>
              <a:t>Case 3</a:t>
            </a:r>
            <a:endParaRPr lang="zh-CN" altLang="en-US" sz="700" b="1" dirty="0">
              <a:solidFill>
                <a:srgbClr val="B2B2B2"/>
              </a:solidFill>
              <a:ea typeface="等线" panose="02010600030101010101" pitchFamily="2" charset="-122"/>
            </a:endParaRPr>
          </a:p>
        </p:txBody>
      </p:sp>
      <p:pic>
        <p:nvPicPr>
          <p:cNvPr id="195" name="图片 22">
            <a:extLst>
              <a:ext uri="{FF2B5EF4-FFF2-40B4-BE49-F238E27FC236}">
                <a16:creationId xmlns:a16="http://schemas.microsoft.com/office/drawing/2014/main" xmlns="" id="{A67DD413-A66E-45EC-B057-36BFB202C0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09046" y="3855150"/>
            <a:ext cx="978287" cy="1048213"/>
          </a:xfrm>
          <a:prstGeom prst="rect">
            <a:avLst/>
          </a:prstGeom>
        </p:spPr>
      </p:pic>
      <p:pic>
        <p:nvPicPr>
          <p:cNvPr id="196" name="图片 23">
            <a:extLst>
              <a:ext uri="{FF2B5EF4-FFF2-40B4-BE49-F238E27FC236}">
                <a16:creationId xmlns:a16="http://schemas.microsoft.com/office/drawing/2014/main" xmlns="" id="{8A404A99-8AF3-4C20-BCF4-95848C4495D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23659" y="4046815"/>
            <a:ext cx="689113" cy="829436"/>
          </a:xfrm>
          <a:prstGeom prst="rect">
            <a:avLst/>
          </a:prstGeom>
        </p:spPr>
      </p:pic>
      <p:pic>
        <p:nvPicPr>
          <p:cNvPr id="197" name="图片 24">
            <a:extLst>
              <a:ext uri="{FF2B5EF4-FFF2-40B4-BE49-F238E27FC236}">
                <a16:creationId xmlns:a16="http://schemas.microsoft.com/office/drawing/2014/main" xmlns="" id="{BE70D3CE-D567-4BE3-B81A-0914BC56A42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20572" y="2943312"/>
            <a:ext cx="622565" cy="761757"/>
          </a:xfrm>
          <a:prstGeom prst="rect">
            <a:avLst/>
          </a:prstGeom>
        </p:spPr>
      </p:pic>
      <p:pic>
        <p:nvPicPr>
          <p:cNvPr id="198" name="图片 26">
            <a:extLst>
              <a:ext uri="{FF2B5EF4-FFF2-40B4-BE49-F238E27FC236}">
                <a16:creationId xmlns:a16="http://schemas.microsoft.com/office/drawing/2014/main" xmlns="" id="{55414B8A-7606-4962-928D-F7EDE79FE33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53222" y="3451956"/>
            <a:ext cx="614214" cy="731909"/>
          </a:xfrm>
          <a:prstGeom prst="rect">
            <a:avLst/>
          </a:prstGeom>
        </p:spPr>
      </p:pic>
      <p:sp>
        <p:nvSpPr>
          <p:cNvPr id="199" name="矩形 27">
            <a:extLst>
              <a:ext uri="{FF2B5EF4-FFF2-40B4-BE49-F238E27FC236}">
                <a16:creationId xmlns:a16="http://schemas.microsoft.com/office/drawing/2014/main" xmlns="" id="{C2741E68-DB40-42D0-9FBD-6155D7B4A1E7}"/>
              </a:ext>
            </a:extLst>
          </p:cNvPr>
          <p:cNvSpPr/>
          <p:nvPr/>
        </p:nvSpPr>
        <p:spPr>
          <a:xfrm>
            <a:off x="481625" y="4901402"/>
            <a:ext cx="17643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112"/>
            <a:r>
              <a:rPr lang="en-US" altLang="zh-CN" sz="9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Interference misalignment in time domain</a:t>
            </a:r>
            <a:endParaRPr lang="zh-CN" altLang="en-US" sz="900" b="1" dirty="0">
              <a:solidFill>
                <a:srgbClr val="C00000"/>
              </a:solidFill>
              <a:latin typeface="Calibri"/>
              <a:ea typeface="等线" panose="02010600030101010101" pitchFamily="2" charset="-122"/>
            </a:endParaRPr>
          </a:p>
        </p:txBody>
      </p:sp>
      <p:sp>
        <p:nvSpPr>
          <p:cNvPr id="200" name="矩形 28">
            <a:extLst>
              <a:ext uri="{FF2B5EF4-FFF2-40B4-BE49-F238E27FC236}">
                <a16:creationId xmlns:a16="http://schemas.microsoft.com/office/drawing/2014/main" xmlns="" id="{09F07862-F9D5-4135-AB63-537CFF4558C2}"/>
              </a:ext>
            </a:extLst>
          </p:cNvPr>
          <p:cNvSpPr/>
          <p:nvPr/>
        </p:nvSpPr>
        <p:spPr>
          <a:xfrm>
            <a:off x="2259547" y="4903363"/>
            <a:ext cx="18416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112"/>
            <a:r>
              <a:rPr lang="en-US" altLang="zh-CN" sz="9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Interference misalignment in frequency domain</a:t>
            </a:r>
            <a:endParaRPr lang="zh-CN" altLang="en-US" sz="900" b="1" dirty="0">
              <a:solidFill>
                <a:srgbClr val="C00000"/>
              </a:solidFill>
              <a:latin typeface="Calibri"/>
              <a:ea typeface="等线" panose="02010600030101010101" pitchFamily="2" charset="-122"/>
            </a:endParaRPr>
          </a:p>
        </p:txBody>
      </p:sp>
      <p:sp>
        <p:nvSpPr>
          <p:cNvPr id="201" name="乘号 32">
            <a:extLst>
              <a:ext uri="{FF2B5EF4-FFF2-40B4-BE49-F238E27FC236}">
                <a16:creationId xmlns:a16="http://schemas.microsoft.com/office/drawing/2014/main" xmlns="" id="{3E5F49A1-F247-4158-9AAC-894859A87007}"/>
              </a:ext>
            </a:extLst>
          </p:cNvPr>
          <p:cNvSpPr/>
          <p:nvPr/>
        </p:nvSpPr>
        <p:spPr>
          <a:xfrm>
            <a:off x="951786" y="4063404"/>
            <a:ext cx="255991" cy="255991"/>
          </a:xfrm>
          <a:prstGeom prst="mathMultiply">
            <a:avLst>
              <a:gd name="adj1" fmla="val 13344"/>
            </a:avLst>
          </a:prstGeom>
          <a:solidFill>
            <a:srgbClr val="FF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>
              <a:defRPr/>
            </a:pPr>
            <a:endParaRPr lang="zh-CN" altLang="en-US" kern="0">
              <a:solidFill>
                <a:srgbClr val="666666"/>
              </a:solidFill>
              <a:ea typeface="黑体" panose="02010609060101010101" pitchFamily="49" charset="-122"/>
            </a:endParaRPr>
          </a:p>
        </p:txBody>
      </p:sp>
      <p:sp>
        <p:nvSpPr>
          <p:cNvPr id="202" name="乘号 34">
            <a:extLst>
              <a:ext uri="{FF2B5EF4-FFF2-40B4-BE49-F238E27FC236}">
                <a16:creationId xmlns:a16="http://schemas.microsoft.com/office/drawing/2014/main" xmlns="" id="{F1D41A5A-6881-4C9B-9E46-C553412F3B95}"/>
              </a:ext>
            </a:extLst>
          </p:cNvPr>
          <p:cNvSpPr/>
          <p:nvPr/>
        </p:nvSpPr>
        <p:spPr>
          <a:xfrm>
            <a:off x="2617036" y="3599618"/>
            <a:ext cx="255991" cy="255991"/>
          </a:xfrm>
          <a:prstGeom prst="mathMultiply">
            <a:avLst>
              <a:gd name="adj1" fmla="val 13344"/>
            </a:avLst>
          </a:prstGeom>
          <a:solidFill>
            <a:srgbClr val="FF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>
              <a:defRPr/>
            </a:pPr>
            <a:endParaRPr lang="zh-CN" altLang="en-US" kern="0">
              <a:solidFill>
                <a:srgbClr val="666666"/>
              </a:solidFill>
              <a:ea typeface="黑体" panose="02010609060101010101" pitchFamily="49" charset="-122"/>
            </a:endParaRPr>
          </a:p>
        </p:txBody>
      </p:sp>
      <p:sp>
        <p:nvSpPr>
          <p:cNvPr id="203" name="乘号 35">
            <a:extLst>
              <a:ext uri="{FF2B5EF4-FFF2-40B4-BE49-F238E27FC236}">
                <a16:creationId xmlns:a16="http://schemas.microsoft.com/office/drawing/2014/main" xmlns="" id="{BCD8169C-A9D4-4AF1-91E8-453AA115CA2D}"/>
              </a:ext>
            </a:extLst>
          </p:cNvPr>
          <p:cNvSpPr/>
          <p:nvPr/>
        </p:nvSpPr>
        <p:spPr>
          <a:xfrm>
            <a:off x="2649980" y="4764800"/>
            <a:ext cx="255991" cy="255991"/>
          </a:xfrm>
          <a:prstGeom prst="mathMultiply">
            <a:avLst>
              <a:gd name="adj1" fmla="val 13344"/>
            </a:avLst>
          </a:prstGeom>
          <a:solidFill>
            <a:srgbClr val="FF000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>
              <a:defRPr/>
            </a:pPr>
            <a:endParaRPr lang="zh-CN" altLang="en-US" kern="0">
              <a:solidFill>
                <a:srgbClr val="666666"/>
              </a:solidFill>
              <a:ea typeface="黑体" panose="02010609060101010101" pitchFamily="49" charset="-122"/>
            </a:endParaRPr>
          </a:p>
        </p:txBody>
      </p:sp>
      <p:pic>
        <p:nvPicPr>
          <p:cNvPr id="210" name="图片 37">
            <a:extLst>
              <a:ext uri="{FF2B5EF4-FFF2-40B4-BE49-F238E27FC236}">
                <a16:creationId xmlns:a16="http://schemas.microsoft.com/office/drawing/2014/main" xmlns="" id="{90961318-E8B7-41D9-83E7-53227FAA59B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377" y="3238756"/>
            <a:ext cx="1637124" cy="1485904"/>
          </a:xfrm>
          <a:prstGeom prst="rect">
            <a:avLst/>
          </a:prstGeom>
        </p:spPr>
      </p:pic>
      <p:sp>
        <p:nvSpPr>
          <p:cNvPr id="213" name="右箭头 38">
            <a:extLst>
              <a:ext uri="{FF2B5EF4-FFF2-40B4-BE49-F238E27FC236}">
                <a16:creationId xmlns:a16="http://schemas.microsoft.com/office/drawing/2014/main" xmlns="" id="{CA47D206-FB0F-4E10-8752-4D67D5510F0A}"/>
              </a:ext>
            </a:extLst>
          </p:cNvPr>
          <p:cNvSpPr/>
          <p:nvPr/>
        </p:nvSpPr>
        <p:spPr>
          <a:xfrm rot="19607929">
            <a:off x="4722232" y="3741855"/>
            <a:ext cx="623843" cy="103725"/>
          </a:xfrm>
          <a:prstGeom prst="rightArrow">
            <a:avLst/>
          </a:prstGeom>
          <a:solidFill>
            <a:srgbClr val="E9002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>
              <a:defRPr/>
            </a:pPr>
            <a:endParaRPr lang="zh-CN" altLang="en-US" kern="0">
              <a:solidFill>
                <a:srgbClr val="666666"/>
              </a:solidFill>
              <a:ea typeface="黑体" panose="02010609060101010101" pitchFamily="49" charset="-122"/>
            </a:endParaRPr>
          </a:p>
        </p:txBody>
      </p:sp>
      <p:sp>
        <p:nvSpPr>
          <p:cNvPr id="214" name="矩形 39">
            <a:extLst>
              <a:ext uri="{FF2B5EF4-FFF2-40B4-BE49-F238E27FC236}">
                <a16:creationId xmlns:a16="http://schemas.microsoft.com/office/drawing/2014/main" xmlns="" id="{98948184-436D-4830-B0F0-6463DCECC9E8}"/>
              </a:ext>
            </a:extLst>
          </p:cNvPr>
          <p:cNvSpPr/>
          <p:nvPr/>
        </p:nvSpPr>
        <p:spPr>
          <a:xfrm>
            <a:off x="4556874" y="3498546"/>
            <a:ext cx="70243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b="1" dirty="0">
                <a:solidFill>
                  <a:srgbClr val="C00000"/>
                </a:solidFill>
                <a:ea typeface="黑体" panose="02010609060101010101" pitchFamily="49" charset="-122"/>
              </a:rPr>
              <a:t>19% gap</a:t>
            </a:r>
          </a:p>
        </p:txBody>
      </p:sp>
      <p:sp>
        <p:nvSpPr>
          <p:cNvPr id="231" name="矩形 41">
            <a:extLst>
              <a:ext uri="{FF2B5EF4-FFF2-40B4-BE49-F238E27FC236}">
                <a16:creationId xmlns:a16="http://schemas.microsoft.com/office/drawing/2014/main" xmlns="" id="{5C2B3A33-90B5-453B-A167-797D7CBBFFD7}"/>
              </a:ext>
            </a:extLst>
          </p:cNvPr>
          <p:cNvSpPr/>
          <p:nvPr/>
        </p:nvSpPr>
        <p:spPr>
          <a:xfrm>
            <a:off x="4286541" y="4695909"/>
            <a:ext cx="1648590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50" kern="0" dirty="0">
                <a:solidFill>
                  <a:srgbClr val="0070C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DMRS based interference measurement </a:t>
            </a:r>
            <a:r>
              <a:rPr lang="en-US" altLang="zh-CN" sz="1050" kern="0" dirty="0" smtClean="0">
                <a:solidFill>
                  <a:srgbClr val="0070C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vs</a:t>
            </a:r>
            <a:r>
              <a:rPr lang="en-US" altLang="zh-CN" sz="1050" kern="0" dirty="0">
                <a:solidFill>
                  <a:srgbClr val="0070C0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. ideal interference measurement</a:t>
            </a:r>
          </a:p>
        </p:txBody>
      </p:sp>
      <p:pic>
        <p:nvPicPr>
          <p:cNvPr id="233" name="图片 165">
            <a:extLst>
              <a:ext uri="{FF2B5EF4-FFF2-40B4-BE49-F238E27FC236}">
                <a16:creationId xmlns:a16="http://schemas.microsoft.com/office/drawing/2014/main" xmlns="" id="{30A142CC-F56F-42FD-8A1F-166B0C86317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77378" y="2795070"/>
            <a:ext cx="3656663" cy="1339003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E6E31159-24DC-4F12-9DB1-9E95213293C1}"/>
              </a:ext>
            </a:extLst>
          </p:cNvPr>
          <p:cNvSpPr/>
          <p:nvPr/>
        </p:nvSpPr>
        <p:spPr>
          <a:xfrm>
            <a:off x="6039157" y="4461533"/>
            <a:ext cx="546070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7675" lvl="2">
              <a:spcAft>
                <a:spcPts val="300"/>
              </a:spcAft>
              <a:buClr>
                <a:srgbClr val="1D1D1A"/>
              </a:buClr>
            </a:pPr>
            <a:r>
              <a:rPr lang="en-US" altLang="zh-CN" sz="1200" b="1" dirty="0">
                <a:solidFill>
                  <a:srgbClr val="1D1D1A"/>
                </a:solidFill>
              </a:rPr>
              <a:t>Challenge</a:t>
            </a:r>
            <a:r>
              <a:rPr lang="en-US" altLang="zh-CN" sz="1200" dirty="0">
                <a:solidFill>
                  <a:srgbClr val="1D1D1A"/>
                </a:solidFill>
              </a:rPr>
              <a:t>: 8Rx are already specified in current specification. However, 8Rx could also introduce very high processing complexity.</a:t>
            </a:r>
            <a:endParaRPr lang="en-US" altLang="zh-CN" sz="700" dirty="0">
              <a:solidFill>
                <a:srgbClr val="1D1D1A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9A316381-F4D8-4815-B45B-FCC15F3A3430}"/>
              </a:ext>
            </a:extLst>
          </p:cNvPr>
          <p:cNvSpPr/>
          <p:nvPr/>
        </p:nvSpPr>
        <p:spPr>
          <a:xfrm>
            <a:off x="462332" y="5455707"/>
            <a:ext cx="5479893" cy="869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00"/>
              </a:spcAft>
            </a:pPr>
            <a:r>
              <a:rPr lang="en-US" altLang="zh-CN" sz="1200" b="1" dirty="0">
                <a:solidFill>
                  <a:srgbClr val="1D1D1A"/>
                </a:solidFill>
              </a:rPr>
              <a:t>Key aspects</a:t>
            </a:r>
          </a:p>
          <a:p>
            <a:pPr>
              <a:spcAft>
                <a:spcPts val="300"/>
              </a:spcAft>
            </a:pPr>
            <a:r>
              <a:rPr lang="en-US" altLang="zh-CN" sz="1200" dirty="0">
                <a:solidFill>
                  <a:srgbClr val="1D1D1A"/>
                </a:solidFill>
              </a:rPr>
              <a:t>High resolution interference measurement for PUSCH/PDSCH MIMO detection, e.g., </a:t>
            </a:r>
            <a:r>
              <a:rPr lang="en-US" altLang="zh-CN" sz="1200" dirty="0" smtClean="0">
                <a:solidFill>
                  <a:srgbClr val="1D1D1A"/>
                </a:solidFill>
              </a:rPr>
              <a:t>new </a:t>
            </a:r>
            <a:r>
              <a:rPr lang="en-US" altLang="zh-CN" sz="1200" dirty="0">
                <a:solidFill>
                  <a:srgbClr val="1D1D1A"/>
                </a:solidFill>
              </a:rPr>
              <a:t>interference measurement resource,</a:t>
            </a:r>
            <a:r>
              <a:rPr lang="zh-CN" altLang="en-US" sz="1200" dirty="0">
                <a:solidFill>
                  <a:srgbClr val="1D1D1A"/>
                </a:solidFill>
              </a:rPr>
              <a:t> </a:t>
            </a:r>
            <a:r>
              <a:rPr lang="en-US" altLang="zh-CN" sz="1200" dirty="0">
                <a:solidFill>
                  <a:srgbClr val="1D1D1A"/>
                </a:solidFill>
              </a:rPr>
              <a:t>e.g. ZP interference measurement RS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0C583F41-E1F0-491B-A35E-D0A94806B575}"/>
              </a:ext>
            </a:extLst>
          </p:cNvPr>
          <p:cNvSpPr/>
          <p:nvPr/>
        </p:nvSpPr>
        <p:spPr>
          <a:xfrm>
            <a:off x="98448" y="5277004"/>
            <a:ext cx="5689378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>
              <a:spcAft>
                <a:spcPts val="300"/>
              </a:spcAft>
              <a:buClr>
                <a:srgbClr val="1D1D1A"/>
              </a:buClr>
            </a:pPr>
            <a:r>
              <a:rPr lang="en-US" altLang="zh-CN" sz="1100" dirty="0">
                <a:solidFill>
                  <a:srgbClr val="1D1D1A"/>
                </a:solidFill>
              </a:rPr>
              <a:t>Performance degradation caused by inaccurate DMRS based interference meas.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2AD9629B-C8C9-4BC7-B6C8-6E94F395932B}"/>
              </a:ext>
            </a:extLst>
          </p:cNvPr>
          <p:cNvSpPr/>
          <p:nvPr/>
        </p:nvSpPr>
        <p:spPr>
          <a:xfrm>
            <a:off x="6279385" y="5235889"/>
            <a:ext cx="5476722" cy="7463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300"/>
              </a:spcAft>
            </a:pPr>
            <a:r>
              <a:rPr lang="en-US" altLang="zh-CN" sz="1600" b="1" dirty="0">
                <a:solidFill>
                  <a:srgbClr val="1D1D1A"/>
                </a:solidFill>
              </a:rPr>
              <a:t>Key aspects</a:t>
            </a:r>
          </a:p>
          <a:p>
            <a:pPr>
              <a:spcAft>
                <a:spcPts val="300"/>
              </a:spcAft>
            </a:pPr>
            <a:r>
              <a:rPr lang="en-US" altLang="zh-CN" sz="1200" dirty="0">
                <a:solidFill>
                  <a:srgbClr val="1D1D1A"/>
                </a:solidFill>
              </a:rPr>
              <a:t>Implement low-complexity 8R receiver by twin 4Rx receivers/</a:t>
            </a:r>
            <a:r>
              <a:rPr lang="en-US" altLang="zh-CN" sz="1200" dirty="0" err="1">
                <a:solidFill>
                  <a:srgbClr val="1D1D1A"/>
                </a:solidFill>
              </a:rPr>
              <a:t>demods</a:t>
            </a:r>
            <a:r>
              <a:rPr lang="en-US" altLang="zh-CN" sz="1200" dirty="0">
                <a:solidFill>
                  <a:srgbClr val="1D1D1A"/>
                </a:solidFill>
              </a:rPr>
              <a:t>, e.g., SRS configurations, precoding design, etc.</a:t>
            </a:r>
          </a:p>
        </p:txBody>
      </p:sp>
    </p:spTree>
    <p:extLst>
      <p:ext uri="{BB962C8B-B14F-4D97-AF65-F5344CB8AC3E}">
        <p14:creationId xmlns:p14="http://schemas.microsoft.com/office/powerpoint/2010/main" val="21401944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 bwMode="auto">
          <a:xfrm>
            <a:off x="7227276" y="1152453"/>
            <a:ext cx="4264269" cy="2759398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2" y="-35169"/>
            <a:ext cx="12267099" cy="686554"/>
          </a:xfrm>
        </p:spPr>
        <p:txBody>
          <a:bodyPr/>
          <a:lstStyle/>
          <a:p>
            <a:r>
              <a:rPr lang="en-US" altLang="zh-CN" dirty="0"/>
              <a:t>Hybrid Beamforming (HBF) for sub-7GHz Band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1440802" y="1202664"/>
            <a:ext cx="3201841" cy="1314925"/>
            <a:chOff x="6297089" y="681500"/>
            <a:chExt cx="5199476" cy="2050666"/>
          </a:xfrm>
        </p:grpSpPr>
        <p:sp>
          <p:nvSpPr>
            <p:cNvPr id="2400" name="矩形 2399"/>
            <p:cNvSpPr/>
            <p:nvPr/>
          </p:nvSpPr>
          <p:spPr bwMode="auto">
            <a:xfrm>
              <a:off x="10134853" y="681500"/>
              <a:ext cx="1361712" cy="2007917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 cap="flat" cmpd="sng" algn="ctr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>
                <a:solidFill>
                  <a:srgbClr val="B2B2B2"/>
                </a:solidFill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6297089" y="1102037"/>
              <a:ext cx="5181125" cy="1630129"/>
              <a:chOff x="6297089" y="1102037"/>
              <a:chExt cx="5181125" cy="1630129"/>
            </a:xfrm>
          </p:grpSpPr>
          <p:sp>
            <p:nvSpPr>
              <p:cNvPr id="123" name="等腰三角形 122"/>
              <p:cNvSpPr/>
              <p:nvPr/>
            </p:nvSpPr>
            <p:spPr bwMode="auto">
              <a:xfrm rot="5400000">
                <a:off x="7051421" y="1946576"/>
                <a:ext cx="1353268" cy="217912"/>
              </a:xfrm>
              <a:prstGeom prst="triangle">
                <a:avLst/>
              </a:prstGeom>
              <a:gradFill flip="none" rotWithShape="1">
                <a:gsLst>
                  <a:gs pos="100000">
                    <a:schemeClr val="accent2">
                      <a:lumMod val="67000"/>
                    </a:schemeClr>
                  </a:gs>
                  <a:gs pos="0">
                    <a:schemeClr val="bg1"/>
                  </a:gs>
                </a:gsLst>
                <a:lin ang="16200000" scaled="0"/>
                <a:tileRect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200">
                  <a:solidFill>
                    <a:srgbClr val="B2B2B2"/>
                  </a:solidFill>
                </a:endParaRPr>
              </a:p>
            </p:txBody>
          </p:sp>
          <p:sp>
            <p:nvSpPr>
              <p:cNvPr id="2396" name="矩形 2395"/>
              <p:cNvSpPr/>
              <p:nvPr/>
            </p:nvSpPr>
            <p:spPr bwMode="auto">
              <a:xfrm>
                <a:off x="6453982" y="1387732"/>
                <a:ext cx="796819" cy="1246369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accent6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B2B2B2"/>
                  </a:solidFill>
                </a:endParaRPr>
              </a:p>
            </p:txBody>
          </p:sp>
          <p:sp>
            <p:nvSpPr>
              <p:cNvPr id="2399" name="矩形 2398"/>
              <p:cNvSpPr/>
              <p:nvPr/>
            </p:nvSpPr>
            <p:spPr bwMode="auto">
              <a:xfrm>
                <a:off x="8155675" y="1102037"/>
                <a:ext cx="1133475" cy="1541561"/>
              </a:xfrm>
              <a:prstGeom prst="rect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  <a:ln w="9525" cap="flat" cmpd="sng" algn="ctr">
                <a:solidFill>
                  <a:schemeClr val="accent6">
                    <a:lumMod val="7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>
                  <a:solidFill>
                    <a:srgbClr val="B2B2B2"/>
                  </a:solidFill>
                </a:endParaRPr>
              </a:p>
            </p:txBody>
          </p:sp>
          <p:sp>
            <p:nvSpPr>
              <p:cNvPr id="2401" name="等腰三角形 2400"/>
              <p:cNvSpPr/>
              <p:nvPr/>
            </p:nvSpPr>
            <p:spPr bwMode="auto">
              <a:xfrm rot="5400000">
                <a:off x="9118346" y="1924712"/>
                <a:ext cx="1353268" cy="217912"/>
              </a:xfrm>
              <a:prstGeom prst="triangle">
                <a:avLst/>
              </a:prstGeom>
              <a:gradFill flip="none" rotWithShape="1">
                <a:gsLst>
                  <a:gs pos="100000">
                    <a:schemeClr val="accent2">
                      <a:lumMod val="67000"/>
                    </a:schemeClr>
                  </a:gs>
                  <a:gs pos="0">
                    <a:schemeClr val="bg1"/>
                  </a:gs>
                </a:gsLst>
                <a:lin ang="16200000" scaled="0"/>
                <a:tileRect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 defTabSz="9144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1200">
                  <a:solidFill>
                    <a:srgbClr val="B2B2B2"/>
                  </a:solidFill>
                </a:endParaRPr>
              </a:p>
            </p:txBody>
          </p:sp>
          <p:sp>
            <p:nvSpPr>
              <p:cNvPr id="2402" name="矩形 2401"/>
              <p:cNvSpPr/>
              <p:nvPr/>
            </p:nvSpPr>
            <p:spPr>
              <a:xfrm>
                <a:off x="6297089" y="1677791"/>
                <a:ext cx="1031356" cy="52198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 defTabSz="914400">
                  <a:lnSpc>
                    <a:spcPct val="150000"/>
                  </a:lnSpc>
                  <a:defRPr/>
                </a:pPr>
                <a:r>
                  <a:rPr lang="en-US" altLang="zh-CN" sz="1050" b="1" i="1" dirty="0">
                    <a:solidFill>
                      <a:srgbClr val="2D201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64 Ant</a:t>
                </a:r>
                <a:endParaRPr lang="zh-CN" altLang="en-US" sz="1050" b="1" dirty="0">
                  <a:solidFill>
                    <a:srgbClr val="B2B2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03" name="矩形 2402"/>
              <p:cNvSpPr/>
              <p:nvPr/>
            </p:nvSpPr>
            <p:spPr>
              <a:xfrm>
                <a:off x="8142487" y="1653390"/>
                <a:ext cx="1166719" cy="52198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 defTabSz="914400">
                  <a:lnSpc>
                    <a:spcPct val="150000"/>
                  </a:lnSpc>
                  <a:defRPr/>
                </a:pPr>
                <a:r>
                  <a:rPr lang="en-US" altLang="zh-CN" sz="1050" b="1" i="1" dirty="0">
                    <a:solidFill>
                      <a:srgbClr val="2D201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256 Ant</a:t>
                </a:r>
                <a:endParaRPr lang="zh-CN" altLang="en-US" sz="1050" b="1" dirty="0">
                  <a:solidFill>
                    <a:srgbClr val="B2B2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04" name="矩形 2403"/>
              <p:cNvSpPr/>
              <p:nvPr/>
            </p:nvSpPr>
            <p:spPr>
              <a:xfrm>
                <a:off x="10144894" y="1666935"/>
                <a:ext cx="1333320" cy="52198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algn="ctr" defTabSz="914400">
                  <a:lnSpc>
                    <a:spcPct val="150000"/>
                  </a:lnSpc>
                  <a:defRPr/>
                </a:pPr>
                <a:r>
                  <a:rPr lang="en-US" altLang="zh-CN" sz="1050" b="1" i="1" dirty="0">
                    <a:solidFill>
                      <a:srgbClr val="2D2015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512+ Ant</a:t>
                </a:r>
                <a:endParaRPr lang="zh-CN" altLang="en-US" sz="1050" b="1" dirty="0">
                  <a:solidFill>
                    <a:srgbClr val="B2B2B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2407" name="圆角矩形 2406"/>
          <p:cNvSpPr/>
          <p:nvPr/>
        </p:nvSpPr>
        <p:spPr bwMode="auto">
          <a:xfrm>
            <a:off x="2138597" y="4229100"/>
            <a:ext cx="3788229" cy="1654908"/>
          </a:xfrm>
          <a:prstGeom prst="roundRect">
            <a:avLst>
              <a:gd name="adj" fmla="val 12832"/>
            </a:avLst>
          </a:prstGeom>
          <a:solidFill>
            <a:schemeClr val="accent6">
              <a:lumMod val="20000"/>
              <a:lumOff val="80000"/>
            </a:schemeClr>
          </a:solidFill>
          <a:ln w="9525" cap="flat" cmpd="sng" algn="ctr">
            <a:solidFill>
              <a:schemeClr val="accent6">
                <a:lumMod val="20000"/>
                <a:lumOff val="8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600">
              <a:solidFill>
                <a:srgbClr val="B2B2B2"/>
              </a:solidFill>
            </a:endParaRPr>
          </a:p>
        </p:txBody>
      </p:sp>
      <p:sp>
        <p:nvSpPr>
          <p:cNvPr id="2408" name="矩形 2407"/>
          <p:cNvSpPr/>
          <p:nvPr/>
        </p:nvSpPr>
        <p:spPr>
          <a:xfrm>
            <a:off x="2372295" y="3911851"/>
            <a:ext cx="347883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en-US" altLang="zh-CN" sz="1400" b="1" dirty="0">
                <a:solidFill>
                  <a:srgbClr val="0070C0"/>
                </a:solidFill>
              </a:rPr>
              <a:t>Hybrid beamforming MM for Sub-7GHz</a:t>
            </a:r>
            <a:endParaRPr lang="zh-CN" altLang="en-US" sz="1400" b="1" dirty="0">
              <a:solidFill>
                <a:srgbClr val="0070C0"/>
              </a:solidFill>
            </a:endParaRPr>
          </a:p>
        </p:txBody>
      </p:sp>
      <p:sp>
        <p:nvSpPr>
          <p:cNvPr id="2411" name="矩形 2410"/>
          <p:cNvSpPr/>
          <p:nvPr/>
        </p:nvSpPr>
        <p:spPr bwMode="auto">
          <a:xfrm>
            <a:off x="2269356" y="4300178"/>
            <a:ext cx="3710667" cy="158931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174625" indent="-174625" defTabSz="914400" fontAlgn="base">
              <a:spcBef>
                <a:spcPct val="0"/>
              </a:spcBef>
              <a:spcAft>
                <a:spcPts val="1200"/>
              </a:spcAft>
              <a:buSzPct val="80000"/>
              <a:buFont typeface="Wingdings" panose="05000000000000000000" pitchFamily="2" charset="2"/>
              <a:buChar char="p"/>
              <a:defRPr/>
            </a:pPr>
            <a:r>
              <a:rPr lang="en-US" altLang="zh-CN" sz="1200" dirty="0">
                <a:solidFill>
                  <a:srgbClr val="2D201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Size of antenna array can be increased with fixed number of </a:t>
            </a:r>
            <a:r>
              <a:rPr lang="en-US" altLang="zh-CN" sz="1200" dirty="0" err="1">
                <a:solidFill>
                  <a:srgbClr val="2D201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TRx</a:t>
            </a:r>
            <a:endParaRPr lang="en-US" altLang="zh-CN" sz="1200" dirty="0">
              <a:solidFill>
                <a:srgbClr val="2D201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74625" indent="-174625" defTabSz="914400" fontAlgn="base">
              <a:spcBef>
                <a:spcPct val="0"/>
              </a:spcBef>
              <a:spcAft>
                <a:spcPts val="1200"/>
              </a:spcAft>
              <a:buSzPct val="80000"/>
              <a:buFont typeface="Wingdings" panose="05000000000000000000" pitchFamily="2" charset="2"/>
              <a:buChar char="p"/>
              <a:defRPr/>
            </a:pPr>
            <a:r>
              <a:rPr lang="en-US" altLang="zh-CN" sz="1200" dirty="0" smtClean="0">
                <a:solidFill>
                  <a:srgbClr val="2D201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Massive MIMO </a:t>
            </a:r>
            <a:r>
              <a:rPr lang="en-US" altLang="zh-CN" sz="1200" dirty="0">
                <a:solidFill>
                  <a:srgbClr val="2D201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transmission (e.g. 64TRx +) is supported with </a:t>
            </a:r>
            <a:r>
              <a:rPr lang="en-US" altLang="zh-CN" sz="1200" b="1" dirty="0">
                <a:solidFill>
                  <a:srgbClr val="2D201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hybrid beamforming </a:t>
            </a:r>
          </a:p>
          <a:p>
            <a:pPr marL="174625" indent="-174625" defTabSz="914400" fontAlgn="base">
              <a:spcBef>
                <a:spcPct val="0"/>
              </a:spcBef>
              <a:spcAft>
                <a:spcPts val="1200"/>
              </a:spcAft>
              <a:buSzPct val="80000"/>
              <a:buFont typeface="Wingdings" panose="05000000000000000000" pitchFamily="2" charset="2"/>
              <a:buChar char="p"/>
              <a:defRPr/>
            </a:pPr>
            <a:r>
              <a:rPr lang="en-US" altLang="zh-CN" sz="1200" dirty="0">
                <a:solidFill>
                  <a:srgbClr val="2D201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More friendly in cost and power consumption</a:t>
            </a:r>
          </a:p>
        </p:txBody>
      </p:sp>
      <p:pic>
        <p:nvPicPr>
          <p:cNvPr id="2420" name="图片 24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234" y="4134551"/>
            <a:ext cx="1216445" cy="1754941"/>
          </a:xfrm>
          <a:prstGeom prst="rect">
            <a:avLst/>
          </a:prstGeom>
        </p:spPr>
      </p:pic>
      <p:sp>
        <p:nvSpPr>
          <p:cNvPr id="2413" name="矩形 2412"/>
          <p:cNvSpPr/>
          <p:nvPr/>
        </p:nvSpPr>
        <p:spPr>
          <a:xfrm>
            <a:off x="711192" y="2642092"/>
            <a:ext cx="5633036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defTabSz="914400">
              <a:spcAft>
                <a:spcPts val="1200"/>
              </a:spcAft>
              <a:buSzPct val="80000"/>
              <a:buFont typeface="Wingdings" panose="05000000000000000000" pitchFamily="2" charset="2"/>
              <a:buChar char="p"/>
              <a:defRPr/>
            </a:pPr>
            <a:r>
              <a:rPr lang="en-US" altLang="zh-CN" sz="1200" dirty="0">
                <a:solidFill>
                  <a:srgbClr val="2D2015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larger antenna array  for sub-7GHz can provide enhanced  coverage and user experience </a:t>
            </a:r>
          </a:p>
          <a:p>
            <a:pPr marL="171450" indent="-171450" defTabSz="914400">
              <a:spcAft>
                <a:spcPts val="1200"/>
              </a:spcAft>
              <a:buSzPct val="80000"/>
              <a:buFont typeface="Wingdings" panose="05000000000000000000" pitchFamily="2" charset="2"/>
              <a:buChar char="p"/>
              <a:defRPr/>
            </a:pPr>
            <a:r>
              <a:rPr lang="en-US" altLang="zh-CN" sz="1200" dirty="0">
                <a:solidFill>
                  <a:srgbClr val="2D2015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Hybrid Beamforming is a good tradeoff between cost and performance</a:t>
            </a:r>
          </a:p>
        </p:txBody>
      </p:sp>
      <p:sp>
        <p:nvSpPr>
          <p:cNvPr id="98" name="圆角矩形 97"/>
          <p:cNvSpPr/>
          <p:nvPr/>
        </p:nvSpPr>
        <p:spPr bwMode="auto">
          <a:xfrm>
            <a:off x="179549" y="932775"/>
            <a:ext cx="11837663" cy="5719485"/>
          </a:xfrm>
          <a:prstGeom prst="roundRect">
            <a:avLst>
              <a:gd name="adj" fmla="val 1925"/>
            </a:avLst>
          </a:prstGeom>
          <a:noFill/>
          <a:ln w="1905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04" tIns="45702" rIns="91404" bIns="4570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799">
              <a:solidFill>
                <a:srgbClr val="B2B2B2"/>
              </a:solidFill>
            </a:endParaRPr>
          </a:p>
        </p:txBody>
      </p:sp>
      <p:sp>
        <p:nvSpPr>
          <p:cNvPr id="99" name="矩形 98"/>
          <p:cNvSpPr/>
          <p:nvPr/>
        </p:nvSpPr>
        <p:spPr>
          <a:xfrm>
            <a:off x="3373360" y="752343"/>
            <a:ext cx="5326041" cy="400110"/>
          </a:xfrm>
          <a:prstGeom prst="rect">
            <a:avLst/>
          </a:prstGeom>
          <a:solidFill>
            <a:srgbClr val="FFFFFF"/>
          </a:solidFill>
        </p:spPr>
        <p:txBody>
          <a:bodyPr vert="horz"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002060"/>
                </a:solidFill>
                <a:latin typeface="Calibri"/>
                <a:ea typeface="Microsoft YaHei" panose="020B0503020204020204" pitchFamily="34" charset="-122"/>
                <a:cs typeface="Arial"/>
              </a:rPr>
              <a:t>Background of HBF MM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8A2C1A57-4D61-459E-A75F-1B316E1C05D1}"/>
              </a:ext>
            </a:extLst>
          </p:cNvPr>
          <p:cNvSpPr txBox="1"/>
          <p:nvPr/>
        </p:nvSpPr>
        <p:spPr bwMode="auto">
          <a:xfrm>
            <a:off x="7341577" y="4119133"/>
            <a:ext cx="4306725" cy="11581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0142" tIns="40070" rIns="80142" bIns="4007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285750" indent="-285750" defTabSz="914400" eaLnBrk="0" fontAlgn="base" hangingPunct="0">
              <a:spcBef>
                <a:spcPct val="0"/>
              </a:spcBef>
              <a:spcAft>
                <a:spcPts val="1200"/>
              </a:spcAft>
              <a:buSzPct val="100000"/>
              <a:buFont typeface="Wingdings" panose="05000000000000000000" pitchFamily="2" charset="2"/>
              <a:buChar char="n"/>
              <a:defRPr/>
            </a:pPr>
            <a:r>
              <a:rPr lang="en-US" altLang="zh-CN" sz="1200" kern="0" dirty="0">
                <a:solidFill>
                  <a:srgbClr val="000000"/>
                </a:solidFill>
                <a:latin typeface="Calibri" panose="020F0502020204030204" pitchFamily="34" charset="0"/>
                <a:ea typeface="微软雅黑" pitchFamily="34" charset="-122"/>
                <a:cs typeface="Calibri" panose="020F0502020204030204" pitchFamily="34" charset="0"/>
              </a:rPr>
              <a:t>Hybrid Beamforming for Sub-7GHz </a:t>
            </a:r>
            <a:r>
              <a:rPr lang="en-US" altLang="zh-CN" sz="1200" kern="0" dirty="0" smtClean="0">
                <a:solidFill>
                  <a:srgbClr val="000000"/>
                </a:solidFill>
                <a:latin typeface="Calibri" panose="020F0502020204030204" pitchFamily="34" charset="0"/>
                <a:ea typeface="微软雅黑" pitchFamily="34" charset="-122"/>
                <a:cs typeface="Calibri" panose="020F0502020204030204" pitchFamily="34" charset="0"/>
              </a:rPr>
              <a:t>uses more </a:t>
            </a:r>
            <a:r>
              <a:rPr lang="en-US" altLang="zh-CN" sz="1200" kern="0" dirty="0">
                <a:solidFill>
                  <a:srgbClr val="000000"/>
                </a:solidFill>
                <a:latin typeface="Calibri" panose="020F0502020204030204" pitchFamily="34" charset="0"/>
                <a:ea typeface="微软雅黑" pitchFamily="34" charset="-122"/>
                <a:cs typeface="Calibri" panose="020F0502020204030204" pitchFamily="34" charset="0"/>
              </a:rPr>
              <a:t>TXRUs and </a:t>
            </a:r>
            <a:r>
              <a:rPr lang="en-US" altLang="zh-CN" sz="1200" kern="0" dirty="0" smtClean="0">
                <a:solidFill>
                  <a:srgbClr val="000000"/>
                </a:solidFill>
                <a:latin typeface="Calibri" panose="020F0502020204030204" pitchFamily="34" charset="0"/>
                <a:ea typeface="微软雅黑" pitchFamily="34" charset="-122"/>
                <a:cs typeface="Calibri" panose="020F0502020204030204" pitchFamily="34" charset="0"/>
              </a:rPr>
              <a:t>wider analog </a:t>
            </a:r>
            <a:r>
              <a:rPr lang="en-US" altLang="zh-CN" sz="1200" kern="0" dirty="0">
                <a:solidFill>
                  <a:srgbClr val="000000"/>
                </a:solidFill>
                <a:latin typeface="Calibri" panose="020F0502020204030204" pitchFamily="34" charset="0"/>
                <a:ea typeface="微软雅黑" pitchFamily="34" charset="-122"/>
                <a:cs typeface="Calibri" panose="020F0502020204030204" pitchFamily="34" charset="0"/>
              </a:rPr>
              <a:t>beam width, which is different from </a:t>
            </a:r>
            <a:r>
              <a:rPr lang="en-US" altLang="zh-CN" sz="1200" kern="0" dirty="0" smtClean="0">
                <a:solidFill>
                  <a:srgbClr val="000000"/>
                </a:solidFill>
                <a:latin typeface="Calibri" panose="020F0502020204030204" pitchFamily="34" charset="0"/>
                <a:ea typeface="微软雅黑" pitchFamily="34" charset="-122"/>
                <a:cs typeface="Calibri" panose="020F0502020204030204" pitchFamily="34" charset="0"/>
              </a:rPr>
              <a:t>hybrid beamforming in FR2</a:t>
            </a:r>
            <a:r>
              <a:rPr lang="en-US" altLang="zh-CN" sz="1200" kern="0" dirty="0">
                <a:solidFill>
                  <a:srgbClr val="000000"/>
                </a:solidFill>
                <a:latin typeface="Calibri" panose="020F0502020204030204" pitchFamily="34" charset="0"/>
                <a:ea typeface="微软雅黑" pitchFamily="34" charset="-122"/>
                <a:cs typeface="Calibri" panose="020F0502020204030204" pitchFamily="34" charset="0"/>
              </a:rPr>
              <a:t>.</a:t>
            </a:r>
          </a:p>
          <a:p>
            <a:pPr marL="285750" indent="-285750" defTabSz="914400" eaLnBrk="0" fontAlgn="base" hangingPunct="0">
              <a:spcBef>
                <a:spcPct val="0"/>
              </a:spcBef>
              <a:spcAft>
                <a:spcPts val="1200"/>
              </a:spcAft>
              <a:buSzPct val="100000"/>
              <a:buFont typeface="Wingdings" panose="05000000000000000000" pitchFamily="2" charset="2"/>
              <a:buChar char="n"/>
              <a:defRPr/>
            </a:pPr>
            <a:r>
              <a:rPr lang="en-US" altLang="zh-CN" sz="1200" kern="0" dirty="0">
                <a:solidFill>
                  <a:srgbClr val="000000"/>
                </a:solidFill>
                <a:latin typeface="Calibri" panose="020F0502020204030204" pitchFamily="34" charset="0"/>
                <a:ea typeface="微软雅黑" pitchFamily="34" charset="-122"/>
                <a:cs typeface="Calibri" panose="020F0502020204030204" pitchFamily="34" charset="0"/>
              </a:rPr>
              <a:t>It is beneficial to use multi-beam reporting for better MU-pairing and better UPT.</a:t>
            </a:r>
            <a:endParaRPr lang="zh-CN" altLang="en-US" sz="1200" kern="0" dirty="0">
              <a:solidFill>
                <a:srgbClr val="000000"/>
              </a:solidFill>
              <a:latin typeface="Calibri" panose="020F0502020204030204" pitchFamily="34" charset="0"/>
              <a:ea typeface="微软雅黑" pitchFamily="34" charset="-122"/>
              <a:cs typeface="Calibri" panose="020F0502020204030204" pitchFamily="34" charset="0"/>
            </a:endParaRPr>
          </a:p>
        </p:txBody>
      </p:sp>
      <p:graphicFrame>
        <p:nvGraphicFramePr>
          <p:cNvPr id="78" name="图表 96">
            <a:extLst>
              <a:ext uri="{FF2B5EF4-FFF2-40B4-BE49-F238E27FC236}">
                <a16:creationId xmlns:a16="http://schemas.microsoft.com/office/drawing/2014/main" xmlns="" id="{0117E501-BBED-4C03-9215-BDACEA6C8D8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39014344"/>
              </p:ext>
            </p:extLst>
          </p:nvPr>
        </p:nvGraphicFramePr>
        <p:xfrm>
          <a:off x="6741811" y="1202664"/>
          <a:ext cx="5022514" cy="26221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xmlns="" id="{4A416EEF-4DFD-468B-B8A6-21346DA681C3}"/>
              </a:ext>
            </a:extLst>
          </p:cNvPr>
          <p:cNvSpPr/>
          <p:nvPr/>
        </p:nvSpPr>
        <p:spPr>
          <a:xfrm>
            <a:off x="614257" y="6005929"/>
            <a:ext cx="1111709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/>
            </a:pPr>
            <a:r>
              <a:rPr lang="en-US" altLang="zh-CN" b="1" kern="0" dirty="0">
                <a:solidFill>
                  <a:srgbClr val="99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Observation 1: Hybrid Beamforming with multi-beam reporting is a good trade-off between cost and spectrum efficiency for Sub-7GHz massive MIMO</a:t>
            </a:r>
            <a:endParaRPr lang="zh-CN" altLang="en-US" b="1" kern="0" dirty="0">
              <a:solidFill>
                <a:srgbClr val="99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cxnSp>
        <p:nvCxnSpPr>
          <p:cNvPr id="8" name="直接连接符 7"/>
          <p:cNvCxnSpPr/>
          <p:nvPr/>
        </p:nvCxnSpPr>
        <p:spPr bwMode="auto">
          <a:xfrm>
            <a:off x="6597400" y="1383958"/>
            <a:ext cx="0" cy="4137611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6118371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圆角矩形 486"/>
          <p:cNvSpPr/>
          <p:nvPr/>
        </p:nvSpPr>
        <p:spPr bwMode="auto">
          <a:xfrm>
            <a:off x="589449" y="1942155"/>
            <a:ext cx="11282638" cy="4730698"/>
          </a:xfrm>
          <a:prstGeom prst="roundRect">
            <a:avLst>
              <a:gd name="adj" fmla="val 1925"/>
            </a:avLst>
          </a:prstGeom>
          <a:noFill/>
          <a:ln w="19050" cap="flat" cmpd="sng" algn="ctr">
            <a:solidFill>
              <a:schemeClr val="bg1">
                <a:lumMod val="8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91404" tIns="45702" rIns="91404" bIns="4570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 sz="1799">
              <a:solidFill>
                <a:srgbClr val="B2B2B2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Enhancements for HBF for sub-7GHz</a:t>
            </a:r>
            <a:endParaRPr lang="zh-CN" altLang="en-US" dirty="0"/>
          </a:p>
        </p:txBody>
      </p:sp>
      <p:grpSp>
        <p:nvGrpSpPr>
          <p:cNvPr id="347" name="组合 346"/>
          <p:cNvGrpSpPr/>
          <p:nvPr/>
        </p:nvGrpSpPr>
        <p:grpSpPr>
          <a:xfrm>
            <a:off x="9373926" y="5309709"/>
            <a:ext cx="1080575" cy="882240"/>
            <a:chOff x="341807" y="2075048"/>
            <a:chExt cx="1236061" cy="936895"/>
          </a:xfrm>
        </p:grpSpPr>
        <p:grpSp>
          <p:nvGrpSpPr>
            <p:cNvPr id="348" name="组合 347"/>
            <p:cNvGrpSpPr/>
            <p:nvPr/>
          </p:nvGrpSpPr>
          <p:grpSpPr>
            <a:xfrm>
              <a:off x="341807" y="2075048"/>
              <a:ext cx="806219" cy="927256"/>
              <a:chOff x="3569967" y="1865084"/>
              <a:chExt cx="926289" cy="999832"/>
            </a:xfrm>
          </p:grpSpPr>
          <p:grpSp>
            <p:nvGrpSpPr>
              <p:cNvPr id="350" name="组合 772"/>
              <p:cNvGrpSpPr>
                <a:grpSpLocks/>
              </p:cNvGrpSpPr>
              <p:nvPr/>
            </p:nvGrpSpPr>
            <p:grpSpPr bwMode="auto">
              <a:xfrm>
                <a:off x="3703065" y="1865084"/>
                <a:ext cx="590014" cy="999832"/>
                <a:chOff x="3175000" y="3795713"/>
                <a:chExt cx="414338" cy="598488"/>
              </a:xfrm>
            </p:grpSpPr>
            <p:sp>
              <p:nvSpPr>
                <p:cNvPr id="352" name="Freeform 681"/>
                <p:cNvSpPr>
                  <a:spLocks/>
                </p:cNvSpPr>
                <p:nvPr/>
              </p:nvSpPr>
              <p:spPr bwMode="auto">
                <a:xfrm>
                  <a:off x="3365500" y="3922713"/>
                  <a:ext cx="223838" cy="471488"/>
                </a:xfrm>
                <a:custGeom>
                  <a:avLst/>
                  <a:gdLst>
                    <a:gd name="T0" fmla="*/ 2147483646 w 532"/>
                    <a:gd name="T1" fmla="*/ 2147483646 h 1124"/>
                    <a:gd name="T2" fmla="*/ 2147483646 w 532"/>
                    <a:gd name="T3" fmla="*/ 2147483646 h 1124"/>
                    <a:gd name="T4" fmla="*/ 2147483646 w 532"/>
                    <a:gd name="T5" fmla="*/ 2147483646 h 1124"/>
                    <a:gd name="T6" fmla="*/ 2147483646 w 532"/>
                    <a:gd name="T7" fmla="*/ 2147483646 h 1124"/>
                    <a:gd name="T8" fmla="*/ 2147483646 w 532"/>
                    <a:gd name="T9" fmla="*/ 2147483646 h 1124"/>
                    <a:gd name="T10" fmla="*/ 2147483646 w 532"/>
                    <a:gd name="T11" fmla="*/ 2147483646 h 1124"/>
                    <a:gd name="T12" fmla="*/ 2147483646 w 532"/>
                    <a:gd name="T13" fmla="*/ 2147483646 h 1124"/>
                    <a:gd name="T14" fmla="*/ 2147483646 w 532"/>
                    <a:gd name="T15" fmla="*/ 2147483646 h 1124"/>
                    <a:gd name="T16" fmla="*/ 2147483646 w 532"/>
                    <a:gd name="T17" fmla="*/ 2147483646 h 112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532"/>
                    <a:gd name="T28" fmla="*/ 0 h 1124"/>
                    <a:gd name="T29" fmla="*/ 532 w 532"/>
                    <a:gd name="T30" fmla="*/ 1124 h 1124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532" h="1124">
                      <a:moveTo>
                        <a:pt x="495" y="1124"/>
                      </a:moveTo>
                      <a:lnTo>
                        <a:pt x="495" y="1124"/>
                      </a:lnTo>
                      <a:cubicBezTo>
                        <a:pt x="482" y="1124"/>
                        <a:pt x="469" y="1116"/>
                        <a:pt x="464" y="1104"/>
                      </a:cubicBezTo>
                      <a:lnTo>
                        <a:pt x="8" y="51"/>
                      </a:lnTo>
                      <a:cubicBezTo>
                        <a:pt x="0" y="34"/>
                        <a:pt x="8" y="15"/>
                        <a:pt x="25" y="7"/>
                      </a:cubicBezTo>
                      <a:cubicBezTo>
                        <a:pt x="42" y="0"/>
                        <a:pt x="61" y="8"/>
                        <a:pt x="69" y="25"/>
                      </a:cubicBezTo>
                      <a:lnTo>
                        <a:pt x="525" y="1077"/>
                      </a:lnTo>
                      <a:cubicBezTo>
                        <a:pt x="532" y="1094"/>
                        <a:pt x="525" y="1114"/>
                        <a:pt x="508" y="1121"/>
                      </a:cubicBezTo>
                      <a:cubicBezTo>
                        <a:pt x="504" y="1123"/>
                        <a:pt x="499" y="1124"/>
                        <a:pt x="495" y="1124"/>
                      </a:cubicBezTo>
                      <a:close/>
                    </a:path>
                  </a:pathLst>
                </a:custGeom>
                <a:solidFill>
                  <a:srgbClr val="4747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914400"/>
                  <a:endParaRPr lang="zh-CN" altLang="en-US" sz="20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55" name="Freeform 682"/>
                <p:cNvSpPr>
                  <a:spLocks/>
                </p:cNvSpPr>
                <p:nvPr/>
              </p:nvSpPr>
              <p:spPr bwMode="auto">
                <a:xfrm>
                  <a:off x="3175000" y="3922713"/>
                  <a:ext cx="222250" cy="471488"/>
                </a:xfrm>
                <a:custGeom>
                  <a:avLst/>
                  <a:gdLst>
                    <a:gd name="T0" fmla="*/ 2147483646 w 532"/>
                    <a:gd name="T1" fmla="*/ 2147483646 h 1124"/>
                    <a:gd name="T2" fmla="*/ 2147483646 w 532"/>
                    <a:gd name="T3" fmla="*/ 2147483646 h 1124"/>
                    <a:gd name="T4" fmla="*/ 2147483646 w 532"/>
                    <a:gd name="T5" fmla="*/ 2147483646 h 1124"/>
                    <a:gd name="T6" fmla="*/ 2147483646 w 532"/>
                    <a:gd name="T7" fmla="*/ 2147483646 h 1124"/>
                    <a:gd name="T8" fmla="*/ 2147483646 w 532"/>
                    <a:gd name="T9" fmla="*/ 2147483646 h 1124"/>
                    <a:gd name="T10" fmla="*/ 2147483646 w 532"/>
                    <a:gd name="T11" fmla="*/ 2147483646 h 1124"/>
                    <a:gd name="T12" fmla="*/ 2147483646 w 532"/>
                    <a:gd name="T13" fmla="*/ 2147483646 h 1124"/>
                    <a:gd name="T14" fmla="*/ 2147483646 w 532"/>
                    <a:gd name="T15" fmla="*/ 2147483646 h 1124"/>
                    <a:gd name="T16" fmla="*/ 2147483646 w 532"/>
                    <a:gd name="T17" fmla="*/ 2147483646 h 112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532"/>
                    <a:gd name="T28" fmla="*/ 0 h 1124"/>
                    <a:gd name="T29" fmla="*/ 532 w 532"/>
                    <a:gd name="T30" fmla="*/ 1124 h 1124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532" h="1124">
                      <a:moveTo>
                        <a:pt x="38" y="1124"/>
                      </a:moveTo>
                      <a:lnTo>
                        <a:pt x="38" y="1124"/>
                      </a:lnTo>
                      <a:cubicBezTo>
                        <a:pt x="33" y="1124"/>
                        <a:pt x="29" y="1123"/>
                        <a:pt x="25" y="1121"/>
                      </a:cubicBezTo>
                      <a:cubicBezTo>
                        <a:pt x="8" y="1114"/>
                        <a:pt x="0" y="1094"/>
                        <a:pt x="7" y="1077"/>
                      </a:cubicBezTo>
                      <a:lnTo>
                        <a:pt x="464" y="25"/>
                      </a:lnTo>
                      <a:cubicBezTo>
                        <a:pt x="471" y="8"/>
                        <a:pt x="491" y="0"/>
                        <a:pt x="507" y="7"/>
                      </a:cubicBezTo>
                      <a:cubicBezTo>
                        <a:pt x="524" y="15"/>
                        <a:pt x="532" y="34"/>
                        <a:pt x="525" y="51"/>
                      </a:cubicBezTo>
                      <a:lnTo>
                        <a:pt x="68" y="1104"/>
                      </a:lnTo>
                      <a:cubicBezTo>
                        <a:pt x="63" y="1116"/>
                        <a:pt x="51" y="1124"/>
                        <a:pt x="38" y="1124"/>
                      </a:cubicBezTo>
                      <a:close/>
                    </a:path>
                  </a:pathLst>
                </a:custGeom>
                <a:solidFill>
                  <a:srgbClr val="4747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914400"/>
                  <a:endParaRPr lang="zh-CN" altLang="en-US" sz="20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57" name="Freeform 689"/>
                <p:cNvSpPr>
                  <a:spLocks/>
                </p:cNvSpPr>
                <p:nvPr/>
              </p:nvSpPr>
              <p:spPr bwMode="auto">
                <a:xfrm>
                  <a:off x="3286125" y="4116388"/>
                  <a:ext cx="192088" cy="26988"/>
                </a:xfrm>
                <a:custGeom>
                  <a:avLst/>
                  <a:gdLst>
                    <a:gd name="T0" fmla="*/ 2147483646 w 461"/>
                    <a:gd name="T1" fmla="*/ 2147483646 h 66"/>
                    <a:gd name="T2" fmla="*/ 2147483646 w 461"/>
                    <a:gd name="T3" fmla="*/ 2147483646 h 66"/>
                    <a:gd name="T4" fmla="*/ 2147483646 w 461"/>
                    <a:gd name="T5" fmla="*/ 2147483646 h 66"/>
                    <a:gd name="T6" fmla="*/ 0 w 461"/>
                    <a:gd name="T7" fmla="*/ 2147483646 h 66"/>
                    <a:gd name="T8" fmla="*/ 2147483646 w 461"/>
                    <a:gd name="T9" fmla="*/ 0 h 66"/>
                    <a:gd name="T10" fmla="*/ 2147483646 w 461"/>
                    <a:gd name="T11" fmla="*/ 0 h 66"/>
                    <a:gd name="T12" fmla="*/ 2147483646 w 461"/>
                    <a:gd name="T13" fmla="*/ 2147483646 h 66"/>
                    <a:gd name="T14" fmla="*/ 2147483646 w 461"/>
                    <a:gd name="T15" fmla="*/ 2147483646 h 6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461"/>
                    <a:gd name="T25" fmla="*/ 0 h 66"/>
                    <a:gd name="T26" fmla="*/ 461 w 461"/>
                    <a:gd name="T27" fmla="*/ 66 h 6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461" h="66">
                      <a:moveTo>
                        <a:pt x="427" y="66"/>
                      </a:moveTo>
                      <a:lnTo>
                        <a:pt x="427" y="66"/>
                      </a:lnTo>
                      <a:lnTo>
                        <a:pt x="33" y="66"/>
                      </a:lnTo>
                      <a:cubicBezTo>
                        <a:pt x="14" y="66"/>
                        <a:pt x="0" y="51"/>
                        <a:pt x="0" y="33"/>
                      </a:cubicBezTo>
                      <a:cubicBezTo>
                        <a:pt x="0" y="15"/>
                        <a:pt x="14" y="0"/>
                        <a:pt x="33" y="0"/>
                      </a:cubicBezTo>
                      <a:lnTo>
                        <a:pt x="427" y="0"/>
                      </a:lnTo>
                      <a:cubicBezTo>
                        <a:pt x="446" y="0"/>
                        <a:pt x="461" y="15"/>
                        <a:pt x="461" y="33"/>
                      </a:cubicBezTo>
                      <a:cubicBezTo>
                        <a:pt x="461" y="51"/>
                        <a:pt x="446" y="66"/>
                        <a:pt x="427" y="66"/>
                      </a:cubicBezTo>
                      <a:close/>
                    </a:path>
                  </a:pathLst>
                </a:custGeom>
                <a:solidFill>
                  <a:srgbClr val="4747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914400"/>
                  <a:endParaRPr lang="zh-CN" altLang="en-US" sz="20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58" name="Freeform 690"/>
                <p:cNvSpPr>
                  <a:spLocks/>
                </p:cNvSpPr>
                <p:nvPr/>
              </p:nvSpPr>
              <p:spPr bwMode="auto">
                <a:xfrm>
                  <a:off x="3427413" y="4283075"/>
                  <a:ext cx="123825" cy="28575"/>
                </a:xfrm>
                <a:custGeom>
                  <a:avLst/>
                  <a:gdLst>
                    <a:gd name="T0" fmla="*/ 2147483646 w 296"/>
                    <a:gd name="T1" fmla="*/ 2147483646 h 67"/>
                    <a:gd name="T2" fmla="*/ 2147483646 w 296"/>
                    <a:gd name="T3" fmla="*/ 2147483646 h 67"/>
                    <a:gd name="T4" fmla="*/ 2147483646 w 296"/>
                    <a:gd name="T5" fmla="*/ 2147483646 h 67"/>
                    <a:gd name="T6" fmla="*/ 0 w 296"/>
                    <a:gd name="T7" fmla="*/ 2147483646 h 67"/>
                    <a:gd name="T8" fmla="*/ 2147483646 w 296"/>
                    <a:gd name="T9" fmla="*/ 0 h 67"/>
                    <a:gd name="T10" fmla="*/ 2147483646 w 296"/>
                    <a:gd name="T11" fmla="*/ 0 h 67"/>
                    <a:gd name="T12" fmla="*/ 2147483646 w 296"/>
                    <a:gd name="T13" fmla="*/ 2147483646 h 67"/>
                    <a:gd name="T14" fmla="*/ 2147483646 w 296"/>
                    <a:gd name="T15" fmla="*/ 2147483646 h 6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96"/>
                    <a:gd name="T25" fmla="*/ 0 h 67"/>
                    <a:gd name="T26" fmla="*/ 296 w 296"/>
                    <a:gd name="T27" fmla="*/ 67 h 6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96" h="67">
                      <a:moveTo>
                        <a:pt x="262" y="67"/>
                      </a:moveTo>
                      <a:lnTo>
                        <a:pt x="262" y="67"/>
                      </a:lnTo>
                      <a:lnTo>
                        <a:pt x="34" y="67"/>
                      </a:lnTo>
                      <a:cubicBezTo>
                        <a:pt x="15" y="67"/>
                        <a:pt x="0" y="52"/>
                        <a:pt x="0" y="34"/>
                      </a:cubicBezTo>
                      <a:cubicBezTo>
                        <a:pt x="0" y="15"/>
                        <a:pt x="15" y="0"/>
                        <a:pt x="34" y="0"/>
                      </a:cubicBezTo>
                      <a:lnTo>
                        <a:pt x="262" y="0"/>
                      </a:lnTo>
                      <a:cubicBezTo>
                        <a:pt x="281" y="0"/>
                        <a:pt x="296" y="15"/>
                        <a:pt x="296" y="34"/>
                      </a:cubicBezTo>
                      <a:cubicBezTo>
                        <a:pt x="296" y="52"/>
                        <a:pt x="281" y="67"/>
                        <a:pt x="262" y="67"/>
                      </a:cubicBezTo>
                      <a:close/>
                    </a:path>
                  </a:pathLst>
                </a:custGeom>
                <a:solidFill>
                  <a:srgbClr val="4747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914400"/>
                  <a:endParaRPr lang="zh-CN" altLang="en-US" sz="20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59" name="Freeform 691"/>
                <p:cNvSpPr>
                  <a:spLocks/>
                </p:cNvSpPr>
                <p:nvPr/>
              </p:nvSpPr>
              <p:spPr bwMode="auto">
                <a:xfrm>
                  <a:off x="3213100" y="4283075"/>
                  <a:ext cx="134938" cy="28575"/>
                </a:xfrm>
                <a:custGeom>
                  <a:avLst/>
                  <a:gdLst>
                    <a:gd name="T0" fmla="*/ 2147483646 w 325"/>
                    <a:gd name="T1" fmla="*/ 2147483646 h 67"/>
                    <a:gd name="T2" fmla="*/ 2147483646 w 325"/>
                    <a:gd name="T3" fmla="*/ 2147483646 h 67"/>
                    <a:gd name="T4" fmla="*/ 2147483646 w 325"/>
                    <a:gd name="T5" fmla="*/ 2147483646 h 67"/>
                    <a:gd name="T6" fmla="*/ 0 w 325"/>
                    <a:gd name="T7" fmla="*/ 2147483646 h 67"/>
                    <a:gd name="T8" fmla="*/ 2147483646 w 325"/>
                    <a:gd name="T9" fmla="*/ 0 h 67"/>
                    <a:gd name="T10" fmla="*/ 2147483646 w 325"/>
                    <a:gd name="T11" fmla="*/ 0 h 67"/>
                    <a:gd name="T12" fmla="*/ 2147483646 w 325"/>
                    <a:gd name="T13" fmla="*/ 2147483646 h 67"/>
                    <a:gd name="T14" fmla="*/ 2147483646 w 325"/>
                    <a:gd name="T15" fmla="*/ 2147483646 h 67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25"/>
                    <a:gd name="T25" fmla="*/ 0 h 67"/>
                    <a:gd name="T26" fmla="*/ 325 w 325"/>
                    <a:gd name="T27" fmla="*/ 67 h 67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25" h="67">
                      <a:moveTo>
                        <a:pt x="292" y="67"/>
                      </a:moveTo>
                      <a:lnTo>
                        <a:pt x="292" y="67"/>
                      </a:lnTo>
                      <a:lnTo>
                        <a:pt x="34" y="67"/>
                      </a:lnTo>
                      <a:cubicBezTo>
                        <a:pt x="15" y="67"/>
                        <a:pt x="0" y="52"/>
                        <a:pt x="0" y="34"/>
                      </a:cubicBezTo>
                      <a:cubicBezTo>
                        <a:pt x="0" y="15"/>
                        <a:pt x="15" y="0"/>
                        <a:pt x="34" y="0"/>
                      </a:cubicBezTo>
                      <a:lnTo>
                        <a:pt x="292" y="0"/>
                      </a:lnTo>
                      <a:cubicBezTo>
                        <a:pt x="310" y="0"/>
                        <a:pt x="325" y="15"/>
                        <a:pt x="325" y="34"/>
                      </a:cubicBezTo>
                      <a:cubicBezTo>
                        <a:pt x="325" y="52"/>
                        <a:pt x="310" y="67"/>
                        <a:pt x="292" y="67"/>
                      </a:cubicBezTo>
                      <a:close/>
                    </a:path>
                  </a:pathLst>
                </a:custGeom>
                <a:solidFill>
                  <a:srgbClr val="4747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914400"/>
                  <a:endParaRPr lang="zh-CN" altLang="en-US" sz="20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60" name="Freeform 692"/>
                <p:cNvSpPr>
                  <a:spLocks/>
                </p:cNvSpPr>
                <p:nvPr/>
              </p:nvSpPr>
              <p:spPr bwMode="auto">
                <a:xfrm>
                  <a:off x="3316288" y="4268788"/>
                  <a:ext cx="58738" cy="57150"/>
                </a:xfrm>
                <a:custGeom>
                  <a:avLst/>
                  <a:gdLst>
                    <a:gd name="T0" fmla="*/ 2147483646 w 139"/>
                    <a:gd name="T1" fmla="*/ 2147483646 h 138"/>
                    <a:gd name="T2" fmla="*/ 2147483646 w 139"/>
                    <a:gd name="T3" fmla="*/ 2147483646 h 138"/>
                    <a:gd name="T4" fmla="*/ 0 w 139"/>
                    <a:gd name="T5" fmla="*/ 2147483646 h 138"/>
                    <a:gd name="T6" fmla="*/ 2147483646 w 139"/>
                    <a:gd name="T7" fmla="*/ 0 h 138"/>
                    <a:gd name="T8" fmla="*/ 2147483646 w 139"/>
                    <a:gd name="T9" fmla="*/ 2147483646 h 138"/>
                    <a:gd name="T10" fmla="*/ 2147483646 w 139"/>
                    <a:gd name="T11" fmla="*/ 2147483646 h 13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39"/>
                    <a:gd name="T19" fmla="*/ 0 h 138"/>
                    <a:gd name="T20" fmla="*/ 139 w 139"/>
                    <a:gd name="T21" fmla="*/ 138 h 13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39" h="138">
                      <a:moveTo>
                        <a:pt x="69" y="138"/>
                      </a:moveTo>
                      <a:lnTo>
                        <a:pt x="69" y="138"/>
                      </a:lnTo>
                      <a:cubicBezTo>
                        <a:pt x="31" y="138"/>
                        <a:pt x="0" y="107"/>
                        <a:pt x="0" y="69"/>
                      </a:cubicBezTo>
                      <a:cubicBezTo>
                        <a:pt x="0" y="31"/>
                        <a:pt x="31" y="0"/>
                        <a:pt x="69" y="0"/>
                      </a:cubicBezTo>
                      <a:cubicBezTo>
                        <a:pt x="107" y="0"/>
                        <a:pt x="139" y="31"/>
                        <a:pt x="139" y="69"/>
                      </a:cubicBezTo>
                      <a:cubicBezTo>
                        <a:pt x="139" y="107"/>
                        <a:pt x="107" y="138"/>
                        <a:pt x="69" y="138"/>
                      </a:cubicBezTo>
                      <a:close/>
                    </a:path>
                  </a:pathLst>
                </a:custGeom>
                <a:solidFill>
                  <a:srgbClr val="4747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914400"/>
                  <a:endParaRPr lang="zh-CN" altLang="en-US" sz="20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61" name="Freeform 693"/>
                <p:cNvSpPr>
                  <a:spLocks/>
                </p:cNvSpPr>
                <p:nvPr/>
              </p:nvSpPr>
              <p:spPr bwMode="auto">
                <a:xfrm>
                  <a:off x="3406775" y="4267200"/>
                  <a:ext cx="57150" cy="58738"/>
                </a:xfrm>
                <a:custGeom>
                  <a:avLst/>
                  <a:gdLst>
                    <a:gd name="T0" fmla="*/ 2147483646 w 138"/>
                    <a:gd name="T1" fmla="*/ 2147483646 h 139"/>
                    <a:gd name="T2" fmla="*/ 2147483646 w 138"/>
                    <a:gd name="T3" fmla="*/ 2147483646 h 139"/>
                    <a:gd name="T4" fmla="*/ 0 w 138"/>
                    <a:gd name="T5" fmla="*/ 2147483646 h 139"/>
                    <a:gd name="T6" fmla="*/ 2147483646 w 138"/>
                    <a:gd name="T7" fmla="*/ 0 h 139"/>
                    <a:gd name="T8" fmla="*/ 2147483646 w 138"/>
                    <a:gd name="T9" fmla="*/ 2147483646 h 139"/>
                    <a:gd name="T10" fmla="*/ 2147483646 w 138"/>
                    <a:gd name="T11" fmla="*/ 2147483646 h 13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38"/>
                    <a:gd name="T19" fmla="*/ 0 h 139"/>
                    <a:gd name="T20" fmla="*/ 138 w 138"/>
                    <a:gd name="T21" fmla="*/ 139 h 139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38" h="139">
                      <a:moveTo>
                        <a:pt x="69" y="139"/>
                      </a:moveTo>
                      <a:lnTo>
                        <a:pt x="69" y="139"/>
                      </a:lnTo>
                      <a:cubicBezTo>
                        <a:pt x="30" y="139"/>
                        <a:pt x="0" y="107"/>
                        <a:pt x="0" y="69"/>
                      </a:cubicBezTo>
                      <a:cubicBezTo>
                        <a:pt x="0" y="31"/>
                        <a:pt x="30" y="0"/>
                        <a:pt x="69" y="0"/>
                      </a:cubicBezTo>
                      <a:cubicBezTo>
                        <a:pt x="107" y="0"/>
                        <a:pt x="138" y="31"/>
                        <a:pt x="138" y="69"/>
                      </a:cubicBezTo>
                      <a:cubicBezTo>
                        <a:pt x="138" y="107"/>
                        <a:pt x="107" y="139"/>
                        <a:pt x="69" y="139"/>
                      </a:cubicBezTo>
                      <a:close/>
                    </a:path>
                  </a:pathLst>
                </a:custGeom>
                <a:solidFill>
                  <a:srgbClr val="4747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914400"/>
                  <a:endParaRPr lang="zh-CN" altLang="en-US" sz="20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62" name="Freeform 694"/>
                <p:cNvSpPr>
                  <a:spLocks noEditPoints="1"/>
                </p:cNvSpPr>
                <p:nvPr/>
              </p:nvSpPr>
              <p:spPr bwMode="auto">
                <a:xfrm>
                  <a:off x="3338513" y="3795713"/>
                  <a:ext cx="87313" cy="157163"/>
                </a:xfrm>
                <a:custGeom>
                  <a:avLst/>
                  <a:gdLst>
                    <a:gd name="T0" fmla="*/ 2147483646 w 209"/>
                    <a:gd name="T1" fmla="*/ 2147483646 h 373"/>
                    <a:gd name="T2" fmla="*/ 2147483646 w 209"/>
                    <a:gd name="T3" fmla="*/ 2147483646 h 373"/>
                    <a:gd name="T4" fmla="*/ 2147483646 w 209"/>
                    <a:gd name="T5" fmla="*/ 2147483646 h 373"/>
                    <a:gd name="T6" fmla="*/ 2147483646 w 209"/>
                    <a:gd name="T7" fmla="*/ 2147483646 h 373"/>
                    <a:gd name="T8" fmla="*/ 2147483646 w 209"/>
                    <a:gd name="T9" fmla="*/ 2147483646 h 373"/>
                    <a:gd name="T10" fmla="*/ 2147483646 w 209"/>
                    <a:gd name="T11" fmla="*/ 2147483646 h 373"/>
                    <a:gd name="T12" fmla="*/ 2147483646 w 209"/>
                    <a:gd name="T13" fmla="*/ 2147483646 h 373"/>
                    <a:gd name="T14" fmla="*/ 2147483646 w 209"/>
                    <a:gd name="T15" fmla="*/ 2147483646 h 373"/>
                    <a:gd name="T16" fmla="*/ 2147483646 w 209"/>
                    <a:gd name="T17" fmla="*/ 2147483646 h 373"/>
                    <a:gd name="T18" fmla="*/ 0 w 209"/>
                    <a:gd name="T19" fmla="*/ 2147483646 h 373"/>
                    <a:gd name="T20" fmla="*/ 0 w 209"/>
                    <a:gd name="T21" fmla="*/ 2147483646 h 373"/>
                    <a:gd name="T22" fmla="*/ 2147483646 w 209"/>
                    <a:gd name="T23" fmla="*/ 0 h 373"/>
                    <a:gd name="T24" fmla="*/ 2147483646 w 209"/>
                    <a:gd name="T25" fmla="*/ 0 h 373"/>
                    <a:gd name="T26" fmla="*/ 2147483646 w 209"/>
                    <a:gd name="T27" fmla="*/ 2147483646 h 373"/>
                    <a:gd name="T28" fmla="*/ 2147483646 w 209"/>
                    <a:gd name="T29" fmla="*/ 2147483646 h 373"/>
                    <a:gd name="T30" fmla="*/ 2147483646 w 209"/>
                    <a:gd name="T31" fmla="*/ 2147483646 h 373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209"/>
                    <a:gd name="T49" fmla="*/ 0 h 373"/>
                    <a:gd name="T50" fmla="*/ 209 w 209"/>
                    <a:gd name="T51" fmla="*/ 373 h 373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209" h="373">
                      <a:moveTo>
                        <a:pt x="66" y="307"/>
                      </a:moveTo>
                      <a:lnTo>
                        <a:pt x="66" y="307"/>
                      </a:lnTo>
                      <a:lnTo>
                        <a:pt x="143" y="307"/>
                      </a:lnTo>
                      <a:lnTo>
                        <a:pt x="143" y="67"/>
                      </a:lnTo>
                      <a:lnTo>
                        <a:pt x="66" y="67"/>
                      </a:lnTo>
                      <a:lnTo>
                        <a:pt x="66" y="307"/>
                      </a:lnTo>
                      <a:close/>
                      <a:moveTo>
                        <a:pt x="176" y="373"/>
                      </a:moveTo>
                      <a:lnTo>
                        <a:pt x="176" y="373"/>
                      </a:lnTo>
                      <a:lnTo>
                        <a:pt x="33" y="373"/>
                      </a:lnTo>
                      <a:cubicBezTo>
                        <a:pt x="15" y="373"/>
                        <a:pt x="0" y="358"/>
                        <a:pt x="0" y="340"/>
                      </a:cubicBezTo>
                      <a:lnTo>
                        <a:pt x="0" y="33"/>
                      </a:lnTo>
                      <a:cubicBezTo>
                        <a:pt x="0" y="15"/>
                        <a:pt x="15" y="0"/>
                        <a:pt x="33" y="0"/>
                      </a:cubicBezTo>
                      <a:lnTo>
                        <a:pt x="176" y="0"/>
                      </a:lnTo>
                      <a:cubicBezTo>
                        <a:pt x="194" y="0"/>
                        <a:pt x="209" y="15"/>
                        <a:pt x="209" y="33"/>
                      </a:cubicBezTo>
                      <a:lnTo>
                        <a:pt x="209" y="340"/>
                      </a:lnTo>
                      <a:cubicBezTo>
                        <a:pt x="209" y="358"/>
                        <a:pt x="194" y="373"/>
                        <a:pt x="176" y="373"/>
                      </a:cubicBezTo>
                      <a:close/>
                    </a:path>
                  </a:pathLst>
                </a:custGeom>
                <a:solidFill>
                  <a:srgbClr val="4747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914400"/>
                  <a:endParaRPr lang="zh-CN" altLang="en-US" sz="20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63" name="Freeform 695"/>
                <p:cNvSpPr>
                  <a:spLocks noEditPoints="1"/>
                </p:cNvSpPr>
                <p:nvPr/>
              </p:nvSpPr>
              <p:spPr bwMode="auto">
                <a:xfrm>
                  <a:off x="3398838" y="3830638"/>
                  <a:ext cx="87313" cy="122238"/>
                </a:xfrm>
                <a:custGeom>
                  <a:avLst/>
                  <a:gdLst>
                    <a:gd name="T0" fmla="*/ 2147483646 w 209"/>
                    <a:gd name="T1" fmla="*/ 2147483646 h 292"/>
                    <a:gd name="T2" fmla="*/ 2147483646 w 209"/>
                    <a:gd name="T3" fmla="*/ 2147483646 h 292"/>
                    <a:gd name="T4" fmla="*/ 2147483646 w 209"/>
                    <a:gd name="T5" fmla="*/ 2147483646 h 292"/>
                    <a:gd name="T6" fmla="*/ 2147483646 w 209"/>
                    <a:gd name="T7" fmla="*/ 2147483646 h 292"/>
                    <a:gd name="T8" fmla="*/ 2147483646 w 209"/>
                    <a:gd name="T9" fmla="*/ 2147483646 h 292"/>
                    <a:gd name="T10" fmla="*/ 2147483646 w 209"/>
                    <a:gd name="T11" fmla="*/ 2147483646 h 292"/>
                    <a:gd name="T12" fmla="*/ 2147483646 w 209"/>
                    <a:gd name="T13" fmla="*/ 2147483646 h 292"/>
                    <a:gd name="T14" fmla="*/ 2147483646 w 209"/>
                    <a:gd name="T15" fmla="*/ 2147483646 h 292"/>
                    <a:gd name="T16" fmla="*/ 2147483646 w 209"/>
                    <a:gd name="T17" fmla="*/ 2147483646 h 292"/>
                    <a:gd name="T18" fmla="*/ 0 w 209"/>
                    <a:gd name="T19" fmla="*/ 2147483646 h 292"/>
                    <a:gd name="T20" fmla="*/ 0 w 209"/>
                    <a:gd name="T21" fmla="*/ 2147483646 h 292"/>
                    <a:gd name="T22" fmla="*/ 2147483646 w 209"/>
                    <a:gd name="T23" fmla="*/ 0 h 292"/>
                    <a:gd name="T24" fmla="*/ 2147483646 w 209"/>
                    <a:gd name="T25" fmla="*/ 0 h 292"/>
                    <a:gd name="T26" fmla="*/ 2147483646 w 209"/>
                    <a:gd name="T27" fmla="*/ 2147483646 h 292"/>
                    <a:gd name="T28" fmla="*/ 2147483646 w 209"/>
                    <a:gd name="T29" fmla="*/ 2147483646 h 292"/>
                    <a:gd name="T30" fmla="*/ 2147483646 w 209"/>
                    <a:gd name="T31" fmla="*/ 2147483646 h 292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209"/>
                    <a:gd name="T49" fmla="*/ 0 h 292"/>
                    <a:gd name="T50" fmla="*/ 209 w 209"/>
                    <a:gd name="T51" fmla="*/ 292 h 292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209" h="292">
                      <a:moveTo>
                        <a:pt x="66" y="226"/>
                      </a:moveTo>
                      <a:lnTo>
                        <a:pt x="66" y="226"/>
                      </a:lnTo>
                      <a:lnTo>
                        <a:pt x="142" y="226"/>
                      </a:lnTo>
                      <a:lnTo>
                        <a:pt x="142" y="67"/>
                      </a:lnTo>
                      <a:lnTo>
                        <a:pt x="66" y="67"/>
                      </a:lnTo>
                      <a:lnTo>
                        <a:pt x="66" y="226"/>
                      </a:lnTo>
                      <a:close/>
                      <a:moveTo>
                        <a:pt x="176" y="292"/>
                      </a:moveTo>
                      <a:lnTo>
                        <a:pt x="176" y="292"/>
                      </a:lnTo>
                      <a:lnTo>
                        <a:pt x="33" y="292"/>
                      </a:lnTo>
                      <a:cubicBezTo>
                        <a:pt x="14" y="292"/>
                        <a:pt x="0" y="277"/>
                        <a:pt x="0" y="259"/>
                      </a:cubicBezTo>
                      <a:lnTo>
                        <a:pt x="0" y="33"/>
                      </a:lnTo>
                      <a:cubicBezTo>
                        <a:pt x="0" y="15"/>
                        <a:pt x="14" y="0"/>
                        <a:pt x="33" y="0"/>
                      </a:cubicBezTo>
                      <a:lnTo>
                        <a:pt x="176" y="0"/>
                      </a:lnTo>
                      <a:cubicBezTo>
                        <a:pt x="194" y="0"/>
                        <a:pt x="209" y="15"/>
                        <a:pt x="209" y="33"/>
                      </a:cubicBezTo>
                      <a:lnTo>
                        <a:pt x="209" y="259"/>
                      </a:lnTo>
                      <a:cubicBezTo>
                        <a:pt x="209" y="277"/>
                        <a:pt x="194" y="292"/>
                        <a:pt x="176" y="292"/>
                      </a:cubicBezTo>
                      <a:close/>
                    </a:path>
                  </a:pathLst>
                </a:custGeom>
                <a:solidFill>
                  <a:srgbClr val="4747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914400"/>
                  <a:endParaRPr lang="zh-CN" altLang="en-US" sz="200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364" name="Freeform 696"/>
                <p:cNvSpPr>
                  <a:spLocks noEditPoints="1"/>
                </p:cNvSpPr>
                <p:nvPr/>
              </p:nvSpPr>
              <p:spPr bwMode="auto">
                <a:xfrm>
                  <a:off x="3278188" y="3830638"/>
                  <a:ext cx="87313" cy="122238"/>
                </a:xfrm>
                <a:custGeom>
                  <a:avLst/>
                  <a:gdLst>
                    <a:gd name="T0" fmla="*/ 2147483646 w 209"/>
                    <a:gd name="T1" fmla="*/ 2147483646 h 292"/>
                    <a:gd name="T2" fmla="*/ 2147483646 w 209"/>
                    <a:gd name="T3" fmla="*/ 2147483646 h 292"/>
                    <a:gd name="T4" fmla="*/ 2147483646 w 209"/>
                    <a:gd name="T5" fmla="*/ 2147483646 h 292"/>
                    <a:gd name="T6" fmla="*/ 2147483646 w 209"/>
                    <a:gd name="T7" fmla="*/ 2147483646 h 292"/>
                    <a:gd name="T8" fmla="*/ 2147483646 w 209"/>
                    <a:gd name="T9" fmla="*/ 2147483646 h 292"/>
                    <a:gd name="T10" fmla="*/ 2147483646 w 209"/>
                    <a:gd name="T11" fmla="*/ 2147483646 h 292"/>
                    <a:gd name="T12" fmla="*/ 2147483646 w 209"/>
                    <a:gd name="T13" fmla="*/ 2147483646 h 292"/>
                    <a:gd name="T14" fmla="*/ 2147483646 w 209"/>
                    <a:gd name="T15" fmla="*/ 2147483646 h 292"/>
                    <a:gd name="T16" fmla="*/ 2147483646 w 209"/>
                    <a:gd name="T17" fmla="*/ 2147483646 h 292"/>
                    <a:gd name="T18" fmla="*/ 0 w 209"/>
                    <a:gd name="T19" fmla="*/ 2147483646 h 292"/>
                    <a:gd name="T20" fmla="*/ 0 w 209"/>
                    <a:gd name="T21" fmla="*/ 2147483646 h 292"/>
                    <a:gd name="T22" fmla="*/ 2147483646 w 209"/>
                    <a:gd name="T23" fmla="*/ 0 h 292"/>
                    <a:gd name="T24" fmla="*/ 2147483646 w 209"/>
                    <a:gd name="T25" fmla="*/ 0 h 292"/>
                    <a:gd name="T26" fmla="*/ 2147483646 w 209"/>
                    <a:gd name="T27" fmla="*/ 2147483646 h 292"/>
                    <a:gd name="T28" fmla="*/ 2147483646 w 209"/>
                    <a:gd name="T29" fmla="*/ 2147483646 h 292"/>
                    <a:gd name="T30" fmla="*/ 2147483646 w 209"/>
                    <a:gd name="T31" fmla="*/ 2147483646 h 292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209"/>
                    <a:gd name="T49" fmla="*/ 0 h 292"/>
                    <a:gd name="T50" fmla="*/ 209 w 209"/>
                    <a:gd name="T51" fmla="*/ 292 h 292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209" h="292">
                      <a:moveTo>
                        <a:pt x="67" y="226"/>
                      </a:moveTo>
                      <a:lnTo>
                        <a:pt x="67" y="226"/>
                      </a:lnTo>
                      <a:lnTo>
                        <a:pt x="143" y="226"/>
                      </a:lnTo>
                      <a:lnTo>
                        <a:pt x="143" y="67"/>
                      </a:lnTo>
                      <a:lnTo>
                        <a:pt x="67" y="67"/>
                      </a:lnTo>
                      <a:lnTo>
                        <a:pt x="67" y="226"/>
                      </a:lnTo>
                      <a:close/>
                      <a:moveTo>
                        <a:pt x="176" y="292"/>
                      </a:moveTo>
                      <a:lnTo>
                        <a:pt x="176" y="292"/>
                      </a:lnTo>
                      <a:lnTo>
                        <a:pt x="33" y="292"/>
                      </a:lnTo>
                      <a:cubicBezTo>
                        <a:pt x="15" y="292"/>
                        <a:pt x="0" y="277"/>
                        <a:pt x="0" y="259"/>
                      </a:cubicBezTo>
                      <a:lnTo>
                        <a:pt x="0" y="33"/>
                      </a:lnTo>
                      <a:cubicBezTo>
                        <a:pt x="0" y="15"/>
                        <a:pt x="15" y="0"/>
                        <a:pt x="33" y="0"/>
                      </a:cubicBezTo>
                      <a:lnTo>
                        <a:pt x="176" y="0"/>
                      </a:lnTo>
                      <a:cubicBezTo>
                        <a:pt x="194" y="0"/>
                        <a:pt x="209" y="15"/>
                        <a:pt x="209" y="33"/>
                      </a:cubicBezTo>
                      <a:lnTo>
                        <a:pt x="209" y="259"/>
                      </a:lnTo>
                      <a:cubicBezTo>
                        <a:pt x="209" y="277"/>
                        <a:pt x="194" y="292"/>
                        <a:pt x="176" y="292"/>
                      </a:cubicBezTo>
                      <a:close/>
                    </a:path>
                  </a:pathLst>
                </a:custGeom>
                <a:solidFill>
                  <a:srgbClr val="47474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 defTabSz="914400"/>
                  <a:endParaRPr lang="zh-CN" altLang="en-US" sz="2000">
                    <a:solidFill>
                      <a:srgbClr val="000000"/>
                    </a:solidFill>
                  </a:endParaRPr>
                </a:p>
              </p:txBody>
            </p:sp>
          </p:grpSp>
          <p:cxnSp>
            <p:nvCxnSpPr>
              <p:cNvPr id="351" name="直接连接符 350"/>
              <p:cNvCxnSpPr/>
              <p:nvPr/>
            </p:nvCxnSpPr>
            <p:spPr bwMode="auto">
              <a:xfrm>
                <a:off x="3569967" y="2864916"/>
                <a:ext cx="926289" cy="0"/>
              </a:xfrm>
              <a:prstGeom prst="line">
                <a:avLst/>
              </a:prstGeom>
              <a:noFill/>
              <a:ln w="19050" cap="flat" cmpd="sng" algn="ctr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349" name="Freeform 126"/>
            <p:cNvSpPr>
              <a:spLocks noEditPoints="1"/>
            </p:cNvSpPr>
            <p:nvPr/>
          </p:nvSpPr>
          <p:spPr bwMode="auto">
            <a:xfrm>
              <a:off x="1478989" y="2836505"/>
              <a:ext cx="98879" cy="175438"/>
            </a:xfrm>
            <a:custGeom>
              <a:avLst/>
              <a:gdLst/>
              <a:ahLst/>
              <a:cxnLst>
                <a:cxn ang="0">
                  <a:pos x="69" y="0"/>
                </a:cxn>
                <a:cxn ang="0">
                  <a:pos x="22" y="22"/>
                </a:cxn>
                <a:cxn ang="0">
                  <a:pos x="0" y="69"/>
                </a:cxn>
                <a:cxn ang="0">
                  <a:pos x="4" y="450"/>
                </a:cxn>
                <a:cxn ang="0">
                  <a:pos x="43" y="498"/>
                </a:cxn>
                <a:cxn ang="0">
                  <a:pos x="286" y="502"/>
                </a:cxn>
                <a:cxn ang="0">
                  <a:pos x="312" y="498"/>
                </a:cxn>
                <a:cxn ang="0">
                  <a:pos x="355" y="450"/>
                </a:cxn>
                <a:cxn ang="0">
                  <a:pos x="355" y="69"/>
                </a:cxn>
                <a:cxn ang="0">
                  <a:pos x="333" y="22"/>
                </a:cxn>
                <a:cxn ang="0">
                  <a:pos x="286" y="0"/>
                </a:cxn>
                <a:cxn ang="0">
                  <a:pos x="65" y="455"/>
                </a:cxn>
                <a:cxn ang="0">
                  <a:pos x="52" y="416"/>
                </a:cxn>
                <a:cxn ang="0">
                  <a:pos x="65" y="403"/>
                </a:cxn>
                <a:cxn ang="0">
                  <a:pos x="138" y="416"/>
                </a:cxn>
                <a:cxn ang="0">
                  <a:pos x="138" y="446"/>
                </a:cxn>
                <a:cxn ang="0">
                  <a:pos x="216" y="446"/>
                </a:cxn>
                <a:cxn ang="0">
                  <a:pos x="208" y="459"/>
                </a:cxn>
                <a:cxn ang="0">
                  <a:pos x="199" y="468"/>
                </a:cxn>
                <a:cxn ang="0">
                  <a:pos x="195" y="468"/>
                </a:cxn>
                <a:cxn ang="0">
                  <a:pos x="169" y="468"/>
                </a:cxn>
                <a:cxn ang="0">
                  <a:pos x="169" y="468"/>
                </a:cxn>
                <a:cxn ang="0">
                  <a:pos x="160" y="463"/>
                </a:cxn>
                <a:cxn ang="0">
                  <a:pos x="156" y="459"/>
                </a:cxn>
                <a:cxn ang="0">
                  <a:pos x="151" y="450"/>
                </a:cxn>
                <a:cxn ang="0">
                  <a:pos x="147" y="446"/>
                </a:cxn>
                <a:cxn ang="0">
                  <a:pos x="147" y="433"/>
                </a:cxn>
                <a:cxn ang="0">
                  <a:pos x="151" y="416"/>
                </a:cxn>
                <a:cxn ang="0">
                  <a:pos x="156" y="407"/>
                </a:cxn>
                <a:cxn ang="0">
                  <a:pos x="169" y="398"/>
                </a:cxn>
                <a:cxn ang="0">
                  <a:pos x="177" y="394"/>
                </a:cxn>
                <a:cxn ang="0">
                  <a:pos x="182" y="394"/>
                </a:cxn>
                <a:cxn ang="0">
                  <a:pos x="190" y="394"/>
                </a:cxn>
                <a:cxn ang="0">
                  <a:pos x="199" y="398"/>
                </a:cxn>
                <a:cxn ang="0">
                  <a:pos x="208" y="407"/>
                </a:cxn>
                <a:cxn ang="0">
                  <a:pos x="216" y="416"/>
                </a:cxn>
                <a:cxn ang="0">
                  <a:pos x="221" y="424"/>
                </a:cxn>
                <a:cxn ang="0">
                  <a:pos x="221" y="433"/>
                </a:cxn>
                <a:cxn ang="0">
                  <a:pos x="307" y="442"/>
                </a:cxn>
                <a:cxn ang="0">
                  <a:pos x="290" y="455"/>
                </a:cxn>
                <a:cxn ang="0">
                  <a:pos x="229" y="446"/>
                </a:cxn>
                <a:cxn ang="0">
                  <a:pos x="225" y="416"/>
                </a:cxn>
                <a:cxn ang="0">
                  <a:pos x="290" y="403"/>
                </a:cxn>
                <a:cxn ang="0">
                  <a:pos x="307" y="442"/>
                </a:cxn>
                <a:cxn ang="0">
                  <a:pos x="307" y="329"/>
                </a:cxn>
                <a:cxn ang="0">
                  <a:pos x="260" y="359"/>
                </a:cxn>
                <a:cxn ang="0">
                  <a:pos x="73" y="355"/>
                </a:cxn>
                <a:cxn ang="0">
                  <a:pos x="43" y="312"/>
                </a:cxn>
                <a:cxn ang="0">
                  <a:pos x="48" y="69"/>
                </a:cxn>
                <a:cxn ang="0">
                  <a:pos x="95" y="39"/>
                </a:cxn>
                <a:cxn ang="0">
                  <a:pos x="281" y="43"/>
                </a:cxn>
                <a:cxn ang="0">
                  <a:pos x="312" y="87"/>
                </a:cxn>
              </a:cxnLst>
              <a:rect l="0" t="0" r="r" b="b"/>
              <a:pathLst>
                <a:path w="355" h="502">
                  <a:moveTo>
                    <a:pt x="286" y="0"/>
                  </a:moveTo>
                  <a:lnTo>
                    <a:pt x="69" y="0"/>
                  </a:lnTo>
                  <a:lnTo>
                    <a:pt x="69" y="0"/>
                  </a:lnTo>
                  <a:lnTo>
                    <a:pt x="56" y="0"/>
                  </a:lnTo>
                  <a:lnTo>
                    <a:pt x="43" y="4"/>
                  </a:lnTo>
                  <a:lnTo>
                    <a:pt x="22" y="22"/>
                  </a:lnTo>
                  <a:lnTo>
                    <a:pt x="4" y="43"/>
                  </a:lnTo>
                  <a:lnTo>
                    <a:pt x="4" y="56"/>
                  </a:lnTo>
                  <a:lnTo>
                    <a:pt x="0" y="69"/>
                  </a:lnTo>
                  <a:lnTo>
                    <a:pt x="0" y="433"/>
                  </a:lnTo>
                  <a:lnTo>
                    <a:pt x="0" y="433"/>
                  </a:lnTo>
                  <a:lnTo>
                    <a:pt x="4" y="450"/>
                  </a:lnTo>
                  <a:lnTo>
                    <a:pt x="4" y="463"/>
                  </a:lnTo>
                  <a:lnTo>
                    <a:pt x="22" y="485"/>
                  </a:lnTo>
                  <a:lnTo>
                    <a:pt x="43" y="498"/>
                  </a:lnTo>
                  <a:lnTo>
                    <a:pt x="56" y="502"/>
                  </a:lnTo>
                  <a:lnTo>
                    <a:pt x="69" y="502"/>
                  </a:lnTo>
                  <a:lnTo>
                    <a:pt x="286" y="502"/>
                  </a:lnTo>
                  <a:lnTo>
                    <a:pt x="286" y="502"/>
                  </a:lnTo>
                  <a:lnTo>
                    <a:pt x="299" y="502"/>
                  </a:lnTo>
                  <a:lnTo>
                    <a:pt x="312" y="498"/>
                  </a:lnTo>
                  <a:lnTo>
                    <a:pt x="333" y="485"/>
                  </a:lnTo>
                  <a:lnTo>
                    <a:pt x="350" y="463"/>
                  </a:lnTo>
                  <a:lnTo>
                    <a:pt x="355" y="450"/>
                  </a:lnTo>
                  <a:lnTo>
                    <a:pt x="355" y="433"/>
                  </a:lnTo>
                  <a:lnTo>
                    <a:pt x="355" y="69"/>
                  </a:lnTo>
                  <a:lnTo>
                    <a:pt x="355" y="69"/>
                  </a:lnTo>
                  <a:lnTo>
                    <a:pt x="355" y="56"/>
                  </a:lnTo>
                  <a:lnTo>
                    <a:pt x="350" y="43"/>
                  </a:lnTo>
                  <a:lnTo>
                    <a:pt x="333" y="22"/>
                  </a:lnTo>
                  <a:lnTo>
                    <a:pt x="312" y="4"/>
                  </a:lnTo>
                  <a:lnTo>
                    <a:pt x="299" y="0"/>
                  </a:lnTo>
                  <a:lnTo>
                    <a:pt x="286" y="0"/>
                  </a:lnTo>
                  <a:lnTo>
                    <a:pt x="286" y="0"/>
                  </a:lnTo>
                  <a:close/>
                  <a:moveTo>
                    <a:pt x="65" y="455"/>
                  </a:moveTo>
                  <a:lnTo>
                    <a:pt x="65" y="455"/>
                  </a:lnTo>
                  <a:lnTo>
                    <a:pt x="56" y="450"/>
                  </a:lnTo>
                  <a:lnTo>
                    <a:pt x="52" y="442"/>
                  </a:lnTo>
                  <a:lnTo>
                    <a:pt x="52" y="416"/>
                  </a:lnTo>
                  <a:lnTo>
                    <a:pt x="52" y="416"/>
                  </a:lnTo>
                  <a:lnTo>
                    <a:pt x="56" y="407"/>
                  </a:lnTo>
                  <a:lnTo>
                    <a:pt x="65" y="403"/>
                  </a:lnTo>
                  <a:lnTo>
                    <a:pt x="147" y="403"/>
                  </a:lnTo>
                  <a:lnTo>
                    <a:pt x="147" y="403"/>
                  </a:lnTo>
                  <a:lnTo>
                    <a:pt x="138" y="416"/>
                  </a:lnTo>
                  <a:lnTo>
                    <a:pt x="134" y="433"/>
                  </a:lnTo>
                  <a:lnTo>
                    <a:pt x="134" y="433"/>
                  </a:lnTo>
                  <a:lnTo>
                    <a:pt x="138" y="446"/>
                  </a:lnTo>
                  <a:lnTo>
                    <a:pt x="138" y="455"/>
                  </a:lnTo>
                  <a:lnTo>
                    <a:pt x="65" y="455"/>
                  </a:lnTo>
                  <a:close/>
                  <a:moveTo>
                    <a:pt x="216" y="446"/>
                  </a:moveTo>
                  <a:lnTo>
                    <a:pt x="216" y="446"/>
                  </a:lnTo>
                  <a:lnTo>
                    <a:pt x="208" y="459"/>
                  </a:lnTo>
                  <a:lnTo>
                    <a:pt x="208" y="459"/>
                  </a:lnTo>
                  <a:lnTo>
                    <a:pt x="203" y="463"/>
                  </a:lnTo>
                  <a:lnTo>
                    <a:pt x="203" y="463"/>
                  </a:lnTo>
                  <a:lnTo>
                    <a:pt x="199" y="468"/>
                  </a:lnTo>
                  <a:lnTo>
                    <a:pt x="195" y="468"/>
                  </a:lnTo>
                  <a:lnTo>
                    <a:pt x="195" y="468"/>
                  </a:lnTo>
                  <a:lnTo>
                    <a:pt x="195" y="468"/>
                  </a:lnTo>
                  <a:lnTo>
                    <a:pt x="195" y="468"/>
                  </a:lnTo>
                  <a:lnTo>
                    <a:pt x="182" y="468"/>
                  </a:lnTo>
                  <a:lnTo>
                    <a:pt x="169" y="468"/>
                  </a:lnTo>
                  <a:lnTo>
                    <a:pt x="169" y="468"/>
                  </a:lnTo>
                  <a:lnTo>
                    <a:pt x="169" y="468"/>
                  </a:lnTo>
                  <a:lnTo>
                    <a:pt x="169" y="468"/>
                  </a:lnTo>
                  <a:lnTo>
                    <a:pt x="164" y="463"/>
                  </a:lnTo>
                  <a:lnTo>
                    <a:pt x="160" y="463"/>
                  </a:lnTo>
                  <a:lnTo>
                    <a:pt x="160" y="463"/>
                  </a:lnTo>
                  <a:lnTo>
                    <a:pt x="156" y="459"/>
                  </a:lnTo>
                  <a:lnTo>
                    <a:pt x="156" y="459"/>
                  </a:lnTo>
                  <a:lnTo>
                    <a:pt x="156" y="459"/>
                  </a:lnTo>
                  <a:lnTo>
                    <a:pt x="156" y="459"/>
                  </a:lnTo>
                  <a:lnTo>
                    <a:pt x="151" y="455"/>
                  </a:lnTo>
                  <a:lnTo>
                    <a:pt x="151" y="450"/>
                  </a:lnTo>
                  <a:lnTo>
                    <a:pt x="151" y="450"/>
                  </a:lnTo>
                  <a:lnTo>
                    <a:pt x="147" y="446"/>
                  </a:lnTo>
                  <a:lnTo>
                    <a:pt x="147" y="446"/>
                  </a:lnTo>
                  <a:lnTo>
                    <a:pt x="147" y="446"/>
                  </a:lnTo>
                  <a:lnTo>
                    <a:pt x="147" y="433"/>
                  </a:lnTo>
                  <a:lnTo>
                    <a:pt x="147" y="433"/>
                  </a:lnTo>
                  <a:lnTo>
                    <a:pt x="147" y="420"/>
                  </a:lnTo>
                  <a:lnTo>
                    <a:pt x="147" y="420"/>
                  </a:lnTo>
                  <a:lnTo>
                    <a:pt x="151" y="416"/>
                  </a:lnTo>
                  <a:lnTo>
                    <a:pt x="151" y="416"/>
                  </a:lnTo>
                  <a:lnTo>
                    <a:pt x="156" y="407"/>
                  </a:lnTo>
                  <a:lnTo>
                    <a:pt x="156" y="407"/>
                  </a:lnTo>
                  <a:lnTo>
                    <a:pt x="169" y="398"/>
                  </a:lnTo>
                  <a:lnTo>
                    <a:pt x="169" y="398"/>
                  </a:lnTo>
                  <a:lnTo>
                    <a:pt x="169" y="398"/>
                  </a:lnTo>
                  <a:lnTo>
                    <a:pt x="173" y="394"/>
                  </a:lnTo>
                  <a:lnTo>
                    <a:pt x="177" y="394"/>
                  </a:lnTo>
                  <a:lnTo>
                    <a:pt x="177" y="394"/>
                  </a:lnTo>
                  <a:lnTo>
                    <a:pt x="182" y="394"/>
                  </a:lnTo>
                  <a:lnTo>
                    <a:pt x="182" y="394"/>
                  </a:lnTo>
                  <a:lnTo>
                    <a:pt x="182" y="394"/>
                  </a:lnTo>
                  <a:lnTo>
                    <a:pt x="182" y="394"/>
                  </a:lnTo>
                  <a:lnTo>
                    <a:pt x="190" y="394"/>
                  </a:lnTo>
                  <a:lnTo>
                    <a:pt x="190" y="394"/>
                  </a:lnTo>
                  <a:lnTo>
                    <a:pt x="195" y="398"/>
                  </a:lnTo>
                  <a:lnTo>
                    <a:pt x="199" y="398"/>
                  </a:lnTo>
                  <a:lnTo>
                    <a:pt x="199" y="398"/>
                  </a:lnTo>
                  <a:lnTo>
                    <a:pt x="199" y="398"/>
                  </a:lnTo>
                  <a:lnTo>
                    <a:pt x="199" y="398"/>
                  </a:lnTo>
                  <a:lnTo>
                    <a:pt x="208" y="407"/>
                  </a:lnTo>
                  <a:lnTo>
                    <a:pt x="216" y="416"/>
                  </a:lnTo>
                  <a:lnTo>
                    <a:pt x="216" y="416"/>
                  </a:lnTo>
                  <a:lnTo>
                    <a:pt x="216" y="416"/>
                  </a:lnTo>
                  <a:lnTo>
                    <a:pt x="216" y="420"/>
                  </a:lnTo>
                  <a:lnTo>
                    <a:pt x="221" y="424"/>
                  </a:lnTo>
                  <a:lnTo>
                    <a:pt x="221" y="424"/>
                  </a:lnTo>
                  <a:lnTo>
                    <a:pt x="221" y="429"/>
                  </a:lnTo>
                  <a:lnTo>
                    <a:pt x="221" y="433"/>
                  </a:lnTo>
                  <a:lnTo>
                    <a:pt x="221" y="433"/>
                  </a:lnTo>
                  <a:lnTo>
                    <a:pt x="216" y="446"/>
                  </a:lnTo>
                  <a:lnTo>
                    <a:pt x="216" y="446"/>
                  </a:lnTo>
                  <a:close/>
                  <a:moveTo>
                    <a:pt x="307" y="442"/>
                  </a:moveTo>
                  <a:lnTo>
                    <a:pt x="307" y="442"/>
                  </a:lnTo>
                  <a:lnTo>
                    <a:pt x="299" y="450"/>
                  </a:lnTo>
                  <a:lnTo>
                    <a:pt x="290" y="455"/>
                  </a:lnTo>
                  <a:lnTo>
                    <a:pt x="225" y="455"/>
                  </a:lnTo>
                  <a:lnTo>
                    <a:pt x="225" y="455"/>
                  </a:lnTo>
                  <a:lnTo>
                    <a:pt x="229" y="446"/>
                  </a:lnTo>
                  <a:lnTo>
                    <a:pt x="229" y="433"/>
                  </a:lnTo>
                  <a:lnTo>
                    <a:pt x="229" y="433"/>
                  </a:lnTo>
                  <a:lnTo>
                    <a:pt x="225" y="416"/>
                  </a:lnTo>
                  <a:lnTo>
                    <a:pt x="216" y="403"/>
                  </a:lnTo>
                  <a:lnTo>
                    <a:pt x="290" y="403"/>
                  </a:lnTo>
                  <a:lnTo>
                    <a:pt x="290" y="403"/>
                  </a:lnTo>
                  <a:lnTo>
                    <a:pt x="299" y="407"/>
                  </a:lnTo>
                  <a:lnTo>
                    <a:pt x="307" y="416"/>
                  </a:lnTo>
                  <a:lnTo>
                    <a:pt x="307" y="442"/>
                  </a:lnTo>
                  <a:close/>
                  <a:moveTo>
                    <a:pt x="312" y="312"/>
                  </a:moveTo>
                  <a:lnTo>
                    <a:pt x="312" y="312"/>
                  </a:lnTo>
                  <a:lnTo>
                    <a:pt x="307" y="329"/>
                  </a:lnTo>
                  <a:lnTo>
                    <a:pt x="299" y="346"/>
                  </a:lnTo>
                  <a:lnTo>
                    <a:pt x="281" y="355"/>
                  </a:lnTo>
                  <a:lnTo>
                    <a:pt x="260" y="359"/>
                  </a:lnTo>
                  <a:lnTo>
                    <a:pt x="95" y="359"/>
                  </a:lnTo>
                  <a:lnTo>
                    <a:pt x="95" y="359"/>
                  </a:lnTo>
                  <a:lnTo>
                    <a:pt x="73" y="355"/>
                  </a:lnTo>
                  <a:lnTo>
                    <a:pt x="56" y="346"/>
                  </a:lnTo>
                  <a:lnTo>
                    <a:pt x="48" y="329"/>
                  </a:lnTo>
                  <a:lnTo>
                    <a:pt x="43" y="312"/>
                  </a:lnTo>
                  <a:lnTo>
                    <a:pt x="43" y="87"/>
                  </a:lnTo>
                  <a:lnTo>
                    <a:pt x="43" y="87"/>
                  </a:lnTo>
                  <a:lnTo>
                    <a:pt x="48" y="69"/>
                  </a:lnTo>
                  <a:lnTo>
                    <a:pt x="56" y="52"/>
                  </a:lnTo>
                  <a:lnTo>
                    <a:pt x="73" y="43"/>
                  </a:lnTo>
                  <a:lnTo>
                    <a:pt x="95" y="39"/>
                  </a:lnTo>
                  <a:lnTo>
                    <a:pt x="260" y="39"/>
                  </a:lnTo>
                  <a:lnTo>
                    <a:pt x="260" y="39"/>
                  </a:lnTo>
                  <a:lnTo>
                    <a:pt x="281" y="43"/>
                  </a:lnTo>
                  <a:lnTo>
                    <a:pt x="299" y="52"/>
                  </a:lnTo>
                  <a:lnTo>
                    <a:pt x="307" y="69"/>
                  </a:lnTo>
                  <a:lnTo>
                    <a:pt x="312" y="87"/>
                  </a:lnTo>
                  <a:lnTo>
                    <a:pt x="312" y="312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rgbClr val="2D2015"/>
              </a:solidFill>
              <a:round/>
              <a:headEnd/>
              <a:tailEnd/>
            </a:ln>
          </p:spPr>
          <p:txBody>
            <a:bodyPr vert="horz" wrap="square" lIns="121848" tIns="60925" rIns="121848" bIns="60925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219048">
                <a:defRPr/>
              </a:pPr>
              <a:endParaRPr lang="zh-CN" altLang="en-US" sz="1100" kern="0">
                <a:ln>
                  <a:solidFill>
                    <a:sysClr val="windowText" lastClr="000000"/>
                  </a:solidFill>
                </a:ln>
                <a:solidFill>
                  <a:srgbClr val="000000">
                    <a:lumMod val="75000"/>
                    <a:lumOff val="25000"/>
                  </a:srgbClr>
                </a:solidFill>
                <a:latin typeface="微软雅黑"/>
                <a:ea typeface="微软雅黑"/>
                <a:cs typeface="Arial" panose="020B0604020202020204" pitchFamily="34" charset="0"/>
              </a:endParaRPr>
            </a:p>
          </p:txBody>
        </p:sp>
      </p:grpSp>
      <p:grpSp>
        <p:nvGrpSpPr>
          <p:cNvPr id="366" name="组合 365"/>
          <p:cNvGrpSpPr/>
          <p:nvPr/>
        </p:nvGrpSpPr>
        <p:grpSpPr>
          <a:xfrm>
            <a:off x="6467500" y="5087216"/>
            <a:ext cx="1866447" cy="1322630"/>
            <a:chOff x="13207974" y="5092699"/>
            <a:chExt cx="2149323" cy="1618343"/>
          </a:xfrm>
        </p:grpSpPr>
        <p:grpSp>
          <p:nvGrpSpPr>
            <p:cNvPr id="367" name="组合 366"/>
            <p:cNvGrpSpPr/>
            <p:nvPr/>
          </p:nvGrpSpPr>
          <p:grpSpPr>
            <a:xfrm>
              <a:off x="13207974" y="5203769"/>
              <a:ext cx="2149323" cy="1420290"/>
              <a:chOff x="4249032" y="2157583"/>
              <a:chExt cx="2149323" cy="1420290"/>
            </a:xfrm>
          </p:grpSpPr>
          <p:cxnSp>
            <p:nvCxnSpPr>
              <p:cNvPr id="369" name="直接连接符 368"/>
              <p:cNvCxnSpPr/>
              <p:nvPr/>
            </p:nvCxnSpPr>
            <p:spPr bwMode="auto">
              <a:xfrm flipV="1">
                <a:off x="4249032" y="2928081"/>
                <a:ext cx="321890" cy="5067"/>
              </a:xfrm>
              <a:prstGeom prst="line">
                <a:avLst/>
              </a:prstGeom>
              <a:noFill/>
              <a:ln w="9525" cap="flat" cmpd="sng" algn="ctr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70" name="直接连接符 369"/>
              <p:cNvCxnSpPr/>
              <p:nvPr/>
            </p:nvCxnSpPr>
            <p:spPr bwMode="auto">
              <a:xfrm>
                <a:off x="4863005" y="2371234"/>
                <a:ext cx="0" cy="1106145"/>
              </a:xfrm>
              <a:prstGeom prst="line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  <a:round/>
                <a:headEnd type="none" w="med" len="med"/>
                <a:tailEnd type="none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71" name="直接连接符 370"/>
              <p:cNvCxnSpPr/>
              <p:nvPr/>
            </p:nvCxnSpPr>
            <p:spPr bwMode="auto">
              <a:xfrm>
                <a:off x="4775335" y="2933148"/>
                <a:ext cx="87670" cy="0"/>
              </a:xfrm>
              <a:prstGeom prst="line">
                <a:avLst/>
              </a:prstGeom>
              <a:noFill/>
              <a:ln w="12700" cap="flat" cmpd="sng" algn="ctr">
                <a:solidFill>
                  <a:srgbClr val="2D2015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cxnSp>
          <p:grpSp>
            <p:nvGrpSpPr>
              <p:cNvPr id="372" name="组合 371"/>
              <p:cNvGrpSpPr/>
              <p:nvPr/>
            </p:nvGrpSpPr>
            <p:grpSpPr>
              <a:xfrm>
                <a:off x="5549607" y="2322992"/>
                <a:ext cx="102199" cy="93090"/>
                <a:chOff x="7950430" y="3839031"/>
                <a:chExt cx="180000" cy="180000"/>
              </a:xfrm>
            </p:grpSpPr>
            <p:cxnSp>
              <p:nvCxnSpPr>
                <p:cNvPr id="406" name="直接连接符 405"/>
                <p:cNvCxnSpPr/>
                <p:nvPr/>
              </p:nvCxnSpPr>
              <p:spPr bwMode="auto">
                <a:xfrm>
                  <a:off x="7950430" y="3839031"/>
                  <a:ext cx="180000" cy="18000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407" name="直接连接符 406"/>
                <p:cNvCxnSpPr/>
                <p:nvPr/>
              </p:nvCxnSpPr>
              <p:spPr bwMode="auto">
                <a:xfrm rot="5400000">
                  <a:off x="7950430" y="3839031"/>
                  <a:ext cx="180000" cy="18000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  <p:grpSp>
            <p:nvGrpSpPr>
              <p:cNvPr id="373" name="组合 372"/>
              <p:cNvGrpSpPr/>
              <p:nvPr/>
            </p:nvGrpSpPr>
            <p:grpSpPr>
              <a:xfrm>
                <a:off x="5549607" y="3430836"/>
                <a:ext cx="102199" cy="93090"/>
                <a:chOff x="7950430" y="3839031"/>
                <a:chExt cx="180000" cy="180000"/>
              </a:xfrm>
            </p:grpSpPr>
            <p:cxnSp>
              <p:nvCxnSpPr>
                <p:cNvPr id="404" name="直接连接符 403"/>
                <p:cNvCxnSpPr/>
                <p:nvPr/>
              </p:nvCxnSpPr>
              <p:spPr bwMode="auto">
                <a:xfrm>
                  <a:off x="7950430" y="3839031"/>
                  <a:ext cx="180000" cy="18000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405" name="直接连接符 404"/>
                <p:cNvCxnSpPr/>
                <p:nvPr/>
              </p:nvCxnSpPr>
              <p:spPr bwMode="auto">
                <a:xfrm rot="5400000">
                  <a:off x="7950430" y="3839031"/>
                  <a:ext cx="180000" cy="18000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  <p:grpSp>
            <p:nvGrpSpPr>
              <p:cNvPr id="374" name="组合 373"/>
              <p:cNvGrpSpPr/>
              <p:nvPr/>
            </p:nvGrpSpPr>
            <p:grpSpPr>
              <a:xfrm>
                <a:off x="5549607" y="2693321"/>
                <a:ext cx="102199" cy="93090"/>
                <a:chOff x="7950430" y="3839031"/>
                <a:chExt cx="180000" cy="180000"/>
              </a:xfrm>
            </p:grpSpPr>
            <p:cxnSp>
              <p:nvCxnSpPr>
                <p:cNvPr id="402" name="直接连接符 401"/>
                <p:cNvCxnSpPr/>
                <p:nvPr/>
              </p:nvCxnSpPr>
              <p:spPr bwMode="auto">
                <a:xfrm>
                  <a:off x="7950430" y="3839031"/>
                  <a:ext cx="180000" cy="18000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403" name="直接连接符 402"/>
                <p:cNvCxnSpPr/>
                <p:nvPr/>
              </p:nvCxnSpPr>
              <p:spPr bwMode="auto">
                <a:xfrm rot="5400000">
                  <a:off x="7950430" y="3839031"/>
                  <a:ext cx="180000" cy="18000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  <p:grpSp>
            <p:nvGrpSpPr>
              <p:cNvPr id="375" name="组合 374"/>
              <p:cNvGrpSpPr/>
              <p:nvPr/>
            </p:nvGrpSpPr>
            <p:grpSpPr>
              <a:xfrm>
                <a:off x="4856859" y="2371234"/>
                <a:ext cx="740974" cy="1110308"/>
                <a:chOff x="6830589" y="1838445"/>
                <a:chExt cx="340039" cy="944675"/>
              </a:xfrm>
            </p:grpSpPr>
            <p:cxnSp>
              <p:nvCxnSpPr>
                <p:cNvPr id="398" name="直接连接符 397"/>
                <p:cNvCxnSpPr/>
                <p:nvPr/>
              </p:nvCxnSpPr>
              <p:spPr bwMode="auto">
                <a:xfrm>
                  <a:off x="6830589" y="1838445"/>
                  <a:ext cx="340039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2D2015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399" name="直接连接符 398"/>
                <p:cNvCxnSpPr/>
                <p:nvPr/>
              </p:nvCxnSpPr>
              <p:spPr bwMode="auto">
                <a:xfrm>
                  <a:off x="6830589" y="2783120"/>
                  <a:ext cx="340039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2D2015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400" name="直接连接符 399"/>
                <p:cNvCxnSpPr/>
                <p:nvPr/>
              </p:nvCxnSpPr>
              <p:spPr bwMode="auto">
                <a:xfrm>
                  <a:off x="6830589" y="2153529"/>
                  <a:ext cx="340039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2D2015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401" name="直接连接符 400"/>
                <p:cNvCxnSpPr/>
                <p:nvPr/>
              </p:nvCxnSpPr>
              <p:spPr bwMode="auto">
                <a:xfrm>
                  <a:off x="6830589" y="2468614"/>
                  <a:ext cx="340039" cy="0"/>
                </a:xfrm>
                <a:prstGeom prst="line">
                  <a:avLst/>
                </a:prstGeom>
                <a:noFill/>
                <a:ln w="12700" cap="flat" cmpd="sng" algn="ctr">
                  <a:solidFill>
                    <a:srgbClr val="2D2015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  <p:grpSp>
            <p:nvGrpSpPr>
              <p:cNvPr id="376" name="组合 375"/>
              <p:cNvGrpSpPr/>
              <p:nvPr/>
            </p:nvGrpSpPr>
            <p:grpSpPr>
              <a:xfrm>
                <a:off x="5549607" y="3063649"/>
                <a:ext cx="102199" cy="93090"/>
                <a:chOff x="7950430" y="3839031"/>
                <a:chExt cx="180000" cy="180000"/>
              </a:xfrm>
            </p:grpSpPr>
            <p:cxnSp>
              <p:nvCxnSpPr>
                <p:cNvPr id="396" name="直接连接符 395"/>
                <p:cNvCxnSpPr/>
                <p:nvPr/>
              </p:nvCxnSpPr>
              <p:spPr bwMode="auto">
                <a:xfrm>
                  <a:off x="7950430" y="3839031"/>
                  <a:ext cx="180000" cy="18000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397" name="直接连接符 396"/>
                <p:cNvCxnSpPr/>
                <p:nvPr/>
              </p:nvCxnSpPr>
              <p:spPr bwMode="auto">
                <a:xfrm rot="5400000">
                  <a:off x="7950430" y="3839031"/>
                  <a:ext cx="180000" cy="180000"/>
                </a:xfrm>
                <a:prstGeom prst="line">
                  <a:avLst/>
                </a:prstGeom>
                <a:noFill/>
                <a:ln w="19050" cap="flat" cmpd="sng" algn="ctr">
                  <a:solidFill>
                    <a:schemeClr val="accent1">
                      <a:lumMod val="50000"/>
                    </a:schemeClr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  <p:grpSp>
            <p:nvGrpSpPr>
              <p:cNvPr id="377" name="组合 376"/>
              <p:cNvGrpSpPr/>
              <p:nvPr/>
            </p:nvGrpSpPr>
            <p:grpSpPr>
              <a:xfrm>
                <a:off x="5181194" y="2271683"/>
                <a:ext cx="138023" cy="1306190"/>
                <a:chOff x="6859776" y="1753744"/>
                <a:chExt cx="109205" cy="1111336"/>
              </a:xfrm>
            </p:grpSpPr>
            <p:grpSp>
              <p:nvGrpSpPr>
                <p:cNvPr id="384" name="组合 383"/>
                <p:cNvGrpSpPr/>
                <p:nvPr/>
              </p:nvGrpSpPr>
              <p:grpSpPr>
                <a:xfrm>
                  <a:off x="6859776" y="1753744"/>
                  <a:ext cx="109205" cy="166084"/>
                  <a:chOff x="6757258" y="1733011"/>
                  <a:chExt cx="78966" cy="122611"/>
                </a:xfrm>
              </p:grpSpPr>
              <p:sp>
                <p:nvSpPr>
                  <p:cNvPr id="394" name="椭圆 393"/>
                  <p:cNvSpPr/>
                  <p:nvPr/>
                </p:nvSpPr>
                <p:spPr bwMode="auto">
                  <a:xfrm>
                    <a:off x="6757258" y="1776050"/>
                    <a:ext cx="72000" cy="72000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 cap="flat" cmpd="sng" algn="ctr">
                    <a:solidFill>
                      <a:srgbClr val="2D2015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914400" fontAlgn="base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zh-CN" altLang="en-US" sz="3600" kern="0">
                      <a:solidFill>
                        <a:srgbClr val="B2B2B2"/>
                      </a:solidFill>
                      <a:ea typeface="宋体" panose="02010600030101010101" pitchFamily="2" charset="-122"/>
                    </a:endParaRPr>
                  </a:p>
                </p:txBody>
              </p:sp>
              <p:cxnSp>
                <p:nvCxnSpPr>
                  <p:cNvPr id="395" name="直接箭头连接符 394"/>
                  <p:cNvCxnSpPr/>
                  <p:nvPr/>
                </p:nvCxnSpPr>
                <p:spPr bwMode="auto">
                  <a:xfrm flipV="1">
                    <a:off x="6764781" y="1733011"/>
                    <a:ext cx="71443" cy="122611"/>
                  </a:xfrm>
                  <a:prstGeom prst="straightConnector1">
                    <a:avLst/>
                  </a:prstGeom>
                  <a:noFill/>
                  <a:ln w="9525" cap="flat" cmpd="sng" algn="ctr">
                    <a:solidFill>
                      <a:srgbClr val="2D2015"/>
                    </a:solidFill>
                    <a:prstDash val="solid"/>
                    <a:round/>
                    <a:headEnd type="none" w="sm" len="sm"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cxnSp>
            </p:grpSp>
            <p:grpSp>
              <p:nvGrpSpPr>
                <p:cNvPr id="385" name="组合 384"/>
                <p:cNvGrpSpPr/>
                <p:nvPr/>
              </p:nvGrpSpPr>
              <p:grpSpPr>
                <a:xfrm>
                  <a:off x="6859776" y="2698996"/>
                  <a:ext cx="109205" cy="166084"/>
                  <a:chOff x="6757258" y="1733011"/>
                  <a:chExt cx="78966" cy="122611"/>
                </a:xfrm>
              </p:grpSpPr>
              <p:sp>
                <p:nvSpPr>
                  <p:cNvPr id="392" name="椭圆 391"/>
                  <p:cNvSpPr/>
                  <p:nvPr/>
                </p:nvSpPr>
                <p:spPr bwMode="auto">
                  <a:xfrm>
                    <a:off x="6757258" y="1776050"/>
                    <a:ext cx="72000" cy="72000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 cap="flat" cmpd="sng" algn="ctr">
                    <a:solidFill>
                      <a:srgbClr val="2D2015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914400" fontAlgn="base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zh-CN" altLang="en-US" sz="3600" kern="0">
                      <a:solidFill>
                        <a:srgbClr val="B2B2B2"/>
                      </a:solidFill>
                      <a:ea typeface="宋体" panose="02010600030101010101" pitchFamily="2" charset="-122"/>
                    </a:endParaRPr>
                  </a:p>
                </p:txBody>
              </p:sp>
              <p:cxnSp>
                <p:nvCxnSpPr>
                  <p:cNvPr id="393" name="直接箭头连接符 392"/>
                  <p:cNvCxnSpPr/>
                  <p:nvPr/>
                </p:nvCxnSpPr>
                <p:spPr bwMode="auto">
                  <a:xfrm flipV="1">
                    <a:off x="6764781" y="1733011"/>
                    <a:ext cx="71443" cy="122611"/>
                  </a:xfrm>
                  <a:prstGeom prst="straightConnector1">
                    <a:avLst/>
                  </a:prstGeom>
                  <a:noFill/>
                  <a:ln w="9525" cap="flat" cmpd="sng" algn="ctr">
                    <a:solidFill>
                      <a:srgbClr val="2D2015"/>
                    </a:solidFill>
                    <a:prstDash val="solid"/>
                    <a:round/>
                    <a:headEnd type="none" w="sm" len="sm"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cxnSp>
            </p:grpSp>
            <p:grpSp>
              <p:nvGrpSpPr>
                <p:cNvPr id="386" name="组合 385"/>
                <p:cNvGrpSpPr/>
                <p:nvPr/>
              </p:nvGrpSpPr>
              <p:grpSpPr>
                <a:xfrm>
                  <a:off x="6859776" y="2068828"/>
                  <a:ext cx="109205" cy="166084"/>
                  <a:chOff x="6757258" y="1733011"/>
                  <a:chExt cx="78966" cy="122611"/>
                </a:xfrm>
              </p:grpSpPr>
              <p:sp>
                <p:nvSpPr>
                  <p:cNvPr id="390" name="椭圆 389"/>
                  <p:cNvSpPr/>
                  <p:nvPr/>
                </p:nvSpPr>
                <p:spPr bwMode="auto">
                  <a:xfrm>
                    <a:off x="6757258" y="1776050"/>
                    <a:ext cx="72000" cy="72000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 cap="flat" cmpd="sng" algn="ctr">
                    <a:solidFill>
                      <a:srgbClr val="2D2015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914400" fontAlgn="base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zh-CN" altLang="en-US" sz="3600" kern="0">
                      <a:solidFill>
                        <a:srgbClr val="B2B2B2"/>
                      </a:solidFill>
                      <a:ea typeface="宋体" panose="02010600030101010101" pitchFamily="2" charset="-122"/>
                    </a:endParaRPr>
                  </a:p>
                </p:txBody>
              </p:sp>
              <p:cxnSp>
                <p:nvCxnSpPr>
                  <p:cNvPr id="391" name="直接箭头连接符 390"/>
                  <p:cNvCxnSpPr/>
                  <p:nvPr/>
                </p:nvCxnSpPr>
                <p:spPr bwMode="auto">
                  <a:xfrm flipV="1">
                    <a:off x="6764781" y="1733011"/>
                    <a:ext cx="71443" cy="122611"/>
                  </a:xfrm>
                  <a:prstGeom prst="straightConnector1">
                    <a:avLst/>
                  </a:prstGeom>
                  <a:noFill/>
                  <a:ln w="9525" cap="flat" cmpd="sng" algn="ctr">
                    <a:solidFill>
                      <a:srgbClr val="2D2015"/>
                    </a:solidFill>
                    <a:prstDash val="solid"/>
                    <a:round/>
                    <a:headEnd type="none" w="sm" len="sm"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cxnSp>
            </p:grpSp>
            <p:grpSp>
              <p:nvGrpSpPr>
                <p:cNvPr id="387" name="组合 386"/>
                <p:cNvGrpSpPr/>
                <p:nvPr/>
              </p:nvGrpSpPr>
              <p:grpSpPr>
                <a:xfrm>
                  <a:off x="6859776" y="2383913"/>
                  <a:ext cx="109205" cy="166084"/>
                  <a:chOff x="6757258" y="1733011"/>
                  <a:chExt cx="78966" cy="122611"/>
                </a:xfrm>
              </p:grpSpPr>
              <p:sp>
                <p:nvSpPr>
                  <p:cNvPr id="388" name="椭圆 387"/>
                  <p:cNvSpPr/>
                  <p:nvPr/>
                </p:nvSpPr>
                <p:spPr bwMode="auto">
                  <a:xfrm>
                    <a:off x="6757258" y="1776050"/>
                    <a:ext cx="72000" cy="72000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 cap="flat" cmpd="sng" algn="ctr">
                    <a:solidFill>
                      <a:srgbClr val="2D2015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  <a:extLst/>
                </p:spPr>
                <p:txBody>
                  <a:bodyPr vert="horz" wrap="square" lIns="91440" tIns="45720" rIns="91440" bIns="45720" numCol="1" rtlCol="0" anchor="t" anchorCtr="0" compatLnSpc="1">
                    <a:prstTxWarp prst="textNoShape">
                      <a:avLst/>
                    </a:prstTxWarp>
                  </a:bodyPr>
                  <a:lstStyle/>
                  <a:p>
                    <a:pPr defTabSz="914400" fontAlgn="base">
                      <a:spcBef>
                        <a:spcPct val="0"/>
                      </a:spcBef>
                      <a:spcAft>
                        <a:spcPct val="0"/>
                      </a:spcAft>
                      <a:defRPr/>
                    </a:pPr>
                    <a:endParaRPr lang="zh-CN" altLang="en-US" sz="3600" kern="0">
                      <a:solidFill>
                        <a:srgbClr val="B2B2B2"/>
                      </a:solidFill>
                      <a:ea typeface="宋体" panose="02010600030101010101" pitchFamily="2" charset="-122"/>
                    </a:endParaRPr>
                  </a:p>
                </p:txBody>
              </p:sp>
              <p:cxnSp>
                <p:nvCxnSpPr>
                  <p:cNvPr id="389" name="直接箭头连接符 388"/>
                  <p:cNvCxnSpPr/>
                  <p:nvPr/>
                </p:nvCxnSpPr>
                <p:spPr bwMode="auto">
                  <a:xfrm flipV="1">
                    <a:off x="6764781" y="1733011"/>
                    <a:ext cx="71443" cy="122611"/>
                  </a:xfrm>
                  <a:prstGeom prst="straightConnector1">
                    <a:avLst/>
                  </a:prstGeom>
                  <a:noFill/>
                  <a:ln w="9525" cap="flat" cmpd="sng" algn="ctr">
                    <a:solidFill>
                      <a:srgbClr val="2D2015"/>
                    </a:solidFill>
                    <a:prstDash val="solid"/>
                    <a:round/>
                    <a:headEnd type="none" w="sm" len="sm"/>
                    <a:tailEnd type="triangle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</p:cxnSp>
            </p:grpSp>
          </p:grpSp>
          <p:sp>
            <p:nvSpPr>
              <p:cNvPr id="378" name="五边形 377"/>
              <p:cNvSpPr/>
              <p:nvPr/>
            </p:nvSpPr>
            <p:spPr bwMode="auto">
              <a:xfrm>
                <a:off x="4468759" y="2836341"/>
                <a:ext cx="331848" cy="205100"/>
              </a:xfrm>
              <a:prstGeom prst="homePlate">
                <a:avLst>
                  <a:gd name="adj" fmla="val 33488"/>
                </a:avLst>
              </a:prstGeom>
              <a:solidFill>
                <a:srgbClr val="BFBFBF"/>
              </a:solidFill>
              <a:ln w="12700" cap="flat" cmpd="sng" algn="ctr">
                <a:solidFill>
                  <a:srgbClr val="2D2015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400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3600" kern="0">
                  <a:solidFill>
                    <a:srgbClr val="B2B2B2"/>
                  </a:solidFill>
                  <a:ea typeface="宋体" panose="02010600030101010101" pitchFamily="2" charset="-122"/>
                </a:endParaRPr>
              </a:p>
            </p:txBody>
          </p:sp>
          <p:sp>
            <p:nvSpPr>
              <p:cNvPr id="379" name="矩形 378"/>
              <p:cNvSpPr/>
              <p:nvPr/>
            </p:nvSpPr>
            <p:spPr>
              <a:xfrm>
                <a:off x="4417079" y="2777780"/>
                <a:ext cx="642790" cy="329320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defTabSz="914400" eaLnBrk="0" fontAlgn="base" hangingPunct="0">
                  <a:lnSpc>
                    <a:spcPct val="140000"/>
                  </a:lnSpc>
                  <a:spcBef>
                    <a:spcPct val="0"/>
                  </a:spcBef>
                  <a:spcAft>
                    <a:spcPct val="0"/>
                  </a:spcAft>
                  <a:buSzPct val="100000"/>
                  <a:defRPr/>
                </a:pPr>
                <a:r>
                  <a:rPr lang="en-US" altLang="zh-CN" sz="1050" b="1" kern="0" dirty="0">
                    <a:solidFill>
                      <a:srgbClr val="000000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Calibri" panose="020F0502020204030204" pitchFamily="34" charset="0"/>
                  </a:rPr>
                  <a:t>DAC</a:t>
                </a:r>
                <a:endParaRPr lang="zh-CN" altLang="en-US" sz="1050" b="1" kern="0" dirty="0">
                  <a:solidFill>
                    <a:srgbClr val="000000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Calibri" panose="020F0502020204030204" pitchFamily="34" charset="0"/>
                </a:endParaRPr>
              </a:p>
            </p:txBody>
          </p:sp>
          <p:sp>
            <p:nvSpPr>
              <p:cNvPr id="380" name="矩形 379"/>
              <p:cNvSpPr/>
              <p:nvPr/>
            </p:nvSpPr>
            <p:spPr>
              <a:xfrm>
                <a:off x="5266395" y="2157583"/>
                <a:ext cx="1097862" cy="21072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700" i="1" dirty="0">
                    <a:solidFill>
                      <a:srgbClr val="2D2015"/>
                    </a:solidFill>
                  </a:rPr>
                  <a:t>Analog antenna port0</a:t>
                </a:r>
                <a:endParaRPr lang="zh-CN" altLang="en-US" sz="700" dirty="0">
                  <a:solidFill>
                    <a:srgbClr val="B2B2B2"/>
                  </a:solidFill>
                </a:endParaRPr>
              </a:p>
            </p:txBody>
          </p:sp>
          <p:sp>
            <p:nvSpPr>
              <p:cNvPr id="381" name="矩形 380"/>
              <p:cNvSpPr/>
              <p:nvPr/>
            </p:nvSpPr>
            <p:spPr>
              <a:xfrm>
                <a:off x="5263346" y="2511151"/>
                <a:ext cx="1135009" cy="21072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700" i="1" dirty="0">
                    <a:solidFill>
                      <a:srgbClr val="2D2015"/>
                    </a:solidFill>
                  </a:rPr>
                  <a:t>Analog Antenna port1</a:t>
                </a:r>
                <a:endParaRPr lang="zh-CN" altLang="en-US" sz="700" dirty="0">
                  <a:solidFill>
                    <a:srgbClr val="B2B2B2"/>
                  </a:solidFill>
                </a:endParaRPr>
              </a:p>
            </p:txBody>
          </p:sp>
          <p:sp>
            <p:nvSpPr>
              <p:cNvPr id="382" name="矩形 381"/>
              <p:cNvSpPr/>
              <p:nvPr/>
            </p:nvSpPr>
            <p:spPr>
              <a:xfrm>
                <a:off x="5269441" y="2919583"/>
                <a:ext cx="1107993" cy="21072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700" i="1" dirty="0">
                    <a:solidFill>
                      <a:srgbClr val="2D2015"/>
                    </a:solidFill>
                  </a:rPr>
                  <a:t>Analog Antenna port2</a:t>
                </a:r>
                <a:endParaRPr lang="zh-CN" altLang="en-US" sz="700" dirty="0">
                  <a:solidFill>
                    <a:srgbClr val="B2B2B2"/>
                  </a:solidFill>
                </a:endParaRPr>
              </a:p>
            </p:txBody>
          </p:sp>
          <p:sp>
            <p:nvSpPr>
              <p:cNvPr id="383" name="矩形 382"/>
              <p:cNvSpPr/>
              <p:nvPr/>
            </p:nvSpPr>
            <p:spPr>
              <a:xfrm>
                <a:off x="5284682" y="3273152"/>
                <a:ext cx="1107993" cy="21072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700" i="1" dirty="0">
                    <a:solidFill>
                      <a:srgbClr val="2D2015"/>
                    </a:solidFill>
                  </a:rPr>
                  <a:t>Analog Antenna port3</a:t>
                </a:r>
                <a:endParaRPr lang="zh-CN" altLang="en-US" sz="700" dirty="0">
                  <a:solidFill>
                    <a:srgbClr val="B2B2B2"/>
                  </a:solidFill>
                </a:endParaRPr>
              </a:p>
            </p:txBody>
          </p:sp>
        </p:grpSp>
        <p:sp>
          <p:nvSpPr>
            <p:cNvPr id="368" name="椭圆 367"/>
            <p:cNvSpPr/>
            <p:nvPr/>
          </p:nvSpPr>
          <p:spPr bwMode="auto">
            <a:xfrm>
              <a:off x="14176829" y="5092699"/>
              <a:ext cx="856343" cy="1618343"/>
            </a:xfrm>
            <a:prstGeom prst="ellipse">
              <a:avLst/>
            </a:prstGeom>
            <a:noFill/>
            <a:ln w="3175" cap="flat" cmpd="sng" algn="ctr">
              <a:solidFill>
                <a:schemeClr val="accent1">
                  <a:lumMod val="5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B2B2B2"/>
                </a:solidFill>
              </a:endParaRPr>
            </a:p>
          </p:txBody>
        </p:sp>
      </p:grpSp>
      <p:sp>
        <p:nvSpPr>
          <p:cNvPr id="408" name="矩形 407"/>
          <p:cNvSpPr/>
          <p:nvPr/>
        </p:nvSpPr>
        <p:spPr>
          <a:xfrm>
            <a:off x="1241867" y="5340503"/>
            <a:ext cx="4987574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4625" indent="-174625">
              <a:spcAft>
                <a:spcPts val="1200"/>
              </a:spcAft>
              <a:buSzPct val="80000"/>
              <a:buFont typeface="Wingdings" panose="05000000000000000000" pitchFamily="2" charset="2"/>
              <a:buChar char="p"/>
            </a:pPr>
            <a:r>
              <a:rPr lang="en-US" altLang="zh-CN" sz="1200" dirty="0">
                <a:solidFill>
                  <a:srgbClr val="2D201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Channel measurement for analog antenna ports in a RF chain </a:t>
            </a:r>
          </a:p>
          <a:p>
            <a:pPr marL="174625" indent="-174625">
              <a:spcAft>
                <a:spcPts val="1200"/>
              </a:spcAft>
              <a:buSzPct val="80000"/>
              <a:buFont typeface="Wingdings" panose="05000000000000000000" pitchFamily="2" charset="2"/>
              <a:buChar char="p"/>
            </a:pPr>
            <a:r>
              <a:rPr lang="en-US" altLang="zh-CN" sz="1200" dirty="0">
                <a:solidFill>
                  <a:srgbClr val="2D201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Channel of arbitrary beam can be calculated by the UE with NW-configured beam weight</a:t>
            </a:r>
          </a:p>
        </p:txBody>
      </p:sp>
      <p:sp>
        <p:nvSpPr>
          <p:cNvPr id="409" name="矩形 408"/>
          <p:cNvSpPr/>
          <p:nvPr/>
        </p:nvSpPr>
        <p:spPr>
          <a:xfrm>
            <a:off x="1055883" y="2203138"/>
            <a:ext cx="100240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SzPct val="80000"/>
              <a:buFont typeface="Wingdings" panose="05000000000000000000" pitchFamily="2" charset="2"/>
              <a:buChar char="n"/>
            </a:pPr>
            <a:r>
              <a:rPr lang="en-US" altLang="zh-CN" sz="1400" b="1" dirty="0">
                <a:solidFill>
                  <a:srgbClr val="2D201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CSI compression for HBF: </a:t>
            </a:r>
            <a:r>
              <a:rPr lang="en-US" altLang="zh-CN" sz="1400" dirty="0">
                <a:solidFill>
                  <a:srgbClr val="2D201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Joint CSI compression for multi beam CSI feedback, while the common parts of CSI for each beam could be compressed.</a:t>
            </a:r>
          </a:p>
        </p:txBody>
      </p:sp>
      <p:grpSp>
        <p:nvGrpSpPr>
          <p:cNvPr id="410" name="组合 409"/>
          <p:cNvGrpSpPr/>
          <p:nvPr/>
        </p:nvGrpSpPr>
        <p:grpSpPr>
          <a:xfrm>
            <a:off x="1368381" y="2826867"/>
            <a:ext cx="2451927" cy="1464554"/>
            <a:chOff x="7437563" y="3864022"/>
            <a:chExt cx="1981545" cy="1620348"/>
          </a:xfrm>
        </p:grpSpPr>
        <p:sp>
          <p:nvSpPr>
            <p:cNvPr id="411" name="右箭头 410"/>
            <p:cNvSpPr/>
            <p:nvPr/>
          </p:nvSpPr>
          <p:spPr bwMode="auto">
            <a:xfrm>
              <a:off x="9145762" y="4519005"/>
              <a:ext cx="273346" cy="236301"/>
            </a:xfrm>
            <a:prstGeom prst="rightArrow">
              <a:avLst/>
            </a:prstGeom>
            <a:solidFill>
              <a:schemeClr val="accent2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>
                <a:solidFill>
                  <a:srgbClr val="B2B2B2"/>
                </a:solidFill>
              </a:endParaRPr>
            </a:p>
          </p:txBody>
        </p:sp>
        <p:pic>
          <p:nvPicPr>
            <p:cNvPr id="412" name="图片 4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437563" y="3864022"/>
              <a:ext cx="1345972" cy="1484370"/>
            </a:xfrm>
            <a:prstGeom prst="rect">
              <a:avLst/>
            </a:prstGeom>
          </p:spPr>
        </p:pic>
        <p:sp>
          <p:nvSpPr>
            <p:cNvPr id="413" name="矩形 412"/>
            <p:cNvSpPr/>
            <p:nvPr/>
          </p:nvSpPr>
          <p:spPr>
            <a:xfrm>
              <a:off x="7792025" y="5284315"/>
              <a:ext cx="439619" cy="200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700" b="1" dirty="0">
                  <a:solidFill>
                    <a:srgbClr val="2D2015"/>
                  </a:solidFill>
                </a:rPr>
                <a:t>Beam1</a:t>
              </a:r>
              <a:endParaRPr lang="zh-CN" altLang="en-US" sz="700" b="1" dirty="0">
                <a:solidFill>
                  <a:srgbClr val="B2B2B2"/>
                </a:solidFill>
              </a:endParaRPr>
            </a:p>
          </p:txBody>
        </p:sp>
        <p:sp>
          <p:nvSpPr>
            <p:cNvPr id="414" name="矩形 413"/>
            <p:cNvSpPr/>
            <p:nvPr/>
          </p:nvSpPr>
          <p:spPr>
            <a:xfrm>
              <a:off x="8207728" y="5284315"/>
              <a:ext cx="439619" cy="200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700" b="1" dirty="0">
                  <a:solidFill>
                    <a:srgbClr val="2D2015"/>
                  </a:solidFill>
                </a:rPr>
                <a:t>Beam2</a:t>
              </a:r>
              <a:endParaRPr lang="zh-CN" altLang="en-US" sz="700" b="1" dirty="0">
                <a:solidFill>
                  <a:srgbClr val="B2B2B2"/>
                </a:solidFill>
              </a:endParaRPr>
            </a:p>
          </p:txBody>
        </p:sp>
        <p:sp>
          <p:nvSpPr>
            <p:cNvPr id="415" name="矩形 414"/>
            <p:cNvSpPr/>
            <p:nvPr/>
          </p:nvSpPr>
          <p:spPr>
            <a:xfrm>
              <a:off x="8630872" y="5284315"/>
              <a:ext cx="439619" cy="200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700" b="1" dirty="0">
                  <a:solidFill>
                    <a:srgbClr val="2D2015"/>
                  </a:solidFill>
                </a:rPr>
                <a:t>Beam3</a:t>
              </a:r>
              <a:endParaRPr lang="zh-CN" altLang="en-US" sz="700" b="1" dirty="0">
                <a:solidFill>
                  <a:srgbClr val="B2B2B2"/>
                </a:solidFill>
              </a:endParaRPr>
            </a:p>
          </p:txBody>
        </p:sp>
      </p:grpSp>
      <p:grpSp>
        <p:nvGrpSpPr>
          <p:cNvPr id="416" name="组合 415"/>
          <p:cNvGrpSpPr/>
          <p:nvPr/>
        </p:nvGrpSpPr>
        <p:grpSpPr>
          <a:xfrm>
            <a:off x="4063234" y="2910114"/>
            <a:ext cx="1998555" cy="1301150"/>
            <a:chOff x="9130758" y="3222513"/>
            <a:chExt cx="2308767" cy="1301150"/>
          </a:xfrm>
        </p:grpSpPr>
        <p:sp>
          <p:nvSpPr>
            <p:cNvPr id="417" name="流程图: 过程 416"/>
            <p:cNvSpPr/>
            <p:nvPr/>
          </p:nvSpPr>
          <p:spPr bwMode="auto">
            <a:xfrm>
              <a:off x="9254567" y="3312597"/>
              <a:ext cx="133910" cy="231371"/>
            </a:xfrm>
            <a:prstGeom prst="flowChartProcess">
              <a:avLst/>
            </a:prstGeom>
            <a:solidFill>
              <a:srgbClr val="FFFFFF">
                <a:lumMod val="95000"/>
              </a:srgbClr>
            </a:solidFill>
            <a:ln w="6350">
              <a:solidFill>
                <a:srgbClr val="000000">
                  <a:lumMod val="50000"/>
                  <a:lumOff val="50000"/>
                </a:srgbClr>
              </a:solidFill>
            </a:ln>
            <a:effectLst/>
            <a:extLst/>
          </p:spPr>
          <p:txBody>
            <a:bodyPr vert="horz" wrap="none" lIns="68553" tIns="34277" rIns="68553" bIns="34277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defRPr/>
              </a:pPr>
              <a:endParaRPr lang="zh-CN" altLang="en-US" sz="600" b="1" kern="0" dirty="0">
                <a:solidFill>
                  <a:srgbClr val="CCCC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418" name="流程图: 过程 417"/>
            <p:cNvSpPr/>
            <p:nvPr/>
          </p:nvSpPr>
          <p:spPr bwMode="auto">
            <a:xfrm>
              <a:off x="9254567" y="3543968"/>
              <a:ext cx="133910" cy="231371"/>
            </a:xfrm>
            <a:prstGeom prst="flowChartProcess">
              <a:avLst/>
            </a:prstGeom>
            <a:solidFill>
              <a:srgbClr val="FFFFFF">
                <a:lumMod val="95000"/>
              </a:srgbClr>
            </a:solidFill>
            <a:ln w="6350">
              <a:solidFill>
                <a:srgbClr val="000000">
                  <a:lumMod val="50000"/>
                  <a:lumOff val="50000"/>
                </a:srgbClr>
              </a:solidFill>
            </a:ln>
            <a:effectLst/>
            <a:extLst/>
          </p:spPr>
          <p:txBody>
            <a:bodyPr vert="horz" wrap="none" lIns="68553" tIns="34277" rIns="68553" bIns="34277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defRPr/>
              </a:pPr>
              <a:endParaRPr lang="zh-CN" altLang="en-US" sz="600" b="1" kern="0" dirty="0">
                <a:solidFill>
                  <a:srgbClr val="CCCC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419" name="流程图: 过程 418"/>
            <p:cNvSpPr/>
            <p:nvPr/>
          </p:nvSpPr>
          <p:spPr bwMode="auto">
            <a:xfrm>
              <a:off x="9254567" y="3775338"/>
              <a:ext cx="133910" cy="231371"/>
            </a:xfrm>
            <a:prstGeom prst="flowChartProcess">
              <a:avLst/>
            </a:prstGeom>
            <a:solidFill>
              <a:srgbClr val="FFFFFF">
                <a:lumMod val="95000"/>
              </a:srgbClr>
            </a:solidFill>
            <a:ln w="6350">
              <a:solidFill>
                <a:srgbClr val="000000">
                  <a:lumMod val="50000"/>
                  <a:lumOff val="50000"/>
                </a:srgbClr>
              </a:solidFill>
            </a:ln>
            <a:effectLst/>
            <a:extLst/>
          </p:spPr>
          <p:txBody>
            <a:bodyPr vert="horz" wrap="none" lIns="68553" tIns="34277" rIns="68553" bIns="34277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defRPr/>
              </a:pPr>
              <a:endParaRPr lang="zh-CN" altLang="en-US" sz="600" b="1" kern="0" dirty="0">
                <a:solidFill>
                  <a:srgbClr val="CCCC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420" name="流程图: 过程 419"/>
            <p:cNvSpPr/>
            <p:nvPr/>
          </p:nvSpPr>
          <p:spPr bwMode="auto">
            <a:xfrm>
              <a:off x="9254567" y="4006709"/>
              <a:ext cx="133910" cy="231371"/>
            </a:xfrm>
            <a:prstGeom prst="flowChartProcess">
              <a:avLst/>
            </a:prstGeom>
            <a:solidFill>
              <a:srgbClr val="FFFFFF">
                <a:lumMod val="95000"/>
              </a:srgbClr>
            </a:solidFill>
            <a:ln w="6350">
              <a:solidFill>
                <a:srgbClr val="000000">
                  <a:lumMod val="50000"/>
                  <a:lumOff val="50000"/>
                </a:srgbClr>
              </a:solidFill>
            </a:ln>
            <a:effectLst/>
            <a:extLst/>
          </p:spPr>
          <p:txBody>
            <a:bodyPr vert="horz" wrap="none" lIns="68553" tIns="34277" rIns="68553" bIns="34277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defRPr/>
              </a:pPr>
              <a:endParaRPr lang="zh-CN" altLang="en-US" sz="600" b="1" kern="0" dirty="0">
                <a:solidFill>
                  <a:srgbClr val="CCCC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421" name="流程图: 过程 420"/>
            <p:cNvSpPr/>
            <p:nvPr/>
          </p:nvSpPr>
          <p:spPr bwMode="auto">
            <a:xfrm>
              <a:off x="9388477" y="3312597"/>
              <a:ext cx="133910" cy="231371"/>
            </a:xfrm>
            <a:prstGeom prst="flowChartProcess">
              <a:avLst/>
            </a:prstGeom>
            <a:solidFill>
              <a:srgbClr val="FFFFFF">
                <a:lumMod val="95000"/>
              </a:srgbClr>
            </a:solidFill>
            <a:ln w="6350">
              <a:solidFill>
                <a:srgbClr val="000000">
                  <a:lumMod val="50000"/>
                  <a:lumOff val="50000"/>
                </a:srgbClr>
              </a:solidFill>
            </a:ln>
            <a:effectLst/>
            <a:extLst/>
          </p:spPr>
          <p:txBody>
            <a:bodyPr vert="horz" wrap="none" lIns="68553" tIns="34277" rIns="68553" bIns="34277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defRPr/>
              </a:pPr>
              <a:endParaRPr lang="zh-CN" altLang="en-US" sz="600" b="1" kern="0" dirty="0">
                <a:solidFill>
                  <a:srgbClr val="CCCC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422" name="流程图: 过程 421"/>
            <p:cNvSpPr/>
            <p:nvPr/>
          </p:nvSpPr>
          <p:spPr bwMode="auto">
            <a:xfrm>
              <a:off x="9388477" y="3543968"/>
              <a:ext cx="133910" cy="231371"/>
            </a:xfrm>
            <a:prstGeom prst="flowChartProcess">
              <a:avLst/>
            </a:prstGeom>
            <a:solidFill>
              <a:srgbClr val="FFFFFF">
                <a:lumMod val="95000"/>
              </a:srgbClr>
            </a:solidFill>
            <a:ln w="6350">
              <a:solidFill>
                <a:srgbClr val="000000">
                  <a:lumMod val="50000"/>
                  <a:lumOff val="50000"/>
                </a:srgbClr>
              </a:solidFill>
            </a:ln>
            <a:effectLst/>
            <a:extLst/>
          </p:spPr>
          <p:txBody>
            <a:bodyPr vert="horz" wrap="none" lIns="68553" tIns="34277" rIns="68553" bIns="34277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defRPr/>
              </a:pPr>
              <a:endParaRPr lang="zh-CN" altLang="en-US" sz="600" b="1" kern="0" dirty="0">
                <a:solidFill>
                  <a:srgbClr val="CCCC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423" name="流程图: 过程 422"/>
            <p:cNvSpPr/>
            <p:nvPr/>
          </p:nvSpPr>
          <p:spPr bwMode="auto">
            <a:xfrm>
              <a:off x="9388477" y="3775338"/>
              <a:ext cx="133910" cy="231371"/>
            </a:xfrm>
            <a:prstGeom prst="flowChartProcess">
              <a:avLst/>
            </a:prstGeom>
            <a:solidFill>
              <a:srgbClr val="FFFFFF">
                <a:lumMod val="95000"/>
              </a:srgbClr>
            </a:solidFill>
            <a:ln w="6350">
              <a:solidFill>
                <a:srgbClr val="000000">
                  <a:lumMod val="50000"/>
                  <a:lumOff val="50000"/>
                </a:srgbClr>
              </a:solidFill>
            </a:ln>
            <a:effectLst/>
            <a:extLst/>
          </p:spPr>
          <p:txBody>
            <a:bodyPr vert="horz" wrap="none" lIns="68553" tIns="34277" rIns="68553" bIns="34277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defRPr/>
              </a:pPr>
              <a:endParaRPr lang="zh-CN" altLang="en-US" sz="600" b="1" kern="0" dirty="0">
                <a:solidFill>
                  <a:srgbClr val="CCCC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424" name="流程图: 过程 423"/>
            <p:cNvSpPr/>
            <p:nvPr/>
          </p:nvSpPr>
          <p:spPr bwMode="auto">
            <a:xfrm>
              <a:off x="9388477" y="4006709"/>
              <a:ext cx="133910" cy="231371"/>
            </a:xfrm>
            <a:prstGeom prst="flowChartProcess">
              <a:avLst/>
            </a:prstGeom>
            <a:solidFill>
              <a:srgbClr val="FFFFFF">
                <a:lumMod val="95000"/>
              </a:srgbClr>
            </a:solidFill>
            <a:ln w="6350">
              <a:solidFill>
                <a:srgbClr val="000000">
                  <a:lumMod val="50000"/>
                  <a:lumOff val="50000"/>
                </a:srgbClr>
              </a:solidFill>
            </a:ln>
            <a:effectLst/>
            <a:extLst/>
          </p:spPr>
          <p:txBody>
            <a:bodyPr vert="horz" wrap="none" lIns="68553" tIns="34277" rIns="68553" bIns="34277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defRPr/>
              </a:pPr>
              <a:endParaRPr lang="zh-CN" altLang="en-US" sz="600" b="1" kern="0" dirty="0">
                <a:solidFill>
                  <a:srgbClr val="CCCC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425" name="流程图: 过程 424"/>
            <p:cNvSpPr/>
            <p:nvPr/>
          </p:nvSpPr>
          <p:spPr bwMode="auto">
            <a:xfrm>
              <a:off x="9522388" y="3312597"/>
              <a:ext cx="133910" cy="231371"/>
            </a:xfrm>
            <a:prstGeom prst="flowChartProcess">
              <a:avLst/>
            </a:prstGeom>
            <a:solidFill>
              <a:srgbClr val="FFFFFF">
                <a:lumMod val="95000"/>
              </a:srgbClr>
            </a:solidFill>
            <a:ln w="6350">
              <a:solidFill>
                <a:srgbClr val="000000">
                  <a:lumMod val="50000"/>
                  <a:lumOff val="50000"/>
                </a:srgbClr>
              </a:solidFill>
            </a:ln>
            <a:effectLst/>
            <a:extLst/>
          </p:spPr>
          <p:txBody>
            <a:bodyPr vert="horz" wrap="none" lIns="68553" tIns="34277" rIns="68553" bIns="34277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defRPr/>
              </a:pPr>
              <a:endParaRPr lang="zh-CN" altLang="en-US" sz="600" b="1" kern="0" dirty="0">
                <a:solidFill>
                  <a:srgbClr val="CCCC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426" name="流程图: 过程 425"/>
            <p:cNvSpPr/>
            <p:nvPr/>
          </p:nvSpPr>
          <p:spPr bwMode="auto">
            <a:xfrm>
              <a:off x="9522388" y="3543968"/>
              <a:ext cx="133910" cy="231371"/>
            </a:xfrm>
            <a:prstGeom prst="flowChartProcess">
              <a:avLst/>
            </a:prstGeom>
            <a:solidFill>
              <a:srgbClr val="FFFFFF">
                <a:lumMod val="95000"/>
              </a:srgbClr>
            </a:solidFill>
            <a:ln w="6350">
              <a:solidFill>
                <a:srgbClr val="000000">
                  <a:lumMod val="50000"/>
                  <a:lumOff val="50000"/>
                </a:srgbClr>
              </a:solidFill>
            </a:ln>
            <a:effectLst/>
            <a:extLst/>
          </p:spPr>
          <p:txBody>
            <a:bodyPr vert="horz" wrap="none" lIns="68553" tIns="34277" rIns="68553" bIns="34277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defRPr/>
              </a:pPr>
              <a:endParaRPr lang="zh-CN" altLang="en-US" sz="600" b="1" kern="0" dirty="0">
                <a:solidFill>
                  <a:srgbClr val="CCCC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427" name="流程图: 过程 426"/>
            <p:cNvSpPr/>
            <p:nvPr/>
          </p:nvSpPr>
          <p:spPr bwMode="auto">
            <a:xfrm>
              <a:off x="9522388" y="3775338"/>
              <a:ext cx="133910" cy="231371"/>
            </a:xfrm>
            <a:prstGeom prst="flowChartProcess">
              <a:avLst/>
            </a:prstGeom>
            <a:solidFill>
              <a:srgbClr val="FFFFFF">
                <a:lumMod val="95000"/>
              </a:srgbClr>
            </a:solidFill>
            <a:ln w="6350">
              <a:solidFill>
                <a:srgbClr val="000000">
                  <a:lumMod val="50000"/>
                  <a:lumOff val="50000"/>
                </a:srgbClr>
              </a:solidFill>
            </a:ln>
            <a:effectLst/>
            <a:extLst/>
          </p:spPr>
          <p:txBody>
            <a:bodyPr vert="horz" wrap="none" lIns="68553" tIns="34277" rIns="68553" bIns="34277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defRPr/>
              </a:pPr>
              <a:endParaRPr lang="zh-CN" altLang="en-US" sz="600" b="1" kern="0" dirty="0">
                <a:solidFill>
                  <a:srgbClr val="CCCC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428" name="流程图: 过程 427"/>
            <p:cNvSpPr/>
            <p:nvPr/>
          </p:nvSpPr>
          <p:spPr bwMode="auto">
            <a:xfrm>
              <a:off x="9522388" y="4006709"/>
              <a:ext cx="133910" cy="231371"/>
            </a:xfrm>
            <a:prstGeom prst="flowChartProcess">
              <a:avLst/>
            </a:prstGeom>
            <a:solidFill>
              <a:srgbClr val="FFFFFF">
                <a:lumMod val="95000"/>
              </a:srgbClr>
            </a:solidFill>
            <a:ln w="6350">
              <a:solidFill>
                <a:srgbClr val="000000">
                  <a:lumMod val="50000"/>
                  <a:lumOff val="50000"/>
                </a:srgbClr>
              </a:solidFill>
            </a:ln>
            <a:effectLst/>
            <a:extLst/>
          </p:spPr>
          <p:txBody>
            <a:bodyPr vert="horz" wrap="none" lIns="68553" tIns="34277" rIns="68553" bIns="34277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defRPr/>
              </a:pPr>
              <a:endParaRPr lang="zh-CN" altLang="en-US" sz="600" b="1" kern="0" dirty="0">
                <a:solidFill>
                  <a:srgbClr val="CCCC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429" name="流程图: 过程 428"/>
            <p:cNvSpPr/>
            <p:nvPr/>
          </p:nvSpPr>
          <p:spPr bwMode="auto">
            <a:xfrm>
              <a:off x="9656298" y="3312597"/>
              <a:ext cx="133910" cy="231371"/>
            </a:xfrm>
            <a:prstGeom prst="flowChartProcess">
              <a:avLst/>
            </a:prstGeom>
            <a:solidFill>
              <a:srgbClr val="FFFFFF">
                <a:lumMod val="95000"/>
              </a:srgbClr>
            </a:solidFill>
            <a:ln w="6350">
              <a:solidFill>
                <a:srgbClr val="000000">
                  <a:lumMod val="50000"/>
                  <a:lumOff val="50000"/>
                </a:srgbClr>
              </a:solidFill>
            </a:ln>
            <a:effectLst/>
            <a:extLst/>
          </p:spPr>
          <p:txBody>
            <a:bodyPr vert="horz" wrap="none" lIns="68553" tIns="34277" rIns="68553" bIns="34277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defRPr/>
              </a:pPr>
              <a:endParaRPr lang="zh-CN" altLang="en-US" sz="600" b="1" kern="0" dirty="0">
                <a:solidFill>
                  <a:srgbClr val="CCCC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430" name="流程图: 过程 429"/>
            <p:cNvSpPr/>
            <p:nvPr/>
          </p:nvSpPr>
          <p:spPr bwMode="auto">
            <a:xfrm>
              <a:off x="9656298" y="3543968"/>
              <a:ext cx="133910" cy="231371"/>
            </a:xfrm>
            <a:prstGeom prst="flowChartProcess">
              <a:avLst/>
            </a:prstGeom>
            <a:solidFill>
              <a:srgbClr val="FFFFFF">
                <a:lumMod val="95000"/>
              </a:srgbClr>
            </a:solidFill>
            <a:ln w="6350">
              <a:solidFill>
                <a:srgbClr val="000000">
                  <a:lumMod val="50000"/>
                  <a:lumOff val="50000"/>
                </a:srgbClr>
              </a:solidFill>
            </a:ln>
            <a:effectLst/>
            <a:extLst/>
          </p:spPr>
          <p:txBody>
            <a:bodyPr vert="horz" wrap="none" lIns="68553" tIns="34277" rIns="68553" bIns="34277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defRPr/>
              </a:pPr>
              <a:endParaRPr lang="zh-CN" altLang="en-US" sz="600" b="1" kern="0" dirty="0">
                <a:solidFill>
                  <a:srgbClr val="CCCC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431" name="流程图: 过程 430"/>
            <p:cNvSpPr/>
            <p:nvPr/>
          </p:nvSpPr>
          <p:spPr bwMode="auto">
            <a:xfrm>
              <a:off x="9656298" y="3775338"/>
              <a:ext cx="133910" cy="231371"/>
            </a:xfrm>
            <a:prstGeom prst="flowChartProcess">
              <a:avLst/>
            </a:prstGeom>
            <a:solidFill>
              <a:srgbClr val="FFFFFF">
                <a:lumMod val="95000"/>
              </a:srgbClr>
            </a:solidFill>
            <a:ln w="6350">
              <a:solidFill>
                <a:srgbClr val="000000">
                  <a:lumMod val="50000"/>
                  <a:lumOff val="50000"/>
                </a:srgbClr>
              </a:solidFill>
            </a:ln>
            <a:effectLst/>
            <a:extLst/>
          </p:spPr>
          <p:txBody>
            <a:bodyPr vert="horz" wrap="none" lIns="68553" tIns="34277" rIns="68553" bIns="34277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defRPr/>
              </a:pPr>
              <a:endParaRPr lang="zh-CN" altLang="en-US" sz="600" b="1" kern="0" dirty="0">
                <a:solidFill>
                  <a:srgbClr val="CCCC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432" name="流程图: 过程 431"/>
            <p:cNvSpPr/>
            <p:nvPr/>
          </p:nvSpPr>
          <p:spPr bwMode="auto">
            <a:xfrm>
              <a:off x="9656298" y="4006709"/>
              <a:ext cx="133910" cy="231371"/>
            </a:xfrm>
            <a:prstGeom prst="flowChartProcess">
              <a:avLst/>
            </a:prstGeom>
            <a:solidFill>
              <a:srgbClr val="FFFFFF">
                <a:lumMod val="95000"/>
              </a:srgbClr>
            </a:solidFill>
            <a:ln w="6350">
              <a:solidFill>
                <a:srgbClr val="000000">
                  <a:lumMod val="50000"/>
                  <a:lumOff val="50000"/>
                </a:srgbClr>
              </a:solidFill>
            </a:ln>
            <a:effectLst/>
            <a:extLst/>
          </p:spPr>
          <p:txBody>
            <a:bodyPr vert="horz" wrap="none" lIns="68553" tIns="34277" rIns="68553" bIns="34277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defRPr/>
              </a:pPr>
              <a:endParaRPr lang="zh-CN" altLang="en-US" sz="600" b="1" kern="0" dirty="0">
                <a:solidFill>
                  <a:srgbClr val="CCCC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433" name="流程图: 过程 432"/>
            <p:cNvSpPr/>
            <p:nvPr/>
          </p:nvSpPr>
          <p:spPr bwMode="auto">
            <a:xfrm>
              <a:off x="9790208" y="3312597"/>
              <a:ext cx="133910" cy="231371"/>
            </a:xfrm>
            <a:prstGeom prst="flowChartProcess">
              <a:avLst/>
            </a:prstGeom>
            <a:solidFill>
              <a:srgbClr val="FFFFFF">
                <a:lumMod val="95000"/>
              </a:srgbClr>
            </a:solidFill>
            <a:ln w="6350">
              <a:solidFill>
                <a:srgbClr val="000000">
                  <a:lumMod val="50000"/>
                  <a:lumOff val="50000"/>
                </a:srgbClr>
              </a:solidFill>
            </a:ln>
            <a:effectLst/>
            <a:extLst/>
          </p:spPr>
          <p:txBody>
            <a:bodyPr vert="horz" wrap="none" lIns="68553" tIns="34277" rIns="68553" bIns="34277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defRPr/>
              </a:pPr>
              <a:endParaRPr lang="zh-CN" altLang="en-US" sz="600" b="1" kern="0" dirty="0">
                <a:solidFill>
                  <a:srgbClr val="CCCC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434" name="流程图: 过程 433"/>
            <p:cNvSpPr/>
            <p:nvPr/>
          </p:nvSpPr>
          <p:spPr bwMode="auto">
            <a:xfrm>
              <a:off x="9790208" y="3543968"/>
              <a:ext cx="133910" cy="231371"/>
            </a:xfrm>
            <a:prstGeom prst="flowChartProcess">
              <a:avLst/>
            </a:prstGeom>
            <a:solidFill>
              <a:srgbClr val="00FFFF"/>
            </a:solidFill>
            <a:ln w="6350">
              <a:solidFill>
                <a:srgbClr val="000000">
                  <a:lumMod val="50000"/>
                  <a:lumOff val="50000"/>
                </a:srgbClr>
              </a:solidFill>
            </a:ln>
            <a:effectLst/>
            <a:extLst/>
          </p:spPr>
          <p:txBody>
            <a:bodyPr vert="horz" wrap="none" lIns="68553" tIns="34277" rIns="68553" bIns="34277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</a:pPr>
              <a:endParaRPr lang="zh-CN" altLang="en-US" sz="600" b="1" kern="0" dirty="0">
                <a:solidFill>
                  <a:srgbClr val="CCCC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435" name="流程图: 过程 434"/>
            <p:cNvSpPr/>
            <p:nvPr/>
          </p:nvSpPr>
          <p:spPr bwMode="auto">
            <a:xfrm>
              <a:off x="9790208" y="3775338"/>
              <a:ext cx="133910" cy="231371"/>
            </a:xfrm>
            <a:prstGeom prst="flowChartProcess">
              <a:avLst/>
            </a:prstGeom>
            <a:solidFill>
              <a:srgbClr val="FFFFFF">
                <a:lumMod val="95000"/>
              </a:srgbClr>
            </a:solidFill>
            <a:ln w="6350">
              <a:solidFill>
                <a:srgbClr val="000000">
                  <a:lumMod val="50000"/>
                  <a:lumOff val="50000"/>
                </a:srgbClr>
              </a:solidFill>
            </a:ln>
            <a:effectLst/>
            <a:extLst/>
          </p:spPr>
          <p:txBody>
            <a:bodyPr vert="horz" wrap="none" lIns="68553" tIns="34277" rIns="68553" bIns="34277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defRPr/>
              </a:pPr>
              <a:endParaRPr lang="zh-CN" altLang="en-US" sz="600" b="1" kern="0" dirty="0">
                <a:solidFill>
                  <a:srgbClr val="CCCC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436" name="流程图: 过程 435"/>
            <p:cNvSpPr/>
            <p:nvPr/>
          </p:nvSpPr>
          <p:spPr bwMode="auto">
            <a:xfrm>
              <a:off x="9790208" y="4006709"/>
              <a:ext cx="133910" cy="231371"/>
            </a:xfrm>
            <a:prstGeom prst="flowChartProcess">
              <a:avLst/>
            </a:prstGeom>
            <a:solidFill>
              <a:srgbClr val="FFFFFF">
                <a:lumMod val="95000"/>
              </a:srgbClr>
            </a:solidFill>
            <a:ln w="6350">
              <a:solidFill>
                <a:srgbClr val="000000">
                  <a:lumMod val="50000"/>
                  <a:lumOff val="50000"/>
                </a:srgbClr>
              </a:solidFill>
            </a:ln>
            <a:effectLst/>
            <a:extLst/>
          </p:spPr>
          <p:txBody>
            <a:bodyPr vert="horz" wrap="none" lIns="68553" tIns="34277" rIns="68553" bIns="34277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defRPr/>
              </a:pPr>
              <a:endParaRPr lang="zh-CN" altLang="en-US" sz="600" b="1" kern="0" dirty="0">
                <a:solidFill>
                  <a:srgbClr val="CCCC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437" name="流程图: 过程 436"/>
            <p:cNvSpPr/>
            <p:nvPr/>
          </p:nvSpPr>
          <p:spPr bwMode="auto">
            <a:xfrm>
              <a:off x="9924120" y="3312597"/>
              <a:ext cx="133910" cy="231371"/>
            </a:xfrm>
            <a:prstGeom prst="flowChartProcess">
              <a:avLst/>
            </a:prstGeom>
            <a:solidFill>
              <a:srgbClr val="FFFFFF">
                <a:lumMod val="95000"/>
              </a:srgbClr>
            </a:solidFill>
            <a:ln w="6350">
              <a:solidFill>
                <a:srgbClr val="000000">
                  <a:lumMod val="50000"/>
                  <a:lumOff val="50000"/>
                </a:srgbClr>
              </a:solidFill>
            </a:ln>
            <a:effectLst/>
            <a:extLst/>
          </p:spPr>
          <p:txBody>
            <a:bodyPr vert="horz" wrap="none" lIns="68553" tIns="34277" rIns="68553" bIns="34277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defRPr/>
              </a:pPr>
              <a:endParaRPr lang="zh-CN" altLang="en-US" sz="600" b="1" kern="0" dirty="0">
                <a:solidFill>
                  <a:srgbClr val="CCCC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438" name="流程图: 过程 437"/>
            <p:cNvSpPr/>
            <p:nvPr/>
          </p:nvSpPr>
          <p:spPr bwMode="auto">
            <a:xfrm>
              <a:off x="9924120" y="3543968"/>
              <a:ext cx="133910" cy="231371"/>
            </a:xfrm>
            <a:prstGeom prst="flowChartProcess">
              <a:avLst/>
            </a:prstGeom>
            <a:solidFill>
              <a:srgbClr val="FFFFFF">
                <a:lumMod val="95000"/>
              </a:srgbClr>
            </a:solidFill>
            <a:ln w="6350">
              <a:solidFill>
                <a:srgbClr val="000000">
                  <a:lumMod val="50000"/>
                  <a:lumOff val="50000"/>
                </a:srgbClr>
              </a:solidFill>
            </a:ln>
            <a:effectLst/>
            <a:extLst/>
          </p:spPr>
          <p:txBody>
            <a:bodyPr vert="horz" wrap="none" lIns="68553" tIns="34277" rIns="68553" bIns="34277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defRPr/>
              </a:pPr>
              <a:endParaRPr lang="zh-CN" altLang="en-US" sz="600" b="1" kern="0" dirty="0">
                <a:solidFill>
                  <a:srgbClr val="CCCC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439" name="流程图: 过程 438"/>
            <p:cNvSpPr/>
            <p:nvPr/>
          </p:nvSpPr>
          <p:spPr bwMode="auto">
            <a:xfrm>
              <a:off x="9924120" y="3775338"/>
              <a:ext cx="133910" cy="231371"/>
            </a:xfrm>
            <a:prstGeom prst="flowChartProcess">
              <a:avLst/>
            </a:prstGeom>
            <a:solidFill>
              <a:srgbClr val="FFFFFF">
                <a:lumMod val="95000"/>
              </a:srgbClr>
            </a:solidFill>
            <a:ln w="6350">
              <a:solidFill>
                <a:srgbClr val="000000">
                  <a:lumMod val="50000"/>
                  <a:lumOff val="50000"/>
                </a:srgbClr>
              </a:solidFill>
            </a:ln>
            <a:effectLst/>
            <a:extLst/>
          </p:spPr>
          <p:txBody>
            <a:bodyPr vert="horz" wrap="none" lIns="68553" tIns="34277" rIns="68553" bIns="34277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defRPr/>
              </a:pPr>
              <a:endParaRPr lang="zh-CN" altLang="en-US" sz="600" b="1" kern="0" dirty="0">
                <a:solidFill>
                  <a:srgbClr val="CCCC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440" name="流程图: 过程 439"/>
            <p:cNvSpPr/>
            <p:nvPr/>
          </p:nvSpPr>
          <p:spPr bwMode="auto">
            <a:xfrm>
              <a:off x="9924120" y="4006709"/>
              <a:ext cx="133910" cy="231371"/>
            </a:xfrm>
            <a:prstGeom prst="flowChartProcess">
              <a:avLst/>
            </a:prstGeom>
            <a:solidFill>
              <a:srgbClr val="FFFFFF">
                <a:lumMod val="95000"/>
              </a:srgbClr>
            </a:solidFill>
            <a:ln w="6350">
              <a:solidFill>
                <a:srgbClr val="000000">
                  <a:lumMod val="50000"/>
                  <a:lumOff val="50000"/>
                </a:srgbClr>
              </a:solidFill>
            </a:ln>
            <a:effectLst/>
            <a:extLst/>
          </p:spPr>
          <p:txBody>
            <a:bodyPr vert="horz" wrap="none" lIns="68553" tIns="34277" rIns="68553" bIns="34277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defRPr/>
              </a:pPr>
              <a:endParaRPr lang="zh-CN" altLang="en-US" sz="600" b="1" kern="0" dirty="0">
                <a:solidFill>
                  <a:srgbClr val="CCCC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441" name="流程图: 过程 440"/>
            <p:cNvSpPr/>
            <p:nvPr/>
          </p:nvSpPr>
          <p:spPr bwMode="auto">
            <a:xfrm>
              <a:off x="10058030" y="3312597"/>
              <a:ext cx="133910" cy="231371"/>
            </a:xfrm>
            <a:prstGeom prst="flowChartProcess">
              <a:avLst/>
            </a:prstGeom>
            <a:solidFill>
              <a:srgbClr val="FFFFFF">
                <a:lumMod val="95000"/>
              </a:srgbClr>
            </a:solidFill>
            <a:ln w="6350">
              <a:solidFill>
                <a:srgbClr val="000000">
                  <a:lumMod val="50000"/>
                  <a:lumOff val="50000"/>
                </a:srgbClr>
              </a:solidFill>
            </a:ln>
            <a:effectLst/>
            <a:extLst/>
          </p:spPr>
          <p:txBody>
            <a:bodyPr vert="horz" wrap="none" lIns="68553" tIns="34277" rIns="68553" bIns="34277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defRPr/>
              </a:pPr>
              <a:endParaRPr lang="zh-CN" altLang="en-US" sz="600" b="1" kern="0" dirty="0">
                <a:solidFill>
                  <a:srgbClr val="CCCC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442" name="流程图: 过程 441"/>
            <p:cNvSpPr/>
            <p:nvPr/>
          </p:nvSpPr>
          <p:spPr bwMode="auto">
            <a:xfrm>
              <a:off x="10058030" y="3543968"/>
              <a:ext cx="133910" cy="231371"/>
            </a:xfrm>
            <a:prstGeom prst="flowChartProcess">
              <a:avLst/>
            </a:prstGeom>
            <a:solidFill>
              <a:srgbClr val="FFFFFF">
                <a:lumMod val="95000"/>
              </a:srgbClr>
            </a:solidFill>
            <a:ln w="6350">
              <a:solidFill>
                <a:srgbClr val="000000">
                  <a:lumMod val="50000"/>
                  <a:lumOff val="50000"/>
                </a:srgbClr>
              </a:solidFill>
            </a:ln>
            <a:effectLst/>
            <a:extLst/>
          </p:spPr>
          <p:txBody>
            <a:bodyPr vert="horz" wrap="none" lIns="68553" tIns="34277" rIns="68553" bIns="34277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defRPr/>
              </a:pPr>
              <a:endParaRPr lang="zh-CN" altLang="en-US" sz="600" b="1" kern="0" dirty="0">
                <a:solidFill>
                  <a:srgbClr val="CCCC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443" name="流程图: 过程 442"/>
            <p:cNvSpPr/>
            <p:nvPr/>
          </p:nvSpPr>
          <p:spPr bwMode="auto">
            <a:xfrm>
              <a:off x="10058030" y="3775338"/>
              <a:ext cx="133910" cy="231371"/>
            </a:xfrm>
            <a:prstGeom prst="flowChartProcess">
              <a:avLst/>
            </a:prstGeom>
            <a:solidFill>
              <a:srgbClr val="00FFFF"/>
            </a:solidFill>
            <a:ln w="6350">
              <a:solidFill>
                <a:srgbClr val="000000">
                  <a:lumMod val="50000"/>
                  <a:lumOff val="50000"/>
                </a:srgbClr>
              </a:solidFill>
            </a:ln>
            <a:effectLst/>
            <a:extLst/>
          </p:spPr>
          <p:txBody>
            <a:bodyPr vert="horz" wrap="none" lIns="68553" tIns="34277" rIns="68553" bIns="34277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</a:pPr>
              <a:endParaRPr lang="zh-CN" altLang="en-US" sz="600" b="1" kern="0" dirty="0">
                <a:solidFill>
                  <a:srgbClr val="CCCC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444" name="流程图: 过程 443"/>
            <p:cNvSpPr/>
            <p:nvPr/>
          </p:nvSpPr>
          <p:spPr bwMode="auto">
            <a:xfrm>
              <a:off x="10058030" y="4006709"/>
              <a:ext cx="133910" cy="231371"/>
            </a:xfrm>
            <a:prstGeom prst="flowChartProcess">
              <a:avLst/>
            </a:prstGeom>
            <a:solidFill>
              <a:srgbClr val="FFFFFF">
                <a:lumMod val="95000"/>
              </a:srgbClr>
            </a:solidFill>
            <a:ln w="6350">
              <a:solidFill>
                <a:srgbClr val="000000">
                  <a:lumMod val="50000"/>
                  <a:lumOff val="50000"/>
                </a:srgbClr>
              </a:solidFill>
            </a:ln>
            <a:effectLst/>
            <a:extLst/>
          </p:spPr>
          <p:txBody>
            <a:bodyPr vert="horz" wrap="none" lIns="68553" tIns="34277" rIns="68553" bIns="34277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defRPr/>
              </a:pPr>
              <a:endParaRPr lang="zh-CN" altLang="en-US" sz="600" b="1" kern="0" dirty="0">
                <a:solidFill>
                  <a:srgbClr val="CCCC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445" name="流程图: 过程 444"/>
            <p:cNvSpPr/>
            <p:nvPr/>
          </p:nvSpPr>
          <p:spPr bwMode="auto">
            <a:xfrm>
              <a:off x="10191940" y="3312597"/>
              <a:ext cx="133910" cy="231371"/>
            </a:xfrm>
            <a:prstGeom prst="flowChartProcess">
              <a:avLst/>
            </a:prstGeom>
            <a:solidFill>
              <a:srgbClr val="FFFFFF">
                <a:lumMod val="95000"/>
              </a:srgbClr>
            </a:solidFill>
            <a:ln w="6350">
              <a:solidFill>
                <a:srgbClr val="000000">
                  <a:lumMod val="50000"/>
                  <a:lumOff val="50000"/>
                </a:srgbClr>
              </a:solidFill>
            </a:ln>
            <a:effectLst/>
            <a:extLst/>
          </p:spPr>
          <p:txBody>
            <a:bodyPr vert="horz" wrap="none" lIns="68553" tIns="34277" rIns="68553" bIns="34277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defRPr/>
              </a:pPr>
              <a:endParaRPr lang="zh-CN" altLang="en-US" sz="600" b="1" kern="0" dirty="0">
                <a:solidFill>
                  <a:srgbClr val="CCCC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446" name="流程图: 过程 445"/>
            <p:cNvSpPr/>
            <p:nvPr/>
          </p:nvSpPr>
          <p:spPr bwMode="auto">
            <a:xfrm>
              <a:off x="10191940" y="3543968"/>
              <a:ext cx="133910" cy="231371"/>
            </a:xfrm>
            <a:prstGeom prst="flowChartProcess">
              <a:avLst/>
            </a:prstGeom>
            <a:solidFill>
              <a:srgbClr val="FFFFFF">
                <a:lumMod val="95000"/>
              </a:srgbClr>
            </a:solidFill>
            <a:ln w="6350">
              <a:solidFill>
                <a:srgbClr val="000000">
                  <a:lumMod val="50000"/>
                  <a:lumOff val="50000"/>
                </a:srgbClr>
              </a:solidFill>
            </a:ln>
            <a:effectLst/>
            <a:extLst/>
          </p:spPr>
          <p:txBody>
            <a:bodyPr vert="horz" wrap="none" lIns="68553" tIns="34277" rIns="68553" bIns="34277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defRPr/>
              </a:pPr>
              <a:endParaRPr lang="zh-CN" altLang="en-US" sz="600" b="1" kern="0" dirty="0">
                <a:solidFill>
                  <a:srgbClr val="CCCC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447" name="流程图: 过程 446"/>
            <p:cNvSpPr/>
            <p:nvPr/>
          </p:nvSpPr>
          <p:spPr bwMode="auto">
            <a:xfrm>
              <a:off x="10191940" y="3775338"/>
              <a:ext cx="133910" cy="231371"/>
            </a:xfrm>
            <a:prstGeom prst="flowChartProcess">
              <a:avLst/>
            </a:prstGeom>
            <a:solidFill>
              <a:srgbClr val="FFFFFF">
                <a:lumMod val="95000"/>
              </a:srgbClr>
            </a:solidFill>
            <a:ln w="6350">
              <a:solidFill>
                <a:srgbClr val="000000">
                  <a:lumMod val="50000"/>
                  <a:lumOff val="50000"/>
                </a:srgbClr>
              </a:solidFill>
            </a:ln>
            <a:effectLst/>
            <a:extLst/>
          </p:spPr>
          <p:txBody>
            <a:bodyPr vert="horz" wrap="none" lIns="68553" tIns="34277" rIns="68553" bIns="34277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defRPr/>
              </a:pPr>
              <a:endParaRPr lang="zh-CN" altLang="en-US" sz="600" b="1" kern="0" dirty="0">
                <a:solidFill>
                  <a:srgbClr val="CCCC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448" name="流程图: 过程 447"/>
            <p:cNvSpPr/>
            <p:nvPr/>
          </p:nvSpPr>
          <p:spPr bwMode="auto">
            <a:xfrm>
              <a:off x="10191940" y="4006709"/>
              <a:ext cx="133910" cy="231371"/>
            </a:xfrm>
            <a:prstGeom prst="flowChartProcess">
              <a:avLst/>
            </a:prstGeom>
            <a:solidFill>
              <a:srgbClr val="FFFFFF">
                <a:lumMod val="95000"/>
              </a:srgbClr>
            </a:solidFill>
            <a:ln w="6350">
              <a:solidFill>
                <a:srgbClr val="000000">
                  <a:lumMod val="50000"/>
                  <a:lumOff val="50000"/>
                </a:srgbClr>
              </a:solidFill>
            </a:ln>
            <a:effectLst/>
            <a:extLst/>
          </p:spPr>
          <p:txBody>
            <a:bodyPr vert="horz" wrap="none" lIns="68553" tIns="34277" rIns="68553" bIns="34277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defRPr/>
              </a:pPr>
              <a:endParaRPr lang="zh-CN" altLang="en-US" sz="600" b="1" kern="0" dirty="0">
                <a:solidFill>
                  <a:srgbClr val="CCCC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449" name="流程图: 过程 448"/>
            <p:cNvSpPr/>
            <p:nvPr/>
          </p:nvSpPr>
          <p:spPr bwMode="auto">
            <a:xfrm>
              <a:off x="10325851" y="3312597"/>
              <a:ext cx="133910" cy="231371"/>
            </a:xfrm>
            <a:prstGeom prst="flowChartProcess">
              <a:avLst/>
            </a:prstGeom>
            <a:solidFill>
              <a:srgbClr val="00FFFF"/>
            </a:solidFill>
            <a:ln w="6350">
              <a:solidFill>
                <a:srgbClr val="000000">
                  <a:lumMod val="50000"/>
                  <a:lumOff val="50000"/>
                </a:srgbClr>
              </a:solidFill>
            </a:ln>
            <a:effectLst/>
            <a:extLst/>
          </p:spPr>
          <p:txBody>
            <a:bodyPr vert="horz" wrap="none" lIns="68553" tIns="34277" rIns="68553" bIns="34277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</a:pPr>
              <a:endParaRPr lang="zh-CN" altLang="en-US" sz="600" b="1" kern="0" dirty="0">
                <a:solidFill>
                  <a:srgbClr val="CCCC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450" name="流程图: 过程 449"/>
            <p:cNvSpPr/>
            <p:nvPr/>
          </p:nvSpPr>
          <p:spPr bwMode="auto">
            <a:xfrm>
              <a:off x="10325851" y="3543968"/>
              <a:ext cx="133910" cy="231371"/>
            </a:xfrm>
            <a:prstGeom prst="flowChartProcess">
              <a:avLst/>
            </a:prstGeom>
            <a:solidFill>
              <a:srgbClr val="FFFFFF">
                <a:lumMod val="95000"/>
              </a:srgbClr>
            </a:solidFill>
            <a:ln w="6350">
              <a:solidFill>
                <a:srgbClr val="000000">
                  <a:lumMod val="50000"/>
                  <a:lumOff val="50000"/>
                </a:srgbClr>
              </a:solidFill>
            </a:ln>
            <a:effectLst/>
            <a:extLst/>
          </p:spPr>
          <p:txBody>
            <a:bodyPr vert="horz" wrap="none" lIns="68553" tIns="34277" rIns="68553" bIns="34277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defRPr/>
              </a:pPr>
              <a:endParaRPr lang="zh-CN" altLang="en-US" sz="600" b="1" kern="0" dirty="0">
                <a:solidFill>
                  <a:srgbClr val="CCCC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451" name="流程图: 过程 450"/>
            <p:cNvSpPr/>
            <p:nvPr/>
          </p:nvSpPr>
          <p:spPr bwMode="auto">
            <a:xfrm>
              <a:off x="10325851" y="3775338"/>
              <a:ext cx="133910" cy="231371"/>
            </a:xfrm>
            <a:prstGeom prst="flowChartProcess">
              <a:avLst/>
            </a:prstGeom>
            <a:solidFill>
              <a:srgbClr val="00FFFF"/>
            </a:solidFill>
            <a:ln w="6350">
              <a:solidFill>
                <a:srgbClr val="000000">
                  <a:lumMod val="50000"/>
                  <a:lumOff val="50000"/>
                </a:srgbClr>
              </a:solidFill>
            </a:ln>
            <a:effectLst/>
            <a:extLst/>
          </p:spPr>
          <p:txBody>
            <a:bodyPr vert="horz" wrap="none" lIns="68553" tIns="34277" rIns="68553" bIns="34277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defRPr/>
              </a:pPr>
              <a:endParaRPr lang="zh-CN" altLang="en-US" sz="600" b="1" kern="0" dirty="0">
                <a:solidFill>
                  <a:srgbClr val="CCCC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452" name="流程图: 过程 451"/>
            <p:cNvSpPr/>
            <p:nvPr/>
          </p:nvSpPr>
          <p:spPr bwMode="auto">
            <a:xfrm>
              <a:off x="10325851" y="4006709"/>
              <a:ext cx="133910" cy="231371"/>
            </a:xfrm>
            <a:prstGeom prst="flowChartProcess">
              <a:avLst/>
            </a:prstGeom>
            <a:solidFill>
              <a:srgbClr val="FFFFFF">
                <a:lumMod val="95000"/>
              </a:srgbClr>
            </a:solidFill>
            <a:ln w="6350">
              <a:solidFill>
                <a:srgbClr val="000000">
                  <a:lumMod val="50000"/>
                  <a:lumOff val="50000"/>
                </a:srgbClr>
              </a:solidFill>
            </a:ln>
            <a:effectLst/>
            <a:extLst/>
          </p:spPr>
          <p:txBody>
            <a:bodyPr vert="horz" wrap="none" lIns="68553" tIns="34277" rIns="68553" bIns="34277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defRPr/>
              </a:pPr>
              <a:endParaRPr lang="zh-CN" altLang="en-US" sz="600" b="1" kern="0" dirty="0">
                <a:solidFill>
                  <a:srgbClr val="CCCC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453" name="流程图: 过程 452"/>
            <p:cNvSpPr/>
            <p:nvPr/>
          </p:nvSpPr>
          <p:spPr bwMode="auto">
            <a:xfrm>
              <a:off x="10459761" y="3312597"/>
              <a:ext cx="133910" cy="231371"/>
            </a:xfrm>
            <a:prstGeom prst="flowChartProcess">
              <a:avLst/>
            </a:prstGeom>
            <a:solidFill>
              <a:srgbClr val="FFFFFF">
                <a:lumMod val="95000"/>
              </a:srgbClr>
            </a:solidFill>
            <a:ln w="6350">
              <a:solidFill>
                <a:srgbClr val="000000">
                  <a:lumMod val="50000"/>
                  <a:lumOff val="50000"/>
                </a:srgbClr>
              </a:solidFill>
            </a:ln>
            <a:effectLst/>
            <a:extLst/>
          </p:spPr>
          <p:txBody>
            <a:bodyPr vert="horz" wrap="none" lIns="68553" tIns="34277" rIns="68553" bIns="34277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defRPr/>
              </a:pPr>
              <a:endParaRPr lang="zh-CN" altLang="en-US" sz="600" b="1" kern="0" dirty="0">
                <a:solidFill>
                  <a:srgbClr val="CCCC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454" name="流程图: 过程 453"/>
            <p:cNvSpPr/>
            <p:nvPr/>
          </p:nvSpPr>
          <p:spPr bwMode="auto">
            <a:xfrm>
              <a:off x="10459761" y="3543968"/>
              <a:ext cx="133910" cy="231371"/>
            </a:xfrm>
            <a:prstGeom prst="flowChartProcess">
              <a:avLst/>
            </a:prstGeom>
            <a:solidFill>
              <a:srgbClr val="FFFFFF">
                <a:lumMod val="95000"/>
              </a:srgbClr>
            </a:solidFill>
            <a:ln w="6350">
              <a:solidFill>
                <a:srgbClr val="000000">
                  <a:lumMod val="50000"/>
                  <a:lumOff val="50000"/>
                </a:srgbClr>
              </a:solidFill>
            </a:ln>
            <a:effectLst/>
            <a:extLst/>
          </p:spPr>
          <p:txBody>
            <a:bodyPr vert="horz" wrap="none" lIns="68553" tIns="34277" rIns="68553" bIns="34277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defRPr/>
              </a:pPr>
              <a:endParaRPr lang="zh-CN" altLang="en-US" sz="600" b="1" kern="0" dirty="0">
                <a:solidFill>
                  <a:srgbClr val="CCCC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455" name="流程图: 过程 454"/>
            <p:cNvSpPr/>
            <p:nvPr/>
          </p:nvSpPr>
          <p:spPr bwMode="auto">
            <a:xfrm>
              <a:off x="10459761" y="3775338"/>
              <a:ext cx="133910" cy="231371"/>
            </a:xfrm>
            <a:prstGeom prst="flowChartProcess">
              <a:avLst/>
            </a:prstGeom>
            <a:solidFill>
              <a:srgbClr val="FFFFFF">
                <a:lumMod val="95000"/>
              </a:srgbClr>
            </a:solidFill>
            <a:ln w="6350">
              <a:solidFill>
                <a:srgbClr val="000000">
                  <a:lumMod val="50000"/>
                  <a:lumOff val="50000"/>
                </a:srgbClr>
              </a:solidFill>
            </a:ln>
            <a:effectLst/>
            <a:extLst/>
          </p:spPr>
          <p:txBody>
            <a:bodyPr vert="horz" wrap="none" lIns="68553" tIns="34277" rIns="68553" bIns="34277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defRPr/>
              </a:pPr>
              <a:endParaRPr lang="zh-CN" altLang="en-US" sz="600" b="1" kern="0" dirty="0">
                <a:solidFill>
                  <a:srgbClr val="CCCC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456" name="流程图: 过程 455"/>
            <p:cNvSpPr/>
            <p:nvPr/>
          </p:nvSpPr>
          <p:spPr bwMode="auto">
            <a:xfrm>
              <a:off x="10459761" y="4006709"/>
              <a:ext cx="133910" cy="231371"/>
            </a:xfrm>
            <a:prstGeom prst="flowChartProcess">
              <a:avLst/>
            </a:prstGeom>
            <a:solidFill>
              <a:srgbClr val="FFFFFF">
                <a:lumMod val="95000"/>
              </a:srgbClr>
            </a:solidFill>
            <a:ln w="6350">
              <a:solidFill>
                <a:srgbClr val="000000">
                  <a:lumMod val="50000"/>
                  <a:lumOff val="50000"/>
                </a:srgbClr>
              </a:solidFill>
            </a:ln>
            <a:effectLst/>
            <a:extLst/>
          </p:spPr>
          <p:txBody>
            <a:bodyPr vert="horz" wrap="none" lIns="68553" tIns="34277" rIns="68553" bIns="34277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defRPr/>
              </a:pPr>
              <a:endParaRPr lang="zh-CN" altLang="en-US" sz="600" b="1" kern="0" dirty="0">
                <a:solidFill>
                  <a:srgbClr val="CCCC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457" name="流程图: 过程 456"/>
            <p:cNvSpPr/>
            <p:nvPr/>
          </p:nvSpPr>
          <p:spPr bwMode="auto">
            <a:xfrm>
              <a:off x="10593671" y="3312597"/>
              <a:ext cx="133910" cy="231371"/>
            </a:xfrm>
            <a:prstGeom prst="flowChartProcess">
              <a:avLst/>
            </a:prstGeom>
            <a:solidFill>
              <a:srgbClr val="FFFFFF">
                <a:lumMod val="95000"/>
              </a:srgbClr>
            </a:solidFill>
            <a:ln w="6350">
              <a:solidFill>
                <a:srgbClr val="000000">
                  <a:lumMod val="50000"/>
                  <a:lumOff val="50000"/>
                </a:srgbClr>
              </a:solidFill>
            </a:ln>
            <a:effectLst/>
            <a:extLst/>
          </p:spPr>
          <p:txBody>
            <a:bodyPr vert="horz" wrap="none" lIns="68553" tIns="34277" rIns="68553" bIns="34277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defRPr/>
              </a:pPr>
              <a:endParaRPr lang="zh-CN" altLang="en-US" sz="600" b="1" kern="0" dirty="0">
                <a:solidFill>
                  <a:srgbClr val="CCCC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458" name="流程图: 过程 457"/>
            <p:cNvSpPr/>
            <p:nvPr/>
          </p:nvSpPr>
          <p:spPr bwMode="auto">
            <a:xfrm>
              <a:off x="10593671" y="3543968"/>
              <a:ext cx="133910" cy="231371"/>
            </a:xfrm>
            <a:prstGeom prst="flowChartProcess">
              <a:avLst/>
            </a:prstGeom>
            <a:solidFill>
              <a:srgbClr val="FFFFFF">
                <a:lumMod val="95000"/>
              </a:srgbClr>
            </a:solidFill>
            <a:ln w="6350">
              <a:solidFill>
                <a:srgbClr val="000000">
                  <a:lumMod val="50000"/>
                  <a:lumOff val="50000"/>
                </a:srgbClr>
              </a:solidFill>
            </a:ln>
            <a:effectLst/>
            <a:extLst/>
          </p:spPr>
          <p:txBody>
            <a:bodyPr vert="horz" wrap="none" lIns="68553" tIns="34277" rIns="68553" bIns="34277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defRPr/>
              </a:pPr>
              <a:endParaRPr lang="zh-CN" altLang="en-US" sz="600" b="1" kern="0" dirty="0">
                <a:solidFill>
                  <a:srgbClr val="CCCC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459" name="流程图: 过程 458"/>
            <p:cNvSpPr/>
            <p:nvPr/>
          </p:nvSpPr>
          <p:spPr bwMode="auto">
            <a:xfrm>
              <a:off x="10593671" y="3775338"/>
              <a:ext cx="133910" cy="231371"/>
            </a:xfrm>
            <a:prstGeom prst="flowChartProcess">
              <a:avLst/>
            </a:prstGeom>
            <a:solidFill>
              <a:srgbClr val="FFFFFF">
                <a:lumMod val="95000"/>
              </a:srgbClr>
            </a:solidFill>
            <a:ln w="6350">
              <a:solidFill>
                <a:srgbClr val="000000">
                  <a:lumMod val="50000"/>
                  <a:lumOff val="50000"/>
                </a:srgbClr>
              </a:solidFill>
            </a:ln>
            <a:effectLst/>
            <a:extLst/>
          </p:spPr>
          <p:txBody>
            <a:bodyPr vert="horz" wrap="none" lIns="68553" tIns="34277" rIns="68553" bIns="34277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defRPr/>
              </a:pPr>
              <a:endParaRPr lang="zh-CN" altLang="en-US" sz="600" b="1" kern="0" dirty="0">
                <a:solidFill>
                  <a:srgbClr val="CCCC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460" name="流程图: 过程 459"/>
            <p:cNvSpPr/>
            <p:nvPr/>
          </p:nvSpPr>
          <p:spPr bwMode="auto">
            <a:xfrm>
              <a:off x="10593671" y="4006709"/>
              <a:ext cx="133910" cy="231371"/>
            </a:xfrm>
            <a:prstGeom prst="flowChartProcess">
              <a:avLst/>
            </a:prstGeom>
            <a:solidFill>
              <a:srgbClr val="FFFFFF">
                <a:lumMod val="95000"/>
              </a:srgbClr>
            </a:solidFill>
            <a:ln w="6350">
              <a:solidFill>
                <a:srgbClr val="000000">
                  <a:lumMod val="50000"/>
                  <a:lumOff val="50000"/>
                </a:srgbClr>
              </a:solidFill>
            </a:ln>
            <a:effectLst/>
            <a:extLst/>
          </p:spPr>
          <p:txBody>
            <a:bodyPr vert="horz" wrap="none" lIns="68553" tIns="34277" rIns="68553" bIns="34277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defRPr/>
              </a:pPr>
              <a:endParaRPr lang="zh-CN" altLang="en-US" sz="600" b="1" kern="0" dirty="0">
                <a:solidFill>
                  <a:srgbClr val="CCCC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461" name="流程图: 过程 460"/>
            <p:cNvSpPr/>
            <p:nvPr/>
          </p:nvSpPr>
          <p:spPr bwMode="auto">
            <a:xfrm>
              <a:off x="10727581" y="3312597"/>
              <a:ext cx="133910" cy="231371"/>
            </a:xfrm>
            <a:prstGeom prst="flowChartProcess">
              <a:avLst/>
            </a:prstGeom>
            <a:solidFill>
              <a:srgbClr val="FFFFFF">
                <a:lumMod val="95000"/>
              </a:srgbClr>
            </a:solidFill>
            <a:ln w="6350">
              <a:solidFill>
                <a:srgbClr val="000000">
                  <a:lumMod val="50000"/>
                  <a:lumOff val="50000"/>
                </a:srgbClr>
              </a:solidFill>
            </a:ln>
            <a:effectLst/>
            <a:extLst/>
          </p:spPr>
          <p:txBody>
            <a:bodyPr vert="horz" wrap="none" lIns="68553" tIns="34277" rIns="68553" bIns="34277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defRPr/>
              </a:pPr>
              <a:endParaRPr lang="zh-CN" altLang="en-US" sz="600" b="1" kern="0" dirty="0">
                <a:solidFill>
                  <a:srgbClr val="CCCC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462" name="流程图: 过程 461"/>
            <p:cNvSpPr/>
            <p:nvPr/>
          </p:nvSpPr>
          <p:spPr bwMode="auto">
            <a:xfrm>
              <a:off x="10727581" y="3543968"/>
              <a:ext cx="133910" cy="231371"/>
            </a:xfrm>
            <a:prstGeom prst="flowChartProcess">
              <a:avLst/>
            </a:prstGeom>
            <a:solidFill>
              <a:srgbClr val="FFFFFF">
                <a:lumMod val="95000"/>
              </a:srgbClr>
            </a:solidFill>
            <a:ln w="6350">
              <a:solidFill>
                <a:srgbClr val="000000">
                  <a:lumMod val="50000"/>
                  <a:lumOff val="50000"/>
                </a:srgbClr>
              </a:solidFill>
            </a:ln>
            <a:effectLst/>
            <a:extLst/>
          </p:spPr>
          <p:txBody>
            <a:bodyPr vert="horz" wrap="none" lIns="68553" tIns="34277" rIns="68553" bIns="34277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defRPr/>
              </a:pPr>
              <a:endParaRPr lang="zh-CN" altLang="en-US" sz="600" b="1" kern="0" dirty="0">
                <a:solidFill>
                  <a:srgbClr val="CCCC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463" name="流程图: 过程 462"/>
            <p:cNvSpPr/>
            <p:nvPr/>
          </p:nvSpPr>
          <p:spPr bwMode="auto">
            <a:xfrm>
              <a:off x="10727581" y="3775338"/>
              <a:ext cx="133910" cy="231371"/>
            </a:xfrm>
            <a:prstGeom prst="flowChartProcess">
              <a:avLst/>
            </a:prstGeom>
            <a:solidFill>
              <a:srgbClr val="FFFFFF">
                <a:lumMod val="95000"/>
              </a:srgbClr>
            </a:solidFill>
            <a:ln w="6350">
              <a:solidFill>
                <a:srgbClr val="000000">
                  <a:lumMod val="50000"/>
                  <a:lumOff val="50000"/>
                </a:srgbClr>
              </a:solidFill>
            </a:ln>
            <a:effectLst/>
            <a:extLst/>
          </p:spPr>
          <p:txBody>
            <a:bodyPr vert="horz" wrap="none" lIns="68553" tIns="34277" rIns="68553" bIns="34277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defRPr/>
              </a:pPr>
              <a:endParaRPr lang="zh-CN" altLang="en-US" sz="600" b="1" kern="0" dirty="0">
                <a:solidFill>
                  <a:srgbClr val="CCCC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464" name="流程图: 过程 463"/>
            <p:cNvSpPr/>
            <p:nvPr/>
          </p:nvSpPr>
          <p:spPr bwMode="auto">
            <a:xfrm>
              <a:off x="10727581" y="4006709"/>
              <a:ext cx="133910" cy="231371"/>
            </a:xfrm>
            <a:prstGeom prst="flowChartProcess">
              <a:avLst/>
            </a:prstGeom>
            <a:solidFill>
              <a:srgbClr val="FFFFFF">
                <a:lumMod val="95000"/>
              </a:srgbClr>
            </a:solidFill>
            <a:ln w="6350">
              <a:solidFill>
                <a:srgbClr val="000000">
                  <a:lumMod val="50000"/>
                  <a:lumOff val="50000"/>
                </a:srgbClr>
              </a:solidFill>
            </a:ln>
            <a:effectLst/>
            <a:extLst/>
          </p:spPr>
          <p:txBody>
            <a:bodyPr vert="horz" wrap="none" lIns="68553" tIns="34277" rIns="68553" bIns="34277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defRPr/>
              </a:pPr>
              <a:endParaRPr lang="zh-CN" altLang="en-US" sz="600" b="1" kern="0" dirty="0">
                <a:solidFill>
                  <a:srgbClr val="CCCC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465" name="流程图: 过程 464"/>
            <p:cNvSpPr/>
            <p:nvPr/>
          </p:nvSpPr>
          <p:spPr bwMode="auto">
            <a:xfrm>
              <a:off x="10861493" y="3312597"/>
              <a:ext cx="133910" cy="231371"/>
            </a:xfrm>
            <a:prstGeom prst="flowChartProcess">
              <a:avLst/>
            </a:prstGeom>
            <a:solidFill>
              <a:srgbClr val="FFFFFF">
                <a:lumMod val="95000"/>
              </a:srgbClr>
            </a:solidFill>
            <a:ln w="6350">
              <a:solidFill>
                <a:srgbClr val="000000">
                  <a:lumMod val="50000"/>
                  <a:lumOff val="50000"/>
                </a:srgbClr>
              </a:solidFill>
            </a:ln>
            <a:effectLst/>
            <a:extLst/>
          </p:spPr>
          <p:txBody>
            <a:bodyPr vert="horz" wrap="none" lIns="68553" tIns="34277" rIns="68553" bIns="34277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defRPr/>
              </a:pPr>
              <a:endParaRPr lang="zh-CN" altLang="en-US" sz="600" b="1" kern="0" dirty="0">
                <a:solidFill>
                  <a:srgbClr val="CCCC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466" name="流程图: 过程 465"/>
            <p:cNvSpPr/>
            <p:nvPr/>
          </p:nvSpPr>
          <p:spPr bwMode="auto">
            <a:xfrm>
              <a:off x="10861493" y="3543968"/>
              <a:ext cx="133910" cy="231371"/>
            </a:xfrm>
            <a:prstGeom prst="flowChartProcess">
              <a:avLst/>
            </a:prstGeom>
            <a:solidFill>
              <a:srgbClr val="FFFFFF">
                <a:lumMod val="95000"/>
              </a:srgbClr>
            </a:solidFill>
            <a:ln w="6350">
              <a:solidFill>
                <a:srgbClr val="000000">
                  <a:lumMod val="50000"/>
                  <a:lumOff val="50000"/>
                </a:srgbClr>
              </a:solidFill>
            </a:ln>
            <a:effectLst/>
            <a:extLst/>
          </p:spPr>
          <p:txBody>
            <a:bodyPr vert="horz" wrap="none" lIns="68553" tIns="34277" rIns="68553" bIns="34277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defRPr/>
              </a:pPr>
              <a:endParaRPr lang="zh-CN" altLang="en-US" sz="600" b="1" kern="0" dirty="0">
                <a:solidFill>
                  <a:srgbClr val="CCCC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467" name="流程图: 过程 466"/>
            <p:cNvSpPr/>
            <p:nvPr/>
          </p:nvSpPr>
          <p:spPr bwMode="auto">
            <a:xfrm>
              <a:off x="10861493" y="3775338"/>
              <a:ext cx="133910" cy="231371"/>
            </a:xfrm>
            <a:prstGeom prst="flowChartProcess">
              <a:avLst/>
            </a:prstGeom>
            <a:solidFill>
              <a:srgbClr val="FFFFFF">
                <a:lumMod val="95000"/>
              </a:srgbClr>
            </a:solidFill>
            <a:ln w="6350">
              <a:solidFill>
                <a:srgbClr val="000000">
                  <a:lumMod val="50000"/>
                  <a:lumOff val="50000"/>
                </a:srgbClr>
              </a:solidFill>
            </a:ln>
            <a:effectLst/>
            <a:extLst/>
          </p:spPr>
          <p:txBody>
            <a:bodyPr vert="horz" wrap="none" lIns="68553" tIns="34277" rIns="68553" bIns="34277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defRPr/>
              </a:pPr>
              <a:endParaRPr lang="zh-CN" altLang="en-US" sz="600" b="1" kern="0" dirty="0">
                <a:solidFill>
                  <a:srgbClr val="CCCC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468" name="流程图: 过程 467"/>
            <p:cNvSpPr/>
            <p:nvPr/>
          </p:nvSpPr>
          <p:spPr bwMode="auto">
            <a:xfrm>
              <a:off x="10861493" y="4006709"/>
              <a:ext cx="133910" cy="231371"/>
            </a:xfrm>
            <a:prstGeom prst="flowChartProcess">
              <a:avLst/>
            </a:prstGeom>
            <a:solidFill>
              <a:srgbClr val="FFFFFF">
                <a:lumMod val="95000"/>
              </a:srgbClr>
            </a:solidFill>
            <a:ln w="6350">
              <a:solidFill>
                <a:srgbClr val="000000">
                  <a:lumMod val="50000"/>
                  <a:lumOff val="50000"/>
                </a:srgbClr>
              </a:solidFill>
            </a:ln>
            <a:effectLst/>
            <a:extLst/>
          </p:spPr>
          <p:txBody>
            <a:bodyPr vert="horz" wrap="none" lIns="68553" tIns="34277" rIns="68553" bIns="34277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defRPr/>
              </a:pPr>
              <a:endParaRPr lang="zh-CN" altLang="en-US" sz="600" b="1" kern="0" dirty="0">
                <a:solidFill>
                  <a:srgbClr val="CCCC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469" name="流程图: 过程 468"/>
            <p:cNvSpPr/>
            <p:nvPr/>
          </p:nvSpPr>
          <p:spPr bwMode="auto">
            <a:xfrm>
              <a:off x="10995403" y="3312597"/>
              <a:ext cx="133910" cy="231371"/>
            </a:xfrm>
            <a:prstGeom prst="flowChartProcess">
              <a:avLst/>
            </a:prstGeom>
            <a:solidFill>
              <a:srgbClr val="FFFFFF">
                <a:lumMod val="95000"/>
              </a:srgbClr>
            </a:solidFill>
            <a:ln w="6350">
              <a:solidFill>
                <a:srgbClr val="000000">
                  <a:lumMod val="50000"/>
                  <a:lumOff val="50000"/>
                </a:srgbClr>
              </a:solidFill>
            </a:ln>
            <a:effectLst/>
            <a:extLst/>
          </p:spPr>
          <p:txBody>
            <a:bodyPr vert="horz" wrap="none" lIns="68553" tIns="34277" rIns="68553" bIns="34277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defRPr/>
              </a:pPr>
              <a:endParaRPr lang="zh-CN" altLang="en-US" sz="600" b="1" kern="0" dirty="0">
                <a:solidFill>
                  <a:srgbClr val="CCCC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470" name="流程图: 过程 469"/>
            <p:cNvSpPr/>
            <p:nvPr/>
          </p:nvSpPr>
          <p:spPr bwMode="auto">
            <a:xfrm>
              <a:off x="10995403" y="3543968"/>
              <a:ext cx="133910" cy="231371"/>
            </a:xfrm>
            <a:prstGeom prst="flowChartProcess">
              <a:avLst/>
            </a:prstGeom>
            <a:solidFill>
              <a:srgbClr val="FFFFFF">
                <a:lumMod val="95000"/>
              </a:srgbClr>
            </a:solidFill>
            <a:ln w="6350">
              <a:solidFill>
                <a:srgbClr val="000000">
                  <a:lumMod val="50000"/>
                  <a:lumOff val="50000"/>
                </a:srgbClr>
              </a:solidFill>
            </a:ln>
            <a:effectLst/>
            <a:extLst/>
          </p:spPr>
          <p:txBody>
            <a:bodyPr vert="horz" wrap="none" lIns="68553" tIns="34277" rIns="68553" bIns="34277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defRPr/>
              </a:pPr>
              <a:endParaRPr lang="zh-CN" altLang="en-US" sz="600" b="1" kern="0" dirty="0">
                <a:solidFill>
                  <a:srgbClr val="CCCC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471" name="流程图: 过程 470"/>
            <p:cNvSpPr/>
            <p:nvPr/>
          </p:nvSpPr>
          <p:spPr bwMode="auto">
            <a:xfrm>
              <a:off x="10995403" y="3775338"/>
              <a:ext cx="133910" cy="231371"/>
            </a:xfrm>
            <a:prstGeom prst="flowChartProcess">
              <a:avLst/>
            </a:prstGeom>
            <a:solidFill>
              <a:srgbClr val="FFFFFF">
                <a:lumMod val="95000"/>
              </a:srgbClr>
            </a:solidFill>
            <a:ln w="6350">
              <a:solidFill>
                <a:srgbClr val="000000">
                  <a:lumMod val="50000"/>
                  <a:lumOff val="50000"/>
                </a:srgbClr>
              </a:solidFill>
            </a:ln>
            <a:effectLst/>
            <a:extLst/>
          </p:spPr>
          <p:txBody>
            <a:bodyPr vert="horz" wrap="none" lIns="68553" tIns="34277" rIns="68553" bIns="34277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defRPr/>
              </a:pPr>
              <a:endParaRPr lang="zh-CN" altLang="en-US" sz="600" b="1" kern="0" dirty="0">
                <a:solidFill>
                  <a:srgbClr val="CCCC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472" name="流程图: 过程 471"/>
            <p:cNvSpPr/>
            <p:nvPr/>
          </p:nvSpPr>
          <p:spPr bwMode="auto">
            <a:xfrm>
              <a:off x="10995403" y="4006709"/>
              <a:ext cx="133910" cy="231371"/>
            </a:xfrm>
            <a:prstGeom prst="flowChartProcess">
              <a:avLst/>
            </a:prstGeom>
            <a:solidFill>
              <a:srgbClr val="FFFFFF">
                <a:lumMod val="95000"/>
              </a:srgbClr>
            </a:solidFill>
            <a:ln w="6350">
              <a:solidFill>
                <a:srgbClr val="000000">
                  <a:lumMod val="50000"/>
                  <a:lumOff val="50000"/>
                </a:srgbClr>
              </a:solidFill>
            </a:ln>
            <a:effectLst/>
            <a:extLst/>
          </p:spPr>
          <p:txBody>
            <a:bodyPr vert="horz" wrap="none" lIns="68553" tIns="34277" rIns="68553" bIns="34277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defRPr/>
              </a:pPr>
              <a:endParaRPr lang="zh-CN" altLang="en-US" sz="600" b="1" kern="0" dirty="0">
                <a:solidFill>
                  <a:srgbClr val="CCCC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473" name="流程图: 过程 472"/>
            <p:cNvSpPr/>
            <p:nvPr/>
          </p:nvSpPr>
          <p:spPr bwMode="auto">
            <a:xfrm>
              <a:off x="11129313" y="3312597"/>
              <a:ext cx="133910" cy="231371"/>
            </a:xfrm>
            <a:prstGeom prst="flowChartProcess">
              <a:avLst/>
            </a:prstGeom>
            <a:solidFill>
              <a:srgbClr val="FFFFFF">
                <a:lumMod val="95000"/>
              </a:srgbClr>
            </a:solidFill>
            <a:ln w="6350">
              <a:solidFill>
                <a:srgbClr val="000000">
                  <a:lumMod val="50000"/>
                  <a:lumOff val="50000"/>
                </a:srgbClr>
              </a:solidFill>
            </a:ln>
            <a:effectLst/>
            <a:extLst/>
          </p:spPr>
          <p:txBody>
            <a:bodyPr vert="horz" wrap="none" lIns="68553" tIns="34277" rIns="68553" bIns="34277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defRPr/>
              </a:pPr>
              <a:endParaRPr lang="zh-CN" altLang="en-US" sz="600" b="1" kern="0" dirty="0">
                <a:solidFill>
                  <a:srgbClr val="CCCC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474" name="流程图: 过程 473"/>
            <p:cNvSpPr/>
            <p:nvPr/>
          </p:nvSpPr>
          <p:spPr bwMode="auto">
            <a:xfrm>
              <a:off x="11129313" y="3543968"/>
              <a:ext cx="133910" cy="231371"/>
            </a:xfrm>
            <a:prstGeom prst="flowChartProcess">
              <a:avLst/>
            </a:prstGeom>
            <a:solidFill>
              <a:srgbClr val="FFFFFF">
                <a:lumMod val="95000"/>
              </a:srgbClr>
            </a:solidFill>
            <a:ln w="6350">
              <a:solidFill>
                <a:srgbClr val="000000">
                  <a:lumMod val="50000"/>
                  <a:lumOff val="50000"/>
                </a:srgbClr>
              </a:solidFill>
            </a:ln>
            <a:effectLst/>
            <a:extLst/>
          </p:spPr>
          <p:txBody>
            <a:bodyPr vert="horz" wrap="none" lIns="68553" tIns="34277" rIns="68553" bIns="34277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defRPr/>
              </a:pPr>
              <a:endParaRPr lang="zh-CN" altLang="en-US" sz="600" b="1" kern="0" dirty="0">
                <a:solidFill>
                  <a:srgbClr val="CCCC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475" name="流程图: 过程 474"/>
            <p:cNvSpPr/>
            <p:nvPr/>
          </p:nvSpPr>
          <p:spPr bwMode="auto">
            <a:xfrm>
              <a:off x="11129313" y="3775338"/>
              <a:ext cx="133910" cy="231371"/>
            </a:xfrm>
            <a:prstGeom prst="flowChartProcess">
              <a:avLst/>
            </a:prstGeom>
            <a:solidFill>
              <a:srgbClr val="FFFFFF">
                <a:lumMod val="95000"/>
              </a:srgbClr>
            </a:solidFill>
            <a:ln w="6350">
              <a:solidFill>
                <a:srgbClr val="000000">
                  <a:lumMod val="50000"/>
                  <a:lumOff val="50000"/>
                </a:srgbClr>
              </a:solidFill>
            </a:ln>
            <a:effectLst/>
            <a:extLst/>
          </p:spPr>
          <p:txBody>
            <a:bodyPr vert="horz" wrap="none" lIns="68553" tIns="34277" rIns="68553" bIns="34277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defRPr/>
              </a:pPr>
              <a:endParaRPr lang="zh-CN" altLang="en-US" sz="600" b="1" kern="0" dirty="0">
                <a:solidFill>
                  <a:srgbClr val="CCCC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476" name="流程图: 过程 475"/>
            <p:cNvSpPr/>
            <p:nvPr/>
          </p:nvSpPr>
          <p:spPr bwMode="auto">
            <a:xfrm>
              <a:off x="11129313" y="4006709"/>
              <a:ext cx="133910" cy="231371"/>
            </a:xfrm>
            <a:prstGeom prst="flowChartProcess">
              <a:avLst/>
            </a:prstGeom>
            <a:solidFill>
              <a:srgbClr val="FFFFFF">
                <a:lumMod val="95000"/>
              </a:srgbClr>
            </a:solidFill>
            <a:ln w="6350">
              <a:solidFill>
                <a:srgbClr val="000000">
                  <a:lumMod val="50000"/>
                  <a:lumOff val="50000"/>
                </a:srgbClr>
              </a:solidFill>
            </a:ln>
            <a:effectLst/>
            <a:extLst/>
          </p:spPr>
          <p:txBody>
            <a:bodyPr vert="horz" wrap="none" lIns="68553" tIns="34277" rIns="68553" bIns="34277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defRPr/>
              </a:pPr>
              <a:endParaRPr lang="zh-CN" altLang="en-US" sz="600" b="1" kern="0" dirty="0">
                <a:solidFill>
                  <a:srgbClr val="CCCC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477" name="流程图: 过程 476"/>
            <p:cNvSpPr/>
            <p:nvPr/>
          </p:nvSpPr>
          <p:spPr bwMode="auto">
            <a:xfrm>
              <a:off x="11263224" y="3312597"/>
              <a:ext cx="133910" cy="231371"/>
            </a:xfrm>
            <a:prstGeom prst="flowChartProcess">
              <a:avLst/>
            </a:prstGeom>
            <a:solidFill>
              <a:srgbClr val="FFFFFF">
                <a:lumMod val="95000"/>
              </a:srgbClr>
            </a:solidFill>
            <a:ln w="6350">
              <a:solidFill>
                <a:srgbClr val="000000">
                  <a:lumMod val="50000"/>
                  <a:lumOff val="50000"/>
                </a:srgbClr>
              </a:solidFill>
            </a:ln>
            <a:effectLst/>
            <a:extLst/>
          </p:spPr>
          <p:txBody>
            <a:bodyPr vert="horz" wrap="none" lIns="68553" tIns="34277" rIns="68553" bIns="34277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defRPr/>
              </a:pPr>
              <a:endParaRPr lang="zh-CN" altLang="en-US" sz="600" b="1" kern="0" dirty="0">
                <a:solidFill>
                  <a:srgbClr val="CCCC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478" name="流程图: 过程 477"/>
            <p:cNvSpPr/>
            <p:nvPr/>
          </p:nvSpPr>
          <p:spPr bwMode="auto">
            <a:xfrm>
              <a:off x="11263224" y="3543968"/>
              <a:ext cx="133910" cy="231371"/>
            </a:xfrm>
            <a:prstGeom prst="flowChartProcess">
              <a:avLst/>
            </a:prstGeom>
            <a:solidFill>
              <a:srgbClr val="FFFFFF">
                <a:lumMod val="95000"/>
              </a:srgbClr>
            </a:solidFill>
            <a:ln w="6350">
              <a:solidFill>
                <a:srgbClr val="000000">
                  <a:lumMod val="50000"/>
                  <a:lumOff val="50000"/>
                </a:srgbClr>
              </a:solidFill>
            </a:ln>
            <a:effectLst/>
            <a:extLst/>
          </p:spPr>
          <p:txBody>
            <a:bodyPr vert="horz" wrap="none" lIns="68553" tIns="34277" rIns="68553" bIns="34277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defRPr/>
              </a:pPr>
              <a:endParaRPr lang="zh-CN" altLang="en-US" sz="600" b="1" kern="0" dirty="0">
                <a:solidFill>
                  <a:srgbClr val="CCCC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479" name="流程图: 过程 478"/>
            <p:cNvSpPr/>
            <p:nvPr/>
          </p:nvSpPr>
          <p:spPr bwMode="auto">
            <a:xfrm>
              <a:off x="11263224" y="3775338"/>
              <a:ext cx="133910" cy="231371"/>
            </a:xfrm>
            <a:prstGeom prst="flowChartProcess">
              <a:avLst/>
            </a:prstGeom>
            <a:solidFill>
              <a:srgbClr val="FFFFFF">
                <a:lumMod val="95000"/>
              </a:srgbClr>
            </a:solidFill>
            <a:ln w="6350">
              <a:solidFill>
                <a:srgbClr val="000000">
                  <a:lumMod val="50000"/>
                  <a:lumOff val="50000"/>
                </a:srgbClr>
              </a:solidFill>
            </a:ln>
            <a:effectLst/>
            <a:extLst/>
          </p:spPr>
          <p:txBody>
            <a:bodyPr vert="horz" wrap="none" lIns="68553" tIns="34277" rIns="68553" bIns="34277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defRPr/>
              </a:pPr>
              <a:endParaRPr lang="zh-CN" altLang="en-US" sz="600" b="1" kern="0" dirty="0">
                <a:solidFill>
                  <a:srgbClr val="CCCC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sp>
          <p:nvSpPr>
            <p:cNvPr id="480" name="流程图: 过程 479"/>
            <p:cNvSpPr/>
            <p:nvPr/>
          </p:nvSpPr>
          <p:spPr bwMode="auto">
            <a:xfrm>
              <a:off x="11263224" y="4006709"/>
              <a:ext cx="133910" cy="231371"/>
            </a:xfrm>
            <a:prstGeom prst="flowChartProcess">
              <a:avLst/>
            </a:prstGeom>
            <a:solidFill>
              <a:srgbClr val="FFFFFF">
                <a:lumMod val="95000"/>
              </a:srgbClr>
            </a:solidFill>
            <a:ln w="6350">
              <a:solidFill>
                <a:srgbClr val="000000">
                  <a:lumMod val="50000"/>
                  <a:lumOff val="50000"/>
                </a:srgbClr>
              </a:solidFill>
            </a:ln>
            <a:effectLst/>
            <a:extLst/>
          </p:spPr>
          <p:txBody>
            <a:bodyPr vert="horz" wrap="none" lIns="68553" tIns="34277" rIns="68553" bIns="34277" numCol="1" rtlCol="0" anchor="ctr" anchorCtr="0" compatLnSpc="1">
              <a:prstTxWarp prst="textNoShape">
                <a:avLst/>
              </a:prstTxWarp>
              <a:no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defRPr/>
              </a:pPr>
              <a:endParaRPr lang="zh-CN" altLang="en-US" sz="600" b="1" kern="0" dirty="0">
                <a:solidFill>
                  <a:srgbClr val="CCCCFF">
                    <a:lumMod val="5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endParaRPr>
            </a:p>
          </p:txBody>
        </p:sp>
        <p:grpSp>
          <p:nvGrpSpPr>
            <p:cNvPr id="481" name="组合 480"/>
            <p:cNvGrpSpPr/>
            <p:nvPr/>
          </p:nvGrpSpPr>
          <p:grpSpPr>
            <a:xfrm>
              <a:off x="9130758" y="3222513"/>
              <a:ext cx="2308767" cy="1164398"/>
              <a:chOff x="449495" y="1333373"/>
              <a:chExt cx="2801265" cy="885912"/>
            </a:xfrm>
          </p:grpSpPr>
          <p:cxnSp>
            <p:nvCxnSpPr>
              <p:cNvPr id="483" name="直接箭头连接符 482"/>
              <p:cNvCxnSpPr/>
              <p:nvPr/>
            </p:nvCxnSpPr>
            <p:spPr bwMode="auto">
              <a:xfrm>
                <a:off x="449495" y="2140611"/>
                <a:ext cx="2801265" cy="0"/>
              </a:xfrm>
              <a:prstGeom prst="straightConnector1">
                <a:avLst/>
              </a:prstGeom>
              <a:noFill/>
              <a:ln w="12700" cap="flat" cmpd="sng" algn="ctr">
                <a:solidFill>
                  <a:srgbClr val="2D2015"/>
                </a:solidFill>
                <a:prstDash val="solid"/>
                <a:round/>
                <a:headEnd type="none" w="med" len="med"/>
                <a:tailEnd type="triangle" w="sm" len="sm"/>
              </a:ln>
              <a:effectLst/>
            </p:spPr>
          </p:cxnSp>
          <p:cxnSp>
            <p:nvCxnSpPr>
              <p:cNvPr id="484" name="直接连接符 483"/>
              <p:cNvCxnSpPr/>
              <p:nvPr/>
            </p:nvCxnSpPr>
            <p:spPr bwMode="auto">
              <a:xfrm flipV="1">
                <a:off x="526189" y="1333373"/>
                <a:ext cx="0" cy="885912"/>
              </a:xfrm>
              <a:prstGeom prst="line">
                <a:avLst/>
              </a:prstGeom>
              <a:noFill/>
              <a:ln w="12700" cap="flat" cmpd="sng" algn="ctr">
                <a:solidFill>
                  <a:srgbClr val="2D2015"/>
                </a:solidFill>
                <a:prstDash val="solid"/>
                <a:round/>
                <a:headEnd type="none" w="med" len="med"/>
                <a:tailEnd type="triangle" w="sm" len="sm"/>
              </a:ln>
              <a:effectLst/>
            </p:spPr>
          </p:cxnSp>
        </p:grpSp>
        <p:sp>
          <p:nvSpPr>
            <p:cNvPr id="482" name="矩形 481"/>
            <p:cNvSpPr/>
            <p:nvPr/>
          </p:nvSpPr>
          <p:spPr>
            <a:xfrm>
              <a:off x="9847353" y="4328934"/>
              <a:ext cx="1195214" cy="1947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800" i="1" dirty="0">
                  <a:solidFill>
                    <a:srgbClr val="2D2015"/>
                  </a:solidFill>
                </a:rPr>
                <a:t>Joint PMI reporting</a:t>
              </a:r>
              <a:endParaRPr lang="zh-CN" altLang="en-US" sz="800" i="1" dirty="0">
                <a:solidFill>
                  <a:srgbClr val="B2B2B2"/>
                </a:solidFill>
              </a:endParaRPr>
            </a:p>
          </p:txBody>
        </p:sp>
      </p:grpSp>
      <p:sp>
        <p:nvSpPr>
          <p:cNvPr id="485" name="矩形 484"/>
          <p:cNvSpPr/>
          <p:nvPr/>
        </p:nvSpPr>
        <p:spPr>
          <a:xfrm>
            <a:off x="1055883" y="4654771"/>
            <a:ext cx="1046204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SzPct val="80000"/>
              <a:buFont typeface="Wingdings" panose="05000000000000000000" pitchFamily="2" charset="2"/>
              <a:buChar char="n"/>
            </a:pPr>
            <a:r>
              <a:rPr lang="en-US" altLang="zh-CN" sz="1400" b="1" dirty="0">
                <a:solidFill>
                  <a:srgbClr val="2D201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CSI-RS overhead reduction for HBF: </a:t>
            </a:r>
            <a:r>
              <a:rPr lang="en-US" altLang="zh-CN" sz="1400" dirty="0">
                <a:solidFill>
                  <a:srgbClr val="2D201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CSI-RS is used for analog antenna ports measurement instead of beam-</a:t>
            </a:r>
            <a:r>
              <a:rPr lang="en-US" altLang="zh-CN" sz="1400" dirty="0" err="1">
                <a:solidFill>
                  <a:srgbClr val="2D201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sweeped</a:t>
            </a:r>
            <a:r>
              <a:rPr lang="en-US" altLang="zh-CN" sz="1400" dirty="0">
                <a:solidFill>
                  <a:srgbClr val="2D201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channel measurement, RS overhead and latency is reduced. </a:t>
            </a:r>
          </a:p>
        </p:txBody>
      </p:sp>
      <p:sp>
        <p:nvSpPr>
          <p:cNvPr id="486" name="矩形 485"/>
          <p:cNvSpPr/>
          <p:nvPr/>
        </p:nvSpPr>
        <p:spPr>
          <a:xfrm>
            <a:off x="3377213" y="1754072"/>
            <a:ext cx="5624778" cy="36920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>
                <a:solidFill>
                  <a:srgbClr val="00206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Enhancements for HBF for Sub-7GHz</a:t>
            </a:r>
            <a:endParaRPr lang="zh-CN" altLang="en-US" sz="2000" dirty="0">
              <a:solidFill>
                <a:srgbClr val="002060"/>
              </a:solidFill>
              <a:latin typeface="Calibri" panose="020F0502020204030204" pitchFamily="34" charset="0"/>
              <a:ea typeface="Microsoft YaHei" panose="020B0503020204020204" pitchFamily="34" charset="-122"/>
              <a:cs typeface="Calibri" panose="020F050202020403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1345" y="2563477"/>
            <a:ext cx="3714033" cy="175579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22525" y="3311018"/>
            <a:ext cx="1471244" cy="900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buFont typeface="Wingdings" panose="05000000000000000000" pitchFamily="2" charset="2"/>
              <a:buChar char="n"/>
            </a:pPr>
            <a:r>
              <a:rPr lang="en-US" altLang="zh-CN" sz="1050" dirty="0">
                <a:solidFill>
                  <a:srgbClr val="2D201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3D Uma</a:t>
            </a:r>
          </a:p>
          <a:p>
            <a:pPr marL="171450" indent="-171450">
              <a:buFont typeface="Wingdings" panose="05000000000000000000" pitchFamily="2" charset="2"/>
              <a:buChar char="n"/>
            </a:pPr>
            <a:r>
              <a:rPr lang="en-US" altLang="zh-CN" sz="1050" dirty="0">
                <a:solidFill>
                  <a:srgbClr val="2D2015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4 analog beams with HPBW 11°</a:t>
            </a:r>
            <a:endParaRPr lang="en-US" altLang="zh-CN" sz="1050" dirty="0">
              <a:solidFill>
                <a:srgbClr val="2D201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71450" indent="-171450">
              <a:buFont typeface="Wingdings" panose="05000000000000000000" pitchFamily="2" charset="2"/>
              <a:buChar char="n"/>
            </a:pPr>
            <a:r>
              <a:rPr lang="en-US" altLang="zh-CN" sz="1050" dirty="0">
                <a:solidFill>
                  <a:srgbClr val="2D2015"/>
                </a:solidFill>
                <a:latin typeface="Calibri" panose="020F0502020204030204" pitchFamily="34" charset="0"/>
                <a:ea typeface="宋体" panose="02010600030101010101" pitchFamily="2" charset="-122"/>
                <a:cs typeface="Calibri" panose="020F0502020204030204" pitchFamily="34" charset="0"/>
              </a:rPr>
              <a:t>CSI-RS overhead not included</a:t>
            </a:r>
            <a:endParaRPr lang="zh-CN" altLang="zh-CN" sz="1050" dirty="0">
              <a:solidFill>
                <a:srgbClr val="2D2015"/>
              </a:solidFill>
              <a:latin typeface="Calibri" panose="020F0502020204030204" pitchFamily="34" charset="0"/>
              <a:ea typeface="宋体" panose="02010600030101010101" pitchFamily="2" charset="-122"/>
              <a:cs typeface="Calibri" panose="020F0502020204030204" pitchFamily="34" charset="0"/>
            </a:endParaRPr>
          </a:p>
        </p:txBody>
      </p:sp>
      <p:sp>
        <p:nvSpPr>
          <p:cNvPr id="344" name="TextBox 343">
            <a:extLst>
              <a:ext uri="{FF2B5EF4-FFF2-40B4-BE49-F238E27FC236}">
                <a16:creationId xmlns:a16="http://schemas.microsoft.com/office/drawing/2014/main" xmlns="" id="{39297852-7F8B-4F94-84B1-90EC94954F06}"/>
              </a:ext>
            </a:extLst>
          </p:cNvPr>
          <p:cNvSpPr txBox="1"/>
          <p:nvPr/>
        </p:nvSpPr>
        <p:spPr bwMode="auto">
          <a:xfrm>
            <a:off x="337628" y="776850"/>
            <a:ext cx="11708270" cy="961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0142" tIns="40070" rIns="80142" bIns="40070" numCol="1" rtlCol="0" anchor="t" anchorCtr="0" compatLnSpc="1">
            <a:prstTxWarp prst="textNoShape">
              <a:avLst/>
            </a:prstTxWarp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en-US" altLang="zh-CN" sz="1600" dirty="0">
                <a:solidFill>
                  <a:srgbClr val="2D201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 Hybrid beamforming for sub-7GHz, two key issues need to be addressed in R19, one is CSI-RS overhead and the latency for CSI measurement, another is the CSI feedback overhead. </a:t>
            </a:r>
            <a:endParaRPr lang="zh-CN" altLang="en-US" sz="1600" dirty="0">
              <a:solidFill>
                <a:srgbClr val="2D2015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defTabSz="9144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en-US" altLang="zh-CN" b="1" kern="0" dirty="0">
                <a:solidFill>
                  <a:srgbClr val="99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Proposal 4: Support</a:t>
            </a:r>
            <a:r>
              <a:rPr lang="en-US" altLang="zh-CN" b="1" kern="0" dirty="0">
                <a:solidFill>
                  <a:srgbClr val="99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Wingdings" panose="05000000000000000000" pitchFamily="2" charset="2"/>
              </a:rPr>
              <a:t> </a:t>
            </a:r>
            <a:r>
              <a:rPr lang="en-US" altLang="zh-CN" b="1" kern="0" dirty="0">
                <a:solidFill>
                  <a:srgbClr val="99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Wingdings" panose="05000000000000000000" pitchFamily="2" charset="2"/>
              </a:rPr>
              <a:t>CSI-RS overhead reduction and </a:t>
            </a:r>
            <a:r>
              <a:rPr lang="en-US" altLang="zh-CN" b="1" kern="0" dirty="0">
                <a:solidFill>
                  <a:srgbClr val="99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Wingdings" panose="05000000000000000000" pitchFamily="2" charset="2"/>
              </a:rPr>
              <a:t>CSI compression for multi-beam reporting for HBF.</a:t>
            </a:r>
            <a:endParaRPr lang="zh-CN" altLang="en-US" b="1" kern="0" dirty="0">
              <a:solidFill>
                <a:srgbClr val="99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145" name="右箭头 144"/>
          <p:cNvSpPr/>
          <p:nvPr/>
        </p:nvSpPr>
        <p:spPr bwMode="auto">
          <a:xfrm>
            <a:off x="8690381" y="5559627"/>
            <a:ext cx="482753" cy="213581"/>
          </a:xfrm>
          <a:prstGeom prst="rightArrow">
            <a:avLst/>
          </a:prstGeom>
          <a:solidFill>
            <a:schemeClr val="accent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srgbClr val="B2B2B2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778763" y="5387407"/>
            <a:ext cx="852976" cy="810910"/>
            <a:chOff x="9543033" y="5548017"/>
            <a:chExt cx="852976" cy="810910"/>
          </a:xfrm>
        </p:grpSpPr>
        <p:sp>
          <p:nvSpPr>
            <p:cNvPr id="149" name="椭圆 2"/>
            <p:cNvSpPr>
              <a:spLocks noChangeArrowheads="1"/>
            </p:cNvSpPr>
            <p:nvPr/>
          </p:nvSpPr>
          <p:spPr bwMode="auto">
            <a:xfrm rot="11424752" flipH="1">
              <a:off x="9669698" y="5575963"/>
              <a:ext cx="726311" cy="191304"/>
            </a:xfrm>
            <a:custGeom>
              <a:avLst/>
              <a:gdLst>
                <a:gd name="T0" fmla="*/ 0 w 2812232"/>
                <a:gd name="T1" fmla="*/ 185901 h 580252"/>
                <a:gd name="T2" fmla="*/ 618562 w 2812232"/>
                <a:gd name="T3" fmla="*/ 13 h 580252"/>
                <a:gd name="T4" fmla="*/ 872054 w 2812232"/>
                <a:gd name="T5" fmla="*/ 178854 h 580252"/>
                <a:gd name="T6" fmla="*/ 618562 w 2812232"/>
                <a:gd name="T7" fmla="*/ 357697 h 580252"/>
                <a:gd name="T8" fmla="*/ 0 w 2812232"/>
                <a:gd name="T9" fmla="*/ 185901 h 5802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12232"/>
                <a:gd name="T16" fmla="*/ 0 h 580252"/>
                <a:gd name="T17" fmla="*/ 2812232 w 2812232"/>
                <a:gd name="T18" fmla="*/ 580252 h 5802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12232" h="580252">
                  <a:moveTo>
                    <a:pt x="0" y="301555"/>
                  </a:moveTo>
                  <a:cubicBezTo>
                    <a:pt x="0" y="141334"/>
                    <a:pt x="1526056" y="1925"/>
                    <a:pt x="1994761" y="20"/>
                  </a:cubicBezTo>
                  <a:cubicBezTo>
                    <a:pt x="2463466" y="-1885"/>
                    <a:pt x="2812232" y="129904"/>
                    <a:pt x="2812232" y="290125"/>
                  </a:cubicBezTo>
                  <a:cubicBezTo>
                    <a:pt x="2812232" y="450346"/>
                    <a:pt x="2463466" y="578325"/>
                    <a:pt x="1994761" y="580230"/>
                  </a:cubicBezTo>
                  <a:cubicBezTo>
                    <a:pt x="1526056" y="582135"/>
                    <a:pt x="0" y="461776"/>
                    <a:pt x="0" y="301555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75000"/>
                </a:schemeClr>
              </a:solidFill>
              <a:prstDash val="dash"/>
            </a:ln>
            <a:extLst/>
          </p:spPr>
          <p:txBody>
            <a:bodyPr vert="horz" wrap="square" lIns="105545" tIns="52779" rIns="105545" bIns="52779" anchor="ctr" anchorCtr="0" compatLnSpc="1"/>
            <a:lstStyle/>
            <a:p>
              <a:pPr defTabSz="1625653"/>
              <a:endParaRPr lang="zh-CN" altLang="en-US" kern="0">
                <a:solidFill>
                  <a:srgbClr val="000000"/>
                </a:solidFill>
                <a:cs typeface="Arial" pitchFamily="34"/>
                <a:sym typeface="+mn-lt"/>
              </a:endParaRPr>
            </a:p>
          </p:txBody>
        </p:sp>
        <p:sp>
          <p:nvSpPr>
            <p:cNvPr id="146" name="椭圆 2"/>
            <p:cNvSpPr>
              <a:spLocks noChangeArrowheads="1"/>
            </p:cNvSpPr>
            <p:nvPr/>
          </p:nvSpPr>
          <p:spPr bwMode="auto">
            <a:xfrm rot="12413530" flipH="1">
              <a:off x="9658391" y="5654850"/>
              <a:ext cx="726311" cy="191304"/>
            </a:xfrm>
            <a:custGeom>
              <a:avLst/>
              <a:gdLst>
                <a:gd name="T0" fmla="*/ 0 w 2812232"/>
                <a:gd name="T1" fmla="*/ 185901 h 580252"/>
                <a:gd name="T2" fmla="*/ 618562 w 2812232"/>
                <a:gd name="T3" fmla="*/ 13 h 580252"/>
                <a:gd name="T4" fmla="*/ 872054 w 2812232"/>
                <a:gd name="T5" fmla="*/ 178854 h 580252"/>
                <a:gd name="T6" fmla="*/ 618562 w 2812232"/>
                <a:gd name="T7" fmla="*/ 357697 h 580252"/>
                <a:gd name="T8" fmla="*/ 0 w 2812232"/>
                <a:gd name="T9" fmla="*/ 185901 h 5802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12232"/>
                <a:gd name="T16" fmla="*/ 0 h 580252"/>
                <a:gd name="T17" fmla="*/ 2812232 w 2812232"/>
                <a:gd name="T18" fmla="*/ 580252 h 5802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12232" h="580252">
                  <a:moveTo>
                    <a:pt x="0" y="301555"/>
                  </a:moveTo>
                  <a:cubicBezTo>
                    <a:pt x="0" y="141334"/>
                    <a:pt x="1526056" y="1925"/>
                    <a:pt x="1994761" y="20"/>
                  </a:cubicBezTo>
                  <a:cubicBezTo>
                    <a:pt x="2463466" y="-1885"/>
                    <a:pt x="2812232" y="129904"/>
                    <a:pt x="2812232" y="290125"/>
                  </a:cubicBezTo>
                  <a:cubicBezTo>
                    <a:pt x="2812232" y="450346"/>
                    <a:pt x="2463466" y="578325"/>
                    <a:pt x="1994761" y="580230"/>
                  </a:cubicBezTo>
                  <a:cubicBezTo>
                    <a:pt x="1526056" y="582135"/>
                    <a:pt x="0" y="461776"/>
                    <a:pt x="0" y="301555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75000"/>
                </a:schemeClr>
              </a:solidFill>
              <a:prstDash val="dash"/>
            </a:ln>
            <a:extLst/>
          </p:spPr>
          <p:txBody>
            <a:bodyPr vert="horz" wrap="square" lIns="105545" tIns="52779" rIns="105545" bIns="52779" anchor="ctr" anchorCtr="0" compatLnSpc="1"/>
            <a:lstStyle/>
            <a:p>
              <a:pPr defTabSz="1625653"/>
              <a:endParaRPr lang="zh-CN" altLang="en-US" kern="0">
                <a:solidFill>
                  <a:srgbClr val="000000"/>
                </a:solidFill>
                <a:cs typeface="Arial" pitchFamily="34"/>
                <a:sym typeface="+mn-lt"/>
              </a:endParaRPr>
            </a:p>
          </p:txBody>
        </p:sp>
        <p:sp>
          <p:nvSpPr>
            <p:cNvPr id="147" name="椭圆 2"/>
            <p:cNvSpPr>
              <a:spLocks noChangeArrowheads="1"/>
            </p:cNvSpPr>
            <p:nvPr/>
          </p:nvSpPr>
          <p:spPr bwMode="auto">
            <a:xfrm rot="13184581" flipH="1">
              <a:off x="9543033" y="5718906"/>
              <a:ext cx="726311" cy="191304"/>
            </a:xfrm>
            <a:custGeom>
              <a:avLst/>
              <a:gdLst>
                <a:gd name="T0" fmla="*/ 0 w 2812232"/>
                <a:gd name="T1" fmla="*/ 185901 h 580252"/>
                <a:gd name="T2" fmla="*/ 618562 w 2812232"/>
                <a:gd name="T3" fmla="*/ 13 h 580252"/>
                <a:gd name="T4" fmla="*/ 872054 w 2812232"/>
                <a:gd name="T5" fmla="*/ 178854 h 580252"/>
                <a:gd name="T6" fmla="*/ 618562 w 2812232"/>
                <a:gd name="T7" fmla="*/ 357697 h 580252"/>
                <a:gd name="T8" fmla="*/ 0 w 2812232"/>
                <a:gd name="T9" fmla="*/ 185901 h 5802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12232"/>
                <a:gd name="T16" fmla="*/ 0 h 580252"/>
                <a:gd name="T17" fmla="*/ 2812232 w 2812232"/>
                <a:gd name="T18" fmla="*/ 580252 h 5802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12232" h="580252">
                  <a:moveTo>
                    <a:pt x="0" y="301555"/>
                  </a:moveTo>
                  <a:cubicBezTo>
                    <a:pt x="0" y="141334"/>
                    <a:pt x="1526056" y="1925"/>
                    <a:pt x="1994761" y="20"/>
                  </a:cubicBezTo>
                  <a:cubicBezTo>
                    <a:pt x="2463466" y="-1885"/>
                    <a:pt x="2812232" y="129904"/>
                    <a:pt x="2812232" y="290125"/>
                  </a:cubicBezTo>
                  <a:cubicBezTo>
                    <a:pt x="2812232" y="450346"/>
                    <a:pt x="2463466" y="578325"/>
                    <a:pt x="1994761" y="580230"/>
                  </a:cubicBezTo>
                  <a:cubicBezTo>
                    <a:pt x="1526056" y="582135"/>
                    <a:pt x="0" y="461776"/>
                    <a:pt x="0" y="301555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75000"/>
                </a:schemeClr>
              </a:solidFill>
              <a:prstDash val="dash"/>
            </a:ln>
            <a:extLst/>
          </p:spPr>
          <p:txBody>
            <a:bodyPr vert="horz" wrap="square" lIns="105545" tIns="52779" rIns="105545" bIns="52779" anchor="ctr" anchorCtr="0" compatLnSpc="1"/>
            <a:lstStyle/>
            <a:p>
              <a:pPr defTabSz="1625653"/>
              <a:endParaRPr lang="zh-CN" altLang="en-US" kern="0">
                <a:solidFill>
                  <a:srgbClr val="000000"/>
                </a:solidFill>
                <a:cs typeface="Arial" pitchFamily="34"/>
                <a:sym typeface="+mn-lt"/>
              </a:endParaRPr>
            </a:p>
          </p:txBody>
        </p:sp>
        <p:sp>
          <p:nvSpPr>
            <p:cNvPr id="148" name="椭圆 2"/>
            <p:cNvSpPr>
              <a:spLocks noChangeArrowheads="1"/>
            </p:cNvSpPr>
            <p:nvPr/>
          </p:nvSpPr>
          <p:spPr bwMode="auto">
            <a:xfrm rot="14260098" flipH="1">
              <a:off x="9462006" y="5800188"/>
              <a:ext cx="726311" cy="221969"/>
            </a:xfrm>
            <a:custGeom>
              <a:avLst/>
              <a:gdLst>
                <a:gd name="T0" fmla="*/ 0 w 2812232"/>
                <a:gd name="T1" fmla="*/ 185901 h 580252"/>
                <a:gd name="T2" fmla="*/ 618562 w 2812232"/>
                <a:gd name="T3" fmla="*/ 13 h 580252"/>
                <a:gd name="T4" fmla="*/ 872054 w 2812232"/>
                <a:gd name="T5" fmla="*/ 178854 h 580252"/>
                <a:gd name="T6" fmla="*/ 618562 w 2812232"/>
                <a:gd name="T7" fmla="*/ 357697 h 580252"/>
                <a:gd name="T8" fmla="*/ 0 w 2812232"/>
                <a:gd name="T9" fmla="*/ 185901 h 5802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12232"/>
                <a:gd name="T16" fmla="*/ 0 h 580252"/>
                <a:gd name="T17" fmla="*/ 2812232 w 2812232"/>
                <a:gd name="T18" fmla="*/ 580252 h 5802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12232" h="580252">
                  <a:moveTo>
                    <a:pt x="0" y="301555"/>
                  </a:moveTo>
                  <a:cubicBezTo>
                    <a:pt x="0" y="141334"/>
                    <a:pt x="1526056" y="1925"/>
                    <a:pt x="1994761" y="20"/>
                  </a:cubicBezTo>
                  <a:cubicBezTo>
                    <a:pt x="2463466" y="-1885"/>
                    <a:pt x="2812232" y="129904"/>
                    <a:pt x="2812232" y="290125"/>
                  </a:cubicBezTo>
                  <a:cubicBezTo>
                    <a:pt x="2812232" y="450346"/>
                    <a:pt x="2463466" y="578325"/>
                    <a:pt x="1994761" y="580230"/>
                  </a:cubicBezTo>
                  <a:cubicBezTo>
                    <a:pt x="1526056" y="582135"/>
                    <a:pt x="0" y="461776"/>
                    <a:pt x="0" y="301555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75000"/>
                </a:schemeClr>
              </a:solidFill>
              <a:prstDash val="dash"/>
            </a:ln>
            <a:extLst/>
          </p:spPr>
          <p:txBody>
            <a:bodyPr vert="horz" wrap="square" lIns="105545" tIns="52779" rIns="105545" bIns="52779" anchor="ctr" anchorCtr="0" compatLnSpc="1"/>
            <a:lstStyle/>
            <a:p>
              <a:pPr defTabSz="1625653"/>
              <a:endParaRPr lang="zh-CN" altLang="en-US" kern="0">
                <a:solidFill>
                  <a:srgbClr val="000000"/>
                </a:solidFill>
                <a:cs typeface="Arial" pitchFamily="34"/>
                <a:sym typeface="+mn-lt"/>
              </a:endParaRPr>
            </a:p>
          </p:txBody>
        </p:sp>
        <p:sp>
          <p:nvSpPr>
            <p:cNvPr id="150" name="椭圆 2"/>
            <p:cNvSpPr>
              <a:spLocks noChangeArrowheads="1"/>
            </p:cNvSpPr>
            <p:nvPr/>
          </p:nvSpPr>
          <p:spPr bwMode="auto">
            <a:xfrm rot="14933342" flipH="1">
              <a:off x="9394036" y="5900120"/>
              <a:ext cx="726311" cy="191304"/>
            </a:xfrm>
            <a:custGeom>
              <a:avLst/>
              <a:gdLst>
                <a:gd name="T0" fmla="*/ 0 w 2812232"/>
                <a:gd name="T1" fmla="*/ 185901 h 580252"/>
                <a:gd name="T2" fmla="*/ 618562 w 2812232"/>
                <a:gd name="T3" fmla="*/ 13 h 580252"/>
                <a:gd name="T4" fmla="*/ 872054 w 2812232"/>
                <a:gd name="T5" fmla="*/ 178854 h 580252"/>
                <a:gd name="T6" fmla="*/ 618562 w 2812232"/>
                <a:gd name="T7" fmla="*/ 357697 h 580252"/>
                <a:gd name="T8" fmla="*/ 0 w 2812232"/>
                <a:gd name="T9" fmla="*/ 185901 h 5802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12232"/>
                <a:gd name="T16" fmla="*/ 0 h 580252"/>
                <a:gd name="T17" fmla="*/ 2812232 w 2812232"/>
                <a:gd name="T18" fmla="*/ 580252 h 5802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12232" h="580252">
                  <a:moveTo>
                    <a:pt x="0" y="301555"/>
                  </a:moveTo>
                  <a:cubicBezTo>
                    <a:pt x="0" y="141334"/>
                    <a:pt x="1526056" y="1925"/>
                    <a:pt x="1994761" y="20"/>
                  </a:cubicBezTo>
                  <a:cubicBezTo>
                    <a:pt x="2463466" y="-1885"/>
                    <a:pt x="2812232" y="129904"/>
                    <a:pt x="2812232" y="290125"/>
                  </a:cubicBezTo>
                  <a:cubicBezTo>
                    <a:pt x="2812232" y="450346"/>
                    <a:pt x="2463466" y="578325"/>
                    <a:pt x="1994761" y="580230"/>
                  </a:cubicBezTo>
                  <a:cubicBezTo>
                    <a:pt x="1526056" y="582135"/>
                    <a:pt x="0" y="461776"/>
                    <a:pt x="0" y="301555"/>
                  </a:cubicBez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75000"/>
                </a:schemeClr>
              </a:solidFill>
              <a:prstDash val="dash"/>
            </a:ln>
            <a:extLst/>
          </p:spPr>
          <p:txBody>
            <a:bodyPr vert="horz" wrap="square" lIns="105545" tIns="52779" rIns="105545" bIns="52779" anchor="ctr" anchorCtr="0" compatLnSpc="1"/>
            <a:lstStyle/>
            <a:p>
              <a:pPr defTabSz="1625653"/>
              <a:endParaRPr lang="zh-CN" altLang="en-US" kern="0">
                <a:solidFill>
                  <a:srgbClr val="000000"/>
                </a:solidFill>
                <a:cs typeface="Arial" pitchFamily="34"/>
                <a:sym typeface="+mn-lt"/>
              </a:endParaRPr>
            </a:p>
          </p:txBody>
        </p:sp>
      </p:grpSp>
      <p:sp>
        <p:nvSpPr>
          <p:cNvPr id="152" name="矩形 151"/>
          <p:cNvSpPr/>
          <p:nvPr/>
        </p:nvSpPr>
        <p:spPr>
          <a:xfrm>
            <a:off x="6755444" y="6472798"/>
            <a:ext cx="2193229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b="1" dirty="0">
                <a:solidFill>
                  <a:srgbClr val="2D2015"/>
                </a:solidFill>
              </a:rPr>
              <a:t>Element-wise channel estimation</a:t>
            </a:r>
            <a:endParaRPr lang="zh-CN" altLang="en-US" sz="1000" b="1" dirty="0">
              <a:solidFill>
                <a:srgbClr val="B2B2B2"/>
              </a:solidFill>
            </a:endParaRPr>
          </a:p>
        </p:txBody>
      </p:sp>
      <p:sp>
        <p:nvSpPr>
          <p:cNvPr id="153" name="矩形 152"/>
          <p:cNvSpPr/>
          <p:nvPr/>
        </p:nvSpPr>
        <p:spPr>
          <a:xfrm>
            <a:off x="9264076" y="6472798"/>
            <a:ext cx="227177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b="1" dirty="0" smtClean="0">
                <a:solidFill>
                  <a:srgbClr val="2D2015"/>
                </a:solidFill>
              </a:rPr>
              <a:t>Beam-domain </a:t>
            </a:r>
            <a:r>
              <a:rPr lang="en-US" altLang="zh-CN" sz="1000" b="1" dirty="0">
                <a:solidFill>
                  <a:srgbClr val="2D2015"/>
                </a:solidFill>
              </a:rPr>
              <a:t>channel calculation</a:t>
            </a:r>
            <a:endParaRPr lang="zh-CN" altLang="en-US" sz="1000" b="1" dirty="0">
              <a:solidFill>
                <a:srgbClr val="2D2015"/>
              </a:solidFill>
            </a:endParaRPr>
          </a:p>
        </p:txBody>
      </p:sp>
      <p:sp>
        <p:nvSpPr>
          <p:cNvPr id="154" name="矩形 153"/>
          <p:cNvSpPr/>
          <p:nvPr/>
        </p:nvSpPr>
        <p:spPr>
          <a:xfrm>
            <a:off x="10690491" y="5367583"/>
            <a:ext cx="10032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i="1" dirty="0">
                <a:solidFill>
                  <a:srgbClr val="2D2015"/>
                </a:solidFill>
              </a:rPr>
              <a:t>Calculated channel with NW-configured beam weight</a:t>
            </a:r>
            <a:endParaRPr lang="zh-CN" altLang="en-US" sz="900" dirty="0">
              <a:solidFill>
                <a:srgbClr val="B2B2B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89308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TextBox 395">
            <a:extLst>
              <a:ext uri="{FF2B5EF4-FFF2-40B4-BE49-F238E27FC236}">
                <a16:creationId xmlns:a16="http://schemas.microsoft.com/office/drawing/2014/main" xmlns="" id="{7989A130-8CCE-4C61-AA32-AF65D62E05EF}"/>
              </a:ext>
            </a:extLst>
          </p:cNvPr>
          <p:cNvSpPr txBox="1"/>
          <p:nvPr/>
        </p:nvSpPr>
        <p:spPr bwMode="auto">
          <a:xfrm>
            <a:off x="244246" y="827988"/>
            <a:ext cx="11708270" cy="1207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0142" tIns="40070" rIns="80142" bIns="4007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2D2015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In current deployments, IP-RAN structure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D2015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is widely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2D2015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deployed in Europe and some Asian areas, which is with 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2D2015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non-ideal backhaul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2D2015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. To enhance the system performance with 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2D2015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coherent joint transmissions </a:t>
            </a:r>
            <a:r>
              <a:rPr lang="en-US" altLang="zh-CN" sz="1600" b="1" dirty="0">
                <a:solidFill>
                  <a:srgbClr val="2D201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2D2015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 receptions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2D2015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in such scenarios, we need to address 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2D2015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the issues 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D2015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of 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2D2015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latency 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D2015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and </a:t>
            </a: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srgbClr val="2D2015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misalignment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2D2015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. With the help of UE side, the scheduling, precoding and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D2015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data 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2D2015"/>
                </a:solidFill>
                <a:effectLst/>
                <a:uLnTx/>
                <a:uFillTx/>
                <a:latin typeface="Calibri" panose="020F0502020204030204" pitchFamily="34" charset="0"/>
                <a:cs typeface="Calibri" panose="020F0502020204030204" pitchFamily="34" charset="0"/>
              </a:rPr>
              <a:t>could be well aligned, and then the CJT/JR could be used.  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2D2015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defTabSz="9144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SzPct val="100000"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990000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Proposal 5: </a:t>
            </a:r>
            <a:r>
              <a:rPr lang="en-US" altLang="zh-CN" b="1" kern="0" dirty="0">
                <a:solidFill>
                  <a:srgbClr val="99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Support CJT/JR for non-ideal backhaul scenario to facilitate multi-cell CJT/JR with UE assistance</a:t>
            </a:r>
            <a:r>
              <a:rPr lang="en-US" altLang="zh-CN" b="1" kern="0" dirty="0">
                <a:solidFill>
                  <a:srgbClr val="99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  <a:sym typeface="Wingdings" panose="05000000000000000000" pitchFamily="2" charset="2"/>
              </a:rPr>
              <a:t>.</a:t>
            </a:r>
            <a:endParaRPr lang="zh-CN" altLang="en-US" b="1" kern="0" dirty="0">
              <a:solidFill>
                <a:srgbClr val="990000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265" y="173221"/>
            <a:ext cx="11790204" cy="686822"/>
          </a:xfrm>
        </p:spPr>
        <p:txBody>
          <a:bodyPr/>
          <a:lstStyle/>
          <a:p>
            <a:r>
              <a:rPr lang="en-US" altLang="zh-CN" dirty="0"/>
              <a:t>M-TRP: Coherent joint </a:t>
            </a:r>
            <a:r>
              <a:rPr lang="en-US" altLang="zh-CN" dirty="0" smtClean="0"/>
              <a:t>Transmission </a:t>
            </a:r>
            <a:r>
              <a:rPr lang="en-US" altLang="zh-CN" dirty="0"/>
              <a:t>for non-ideal Backhaul</a:t>
            </a: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151" name="矩形 461">
            <a:extLst>
              <a:ext uri="{FF2B5EF4-FFF2-40B4-BE49-F238E27FC236}">
                <a16:creationId xmlns:a16="http://schemas.microsoft.com/office/drawing/2014/main" xmlns="" id="{396BEE8D-8DED-4E80-A954-3E651C218E2C}"/>
              </a:ext>
            </a:extLst>
          </p:cNvPr>
          <p:cNvSpPr/>
          <p:nvPr/>
        </p:nvSpPr>
        <p:spPr>
          <a:xfrm>
            <a:off x="1467852" y="2498097"/>
            <a:ext cx="256993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200" b="1" dirty="0">
                <a:solidFill>
                  <a:srgbClr val="002060"/>
                </a:solidFill>
                <a:ea typeface="Arial Unicode MS" panose="020B0604020202020204" pitchFamily="34" charset="-122"/>
                <a:cs typeface="Arial" panose="020B0604020202020204" pitchFamily="34" charset="0"/>
              </a:rPr>
              <a:t>Rel-18 CJT/JR for </a:t>
            </a:r>
            <a:r>
              <a:rPr kumimoji="1" lang="en-US" altLang="zh-CN" sz="1200" b="1" dirty="0" smtClean="0">
                <a:solidFill>
                  <a:srgbClr val="002060"/>
                </a:solidFill>
                <a:ea typeface="Arial Unicode MS" panose="020B0604020202020204" pitchFamily="34" charset="-122"/>
                <a:cs typeface="Arial" panose="020B0604020202020204" pitchFamily="34" charset="0"/>
              </a:rPr>
              <a:t>ideal </a:t>
            </a:r>
            <a:r>
              <a:rPr kumimoji="1" lang="en-US" altLang="zh-CN" sz="1200" b="1" dirty="0">
                <a:solidFill>
                  <a:srgbClr val="002060"/>
                </a:solidFill>
                <a:ea typeface="Arial Unicode MS" panose="020B0604020202020204" pitchFamily="34" charset="-122"/>
                <a:cs typeface="Arial" panose="020B0604020202020204" pitchFamily="34" charset="0"/>
              </a:rPr>
              <a:t>backhaul</a:t>
            </a:r>
            <a:endParaRPr lang="zh-CN" altLang="en-US" sz="1200" b="1" dirty="0">
              <a:solidFill>
                <a:srgbClr val="002060"/>
              </a:solidFill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sp>
        <p:nvSpPr>
          <p:cNvPr id="152" name="矩形 469">
            <a:extLst>
              <a:ext uri="{FF2B5EF4-FFF2-40B4-BE49-F238E27FC236}">
                <a16:creationId xmlns:a16="http://schemas.microsoft.com/office/drawing/2014/main" xmlns="" id="{56034706-BC04-4F27-91AA-9631AB8E6568}"/>
              </a:ext>
            </a:extLst>
          </p:cNvPr>
          <p:cNvSpPr/>
          <p:nvPr/>
        </p:nvSpPr>
        <p:spPr>
          <a:xfrm>
            <a:off x="5098383" y="2515968"/>
            <a:ext cx="367440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200" b="1" dirty="0">
                <a:solidFill>
                  <a:srgbClr val="002060"/>
                </a:solidFill>
                <a:ea typeface="Arial Unicode MS" panose="020B0604020202020204" pitchFamily="34" charset="-122"/>
                <a:cs typeface="Arial" panose="020B0604020202020204" pitchFamily="34" charset="0"/>
              </a:rPr>
              <a:t>Rel-19 Proposal: CJT/JR for </a:t>
            </a:r>
            <a:r>
              <a:rPr kumimoji="1" lang="en-US" altLang="zh-CN" sz="1200" b="1" dirty="0" smtClean="0">
                <a:solidFill>
                  <a:srgbClr val="002060"/>
                </a:solidFill>
                <a:ea typeface="Arial Unicode MS" panose="020B0604020202020204" pitchFamily="34" charset="-122"/>
                <a:cs typeface="Arial" panose="020B0604020202020204" pitchFamily="34" charset="0"/>
              </a:rPr>
              <a:t>non-ideal </a:t>
            </a:r>
            <a:r>
              <a:rPr kumimoji="1" lang="en-US" altLang="zh-CN" sz="1200" b="1" dirty="0">
                <a:solidFill>
                  <a:srgbClr val="002060"/>
                </a:solidFill>
                <a:ea typeface="Arial Unicode MS" panose="020B0604020202020204" pitchFamily="34" charset="-122"/>
                <a:cs typeface="Arial" panose="020B0604020202020204" pitchFamily="34" charset="0"/>
              </a:rPr>
              <a:t>backhaul</a:t>
            </a:r>
            <a:endParaRPr lang="zh-CN" altLang="en-US" sz="1200" b="1" dirty="0">
              <a:solidFill>
                <a:srgbClr val="002060"/>
              </a:solidFill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53" name="组合 6">
            <a:extLst>
              <a:ext uri="{FF2B5EF4-FFF2-40B4-BE49-F238E27FC236}">
                <a16:creationId xmlns:a16="http://schemas.microsoft.com/office/drawing/2014/main" xmlns="" id="{A82F738D-C3B8-43E5-A856-F833673F857F}"/>
              </a:ext>
            </a:extLst>
          </p:cNvPr>
          <p:cNvGrpSpPr/>
          <p:nvPr/>
        </p:nvGrpSpPr>
        <p:grpSpPr>
          <a:xfrm>
            <a:off x="1446067" y="2770877"/>
            <a:ext cx="2405322" cy="1413627"/>
            <a:chOff x="3814056" y="1292011"/>
            <a:chExt cx="3387761" cy="1833342"/>
          </a:xfrm>
        </p:grpSpPr>
        <p:pic>
          <p:nvPicPr>
            <p:cNvPr id="154" name="图片 212">
              <a:extLst>
                <a:ext uri="{FF2B5EF4-FFF2-40B4-BE49-F238E27FC236}">
                  <a16:creationId xmlns:a16="http://schemas.microsoft.com/office/drawing/2014/main" xmlns="" id="{6D6C3EFB-2DC4-4D06-A823-9D749F6534B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495185" y="1934922"/>
              <a:ext cx="705623" cy="269251"/>
            </a:xfrm>
            <a:prstGeom prst="rect">
              <a:avLst/>
            </a:prstGeom>
          </p:spPr>
        </p:pic>
        <p:pic>
          <p:nvPicPr>
            <p:cNvPr id="155" name="图片 215">
              <a:extLst>
                <a:ext uri="{FF2B5EF4-FFF2-40B4-BE49-F238E27FC236}">
                  <a16:creationId xmlns:a16="http://schemas.microsoft.com/office/drawing/2014/main" xmlns="" id="{F8E998A3-1079-404A-B13E-22DC15B76CE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311016" y="2149055"/>
              <a:ext cx="206918" cy="298881"/>
            </a:xfrm>
            <a:prstGeom prst="rect">
              <a:avLst/>
            </a:prstGeom>
          </p:spPr>
        </p:pic>
        <p:pic>
          <p:nvPicPr>
            <p:cNvPr id="156" name="图片 216">
              <a:extLst>
                <a:ext uri="{FF2B5EF4-FFF2-40B4-BE49-F238E27FC236}">
                  <a16:creationId xmlns:a16="http://schemas.microsoft.com/office/drawing/2014/main" xmlns="" id="{39E1AB8A-AED1-4A0E-BB74-CE6B1CA81AF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568141" y="1484430"/>
              <a:ext cx="488339" cy="457333"/>
            </a:xfrm>
            <a:prstGeom prst="rect">
              <a:avLst/>
            </a:prstGeom>
          </p:spPr>
        </p:pic>
        <p:pic>
          <p:nvPicPr>
            <p:cNvPr id="157" name="图片 217">
              <a:extLst>
                <a:ext uri="{FF2B5EF4-FFF2-40B4-BE49-F238E27FC236}">
                  <a16:creationId xmlns:a16="http://schemas.microsoft.com/office/drawing/2014/main" xmlns="" id="{2BD110D3-EB9A-4ECE-B3C3-8231C4B73AB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713478" y="1484429"/>
              <a:ext cx="488339" cy="457333"/>
            </a:xfrm>
            <a:prstGeom prst="rect">
              <a:avLst/>
            </a:prstGeom>
          </p:spPr>
        </p:pic>
        <p:pic>
          <p:nvPicPr>
            <p:cNvPr id="158" name="图片 218">
              <a:extLst>
                <a:ext uri="{FF2B5EF4-FFF2-40B4-BE49-F238E27FC236}">
                  <a16:creationId xmlns:a16="http://schemas.microsoft.com/office/drawing/2014/main" xmlns="" id="{7C18D959-D8DF-40C4-B9FB-FB2A927391C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125065" y="2668020"/>
              <a:ext cx="488339" cy="457333"/>
            </a:xfrm>
            <a:prstGeom prst="rect">
              <a:avLst/>
            </a:prstGeom>
          </p:spPr>
        </p:pic>
        <p:cxnSp>
          <p:nvCxnSpPr>
            <p:cNvPr id="159" name="直接箭头连接符 226">
              <a:extLst>
                <a:ext uri="{FF2B5EF4-FFF2-40B4-BE49-F238E27FC236}">
                  <a16:creationId xmlns:a16="http://schemas.microsoft.com/office/drawing/2014/main" xmlns="" id="{06C111A9-F6F9-4A5A-A1B8-ADB7247696A3}"/>
                </a:ext>
              </a:extLst>
            </p:cNvPr>
            <p:cNvCxnSpPr/>
            <p:nvPr/>
          </p:nvCxnSpPr>
          <p:spPr>
            <a:xfrm>
              <a:off x="5907781" y="1907763"/>
              <a:ext cx="357204" cy="316317"/>
            </a:xfrm>
            <a:prstGeom prst="straightConnector1">
              <a:avLst/>
            </a:prstGeom>
            <a:noFill/>
            <a:ln w="28575" cap="flat" cmpd="sng" algn="ctr">
              <a:solidFill>
                <a:srgbClr val="7030A0"/>
              </a:solidFill>
              <a:prstDash val="solid"/>
              <a:miter lim="800000"/>
              <a:headEnd type="triangle" w="med" len="med"/>
              <a:tailEnd type="triangle" w="med" len="med"/>
            </a:ln>
            <a:effectLst/>
          </p:spPr>
        </p:cxnSp>
        <p:cxnSp>
          <p:nvCxnSpPr>
            <p:cNvPr id="160" name="直接箭头连接符 232">
              <a:extLst>
                <a:ext uri="{FF2B5EF4-FFF2-40B4-BE49-F238E27FC236}">
                  <a16:creationId xmlns:a16="http://schemas.microsoft.com/office/drawing/2014/main" xmlns="" id="{B9F8EB35-D29A-4CEF-98FC-204477E7EA46}"/>
                </a:ext>
              </a:extLst>
            </p:cNvPr>
            <p:cNvCxnSpPr/>
            <p:nvPr/>
          </p:nvCxnSpPr>
          <p:spPr>
            <a:xfrm flipH="1">
              <a:off x="6517934" y="1840643"/>
              <a:ext cx="312021" cy="322327"/>
            </a:xfrm>
            <a:prstGeom prst="straightConnector1">
              <a:avLst/>
            </a:prstGeom>
            <a:noFill/>
            <a:ln w="28575" cap="flat" cmpd="sng" algn="ctr">
              <a:solidFill>
                <a:srgbClr val="7030A0"/>
              </a:solidFill>
              <a:prstDash val="solid"/>
              <a:miter lim="800000"/>
              <a:headEnd type="triangle" w="med" len="med"/>
              <a:tailEnd type="triangle" w="med" len="med"/>
            </a:ln>
            <a:effectLst/>
          </p:spPr>
        </p:cxnSp>
        <p:cxnSp>
          <p:nvCxnSpPr>
            <p:cNvPr id="161" name="直接箭头连接符 233">
              <a:extLst>
                <a:ext uri="{FF2B5EF4-FFF2-40B4-BE49-F238E27FC236}">
                  <a16:creationId xmlns:a16="http://schemas.microsoft.com/office/drawing/2014/main" xmlns="" id="{69C42B6D-0553-4D4D-88BD-3A660AD7C39E}"/>
                </a:ext>
              </a:extLst>
            </p:cNvPr>
            <p:cNvCxnSpPr>
              <a:stCxn id="158" idx="0"/>
            </p:cNvCxnSpPr>
            <p:nvPr/>
          </p:nvCxnSpPr>
          <p:spPr>
            <a:xfrm flipH="1" flipV="1">
              <a:off x="6360530" y="2428843"/>
              <a:ext cx="8705" cy="239177"/>
            </a:xfrm>
            <a:prstGeom prst="straightConnector1">
              <a:avLst/>
            </a:prstGeom>
            <a:noFill/>
            <a:ln w="28575" cap="flat" cmpd="sng" algn="ctr">
              <a:solidFill>
                <a:srgbClr val="7030A0"/>
              </a:solidFill>
              <a:prstDash val="solid"/>
              <a:miter lim="800000"/>
              <a:headEnd type="triangle" w="med" len="med"/>
              <a:tailEnd type="triangle" w="med" len="med"/>
            </a:ln>
            <a:effectLst/>
          </p:spPr>
        </p:cxnSp>
        <p:sp>
          <p:nvSpPr>
            <p:cNvPr id="162" name="任意多边形 28">
              <a:extLst>
                <a:ext uri="{FF2B5EF4-FFF2-40B4-BE49-F238E27FC236}">
                  <a16:creationId xmlns:a16="http://schemas.microsoft.com/office/drawing/2014/main" xmlns="" id="{F6E9C156-8F63-4902-A72D-8B5F04B84581}"/>
                </a:ext>
              </a:extLst>
            </p:cNvPr>
            <p:cNvSpPr/>
            <p:nvPr/>
          </p:nvSpPr>
          <p:spPr>
            <a:xfrm>
              <a:off x="4925081" y="2145677"/>
              <a:ext cx="1421196" cy="905533"/>
            </a:xfrm>
            <a:custGeom>
              <a:avLst/>
              <a:gdLst>
                <a:gd name="connsiteX0" fmla="*/ 1394234 w 1421196"/>
                <a:gd name="connsiteY0" fmla="*/ 887239 h 905533"/>
                <a:gd name="connsiteX1" fmla="*/ 1303699 w 1421196"/>
                <a:gd name="connsiteY1" fmla="*/ 887239 h 905533"/>
                <a:gd name="connsiteX2" fmla="*/ 461727 w 1421196"/>
                <a:gd name="connsiteY2" fmla="*/ 697116 h 905533"/>
                <a:gd name="connsiteX3" fmla="*/ 0 w 1421196"/>
                <a:gd name="connsiteY3" fmla="*/ 0 h 905533"/>
                <a:gd name="connsiteX4" fmla="*/ 0 w 1421196"/>
                <a:gd name="connsiteY4" fmla="*/ 0 h 905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1196" h="905533">
                  <a:moveTo>
                    <a:pt x="1394234" y="887239"/>
                  </a:moveTo>
                  <a:cubicBezTo>
                    <a:pt x="1426675" y="903082"/>
                    <a:pt x="1459117" y="918926"/>
                    <a:pt x="1303699" y="887239"/>
                  </a:cubicBezTo>
                  <a:cubicBezTo>
                    <a:pt x="1148281" y="855552"/>
                    <a:pt x="679010" y="844989"/>
                    <a:pt x="461727" y="697116"/>
                  </a:cubicBezTo>
                  <a:cubicBezTo>
                    <a:pt x="244444" y="549243"/>
                    <a:pt x="0" y="0"/>
                    <a:pt x="0" y="0"/>
                  </a:cubicBezTo>
                  <a:lnTo>
                    <a:pt x="0" y="0"/>
                  </a:lnTo>
                </a:path>
              </a:pathLst>
            </a:custGeom>
            <a:no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3" name="任意多边形 29">
              <a:extLst>
                <a:ext uri="{FF2B5EF4-FFF2-40B4-BE49-F238E27FC236}">
                  <a16:creationId xmlns:a16="http://schemas.microsoft.com/office/drawing/2014/main" xmlns="" id="{2EDE3D64-C75D-40CA-BF62-8A441F3F5DD8}"/>
                </a:ext>
              </a:extLst>
            </p:cNvPr>
            <p:cNvSpPr/>
            <p:nvPr/>
          </p:nvSpPr>
          <p:spPr>
            <a:xfrm>
              <a:off x="4834547" y="1761343"/>
              <a:ext cx="950614" cy="185157"/>
            </a:xfrm>
            <a:custGeom>
              <a:avLst/>
              <a:gdLst>
                <a:gd name="connsiteX0" fmla="*/ 950614 w 950614"/>
                <a:gd name="connsiteY0" fmla="*/ 76516 h 185157"/>
                <a:gd name="connsiteX1" fmla="*/ 253497 w 950614"/>
                <a:gd name="connsiteY1" fmla="*/ 4088 h 185157"/>
                <a:gd name="connsiteX2" fmla="*/ 0 w 950614"/>
                <a:gd name="connsiteY2" fmla="*/ 185157 h 185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50614" h="185157">
                  <a:moveTo>
                    <a:pt x="950614" y="76516"/>
                  </a:moveTo>
                  <a:cubicBezTo>
                    <a:pt x="681273" y="31248"/>
                    <a:pt x="411933" y="-14019"/>
                    <a:pt x="253497" y="4088"/>
                  </a:cubicBezTo>
                  <a:cubicBezTo>
                    <a:pt x="95061" y="22195"/>
                    <a:pt x="47530" y="103676"/>
                    <a:pt x="0" y="185157"/>
                  </a:cubicBezTo>
                </a:path>
              </a:pathLst>
            </a:custGeom>
            <a:no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4" name="任意多边形 30">
              <a:extLst>
                <a:ext uri="{FF2B5EF4-FFF2-40B4-BE49-F238E27FC236}">
                  <a16:creationId xmlns:a16="http://schemas.microsoft.com/office/drawing/2014/main" xmlns="" id="{6B57BD25-E6C3-4DAD-9B6C-6CED4CDB6CAC}"/>
                </a:ext>
              </a:extLst>
            </p:cNvPr>
            <p:cNvSpPr/>
            <p:nvPr/>
          </p:nvSpPr>
          <p:spPr>
            <a:xfrm>
              <a:off x="4744012" y="1292011"/>
              <a:ext cx="2181885" cy="654489"/>
            </a:xfrm>
            <a:custGeom>
              <a:avLst/>
              <a:gdLst>
                <a:gd name="connsiteX0" fmla="*/ 2181885 w 2181885"/>
                <a:gd name="connsiteY0" fmla="*/ 536794 h 654489"/>
                <a:gd name="connsiteX1" fmla="*/ 1683945 w 2181885"/>
                <a:gd name="connsiteY1" fmla="*/ 38854 h 654489"/>
                <a:gd name="connsiteX2" fmla="*/ 289711 w 2181885"/>
                <a:gd name="connsiteY2" fmla="*/ 102228 h 654489"/>
                <a:gd name="connsiteX3" fmla="*/ 0 w 2181885"/>
                <a:gd name="connsiteY3" fmla="*/ 654489 h 654489"/>
                <a:gd name="connsiteX4" fmla="*/ 0 w 2181885"/>
                <a:gd name="connsiteY4" fmla="*/ 654489 h 654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81885" h="654489">
                  <a:moveTo>
                    <a:pt x="2181885" y="536794"/>
                  </a:moveTo>
                  <a:cubicBezTo>
                    <a:pt x="2090596" y="324038"/>
                    <a:pt x="1999307" y="111282"/>
                    <a:pt x="1683945" y="38854"/>
                  </a:cubicBezTo>
                  <a:cubicBezTo>
                    <a:pt x="1368583" y="-33574"/>
                    <a:pt x="570368" y="-378"/>
                    <a:pt x="289711" y="102228"/>
                  </a:cubicBezTo>
                  <a:cubicBezTo>
                    <a:pt x="9053" y="204834"/>
                    <a:pt x="0" y="654489"/>
                    <a:pt x="0" y="654489"/>
                  </a:cubicBezTo>
                  <a:lnTo>
                    <a:pt x="0" y="654489"/>
                  </a:lnTo>
                </a:path>
              </a:pathLst>
            </a:custGeom>
            <a:no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5" name="矩形 8">
              <a:extLst>
                <a:ext uri="{FF2B5EF4-FFF2-40B4-BE49-F238E27FC236}">
                  <a16:creationId xmlns:a16="http://schemas.microsoft.com/office/drawing/2014/main" xmlns="" id="{B83C76DE-1D5F-483B-B3E2-A28E2ECFC52E}"/>
                </a:ext>
              </a:extLst>
            </p:cNvPr>
            <p:cNvSpPr/>
            <p:nvPr/>
          </p:nvSpPr>
          <p:spPr>
            <a:xfrm>
              <a:off x="3814056" y="1457265"/>
              <a:ext cx="1172115" cy="276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ea typeface="Arial Unicode MS" panose="020B0604020202020204" pitchFamily="34" charset="-122"/>
                  <a:cs typeface="Arial" panose="020B0604020202020204" pitchFamily="34" charset="0"/>
                </a:rPr>
                <a:t>Ideal backhaul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66" name="组合 4">
            <a:extLst>
              <a:ext uri="{FF2B5EF4-FFF2-40B4-BE49-F238E27FC236}">
                <a16:creationId xmlns:a16="http://schemas.microsoft.com/office/drawing/2014/main" xmlns="" id="{B82CFCF1-3E60-4451-9411-0B53605599CC}"/>
              </a:ext>
            </a:extLst>
          </p:cNvPr>
          <p:cNvGrpSpPr/>
          <p:nvPr/>
        </p:nvGrpSpPr>
        <p:grpSpPr>
          <a:xfrm>
            <a:off x="5220987" y="2757846"/>
            <a:ext cx="2886291" cy="1500263"/>
            <a:chOff x="7645971" y="1240546"/>
            <a:chExt cx="3765440" cy="2032367"/>
          </a:xfrm>
        </p:grpSpPr>
        <p:pic>
          <p:nvPicPr>
            <p:cNvPr id="167" name="图片 238">
              <a:extLst>
                <a:ext uri="{FF2B5EF4-FFF2-40B4-BE49-F238E27FC236}">
                  <a16:creationId xmlns:a16="http://schemas.microsoft.com/office/drawing/2014/main" xmlns="" id="{544CB7EE-82F0-4011-9F7F-D08800FAAB1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177764" y="1631508"/>
              <a:ext cx="705623" cy="269251"/>
            </a:xfrm>
            <a:prstGeom prst="rect">
              <a:avLst/>
            </a:prstGeom>
          </p:spPr>
        </p:pic>
        <p:pic>
          <p:nvPicPr>
            <p:cNvPr id="168" name="图片 239">
              <a:extLst>
                <a:ext uri="{FF2B5EF4-FFF2-40B4-BE49-F238E27FC236}">
                  <a16:creationId xmlns:a16="http://schemas.microsoft.com/office/drawing/2014/main" xmlns="" id="{64D82372-6BCB-4D5D-9AED-19558DB03BF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725395" y="2176214"/>
              <a:ext cx="206918" cy="298881"/>
            </a:xfrm>
            <a:prstGeom prst="rect">
              <a:avLst/>
            </a:prstGeom>
          </p:spPr>
        </p:pic>
        <p:pic>
          <p:nvPicPr>
            <p:cNvPr id="169" name="图片 240">
              <a:extLst>
                <a:ext uri="{FF2B5EF4-FFF2-40B4-BE49-F238E27FC236}">
                  <a16:creationId xmlns:a16="http://schemas.microsoft.com/office/drawing/2014/main" xmlns="" id="{BD469DF4-8D7A-4B72-887D-CDDF9CD1899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982520" y="1511589"/>
              <a:ext cx="488339" cy="457333"/>
            </a:xfrm>
            <a:prstGeom prst="rect">
              <a:avLst/>
            </a:prstGeom>
          </p:spPr>
        </p:pic>
        <p:pic>
          <p:nvPicPr>
            <p:cNvPr id="170" name="图片 241">
              <a:extLst>
                <a:ext uri="{FF2B5EF4-FFF2-40B4-BE49-F238E27FC236}">
                  <a16:creationId xmlns:a16="http://schemas.microsoft.com/office/drawing/2014/main" xmlns="" id="{A2CAEEEC-B398-4F5F-B015-88C8984F936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0127857" y="1511588"/>
              <a:ext cx="488339" cy="457333"/>
            </a:xfrm>
            <a:prstGeom prst="rect">
              <a:avLst/>
            </a:prstGeom>
          </p:spPr>
        </p:pic>
        <p:pic>
          <p:nvPicPr>
            <p:cNvPr id="171" name="图片 242">
              <a:extLst>
                <a:ext uri="{FF2B5EF4-FFF2-40B4-BE49-F238E27FC236}">
                  <a16:creationId xmlns:a16="http://schemas.microsoft.com/office/drawing/2014/main" xmlns="" id="{695202C9-844D-4953-B1B8-CB7A170EC84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539444" y="2695179"/>
              <a:ext cx="488339" cy="457333"/>
            </a:xfrm>
            <a:prstGeom prst="rect">
              <a:avLst/>
            </a:prstGeom>
          </p:spPr>
        </p:pic>
        <p:cxnSp>
          <p:nvCxnSpPr>
            <p:cNvPr id="172" name="直接箭头连接符 246">
              <a:extLst>
                <a:ext uri="{FF2B5EF4-FFF2-40B4-BE49-F238E27FC236}">
                  <a16:creationId xmlns:a16="http://schemas.microsoft.com/office/drawing/2014/main" xmlns="" id="{0A77CB2B-6A42-47C9-8EAF-456CCF00720C}"/>
                </a:ext>
              </a:extLst>
            </p:cNvPr>
            <p:cNvCxnSpPr/>
            <p:nvPr/>
          </p:nvCxnSpPr>
          <p:spPr>
            <a:xfrm>
              <a:off x="9322160" y="1934922"/>
              <a:ext cx="357204" cy="316317"/>
            </a:xfrm>
            <a:prstGeom prst="straightConnector1">
              <a:avLst/>
            </a:prstGeom>
            <a:noFill/>
            <a:ln w="28575" cap="flat" cmpd="sng" algn="ctr">
              <a:solidFill>
                <a:srgbClr val="7030A0"/>
              </a:solidFill>
              <a:prstDash val="solid"/>
              <a:miter lim="800000"/>
              <a:headEnd type="triangle" w="med" len="med"/>
              <a:tailEnd type="triangle" w="med" len="med"/>
            </a:ln>
            <a:effectLst/>
          </p:spPr>
        </p:cxnSp>
        <p:cxnSp>
          <p:nvCxnSpPr>
            <p:cNvPr id="173" name="直接箭头连接符 250">
              <a:extLst>
                <a:ext uri="{FF2B5EF4-FFF2-40B4-BE49-F238E27FC236}">
                  <a16:creationId xmlns:a16="http://schemas.microsoft.com/office/drawing/2014/main" xmlns="" id="{CC96FDC3-4E4F-4735-AEDA-20BD6681EC37}"/>
                </a:ext>
              </a:extLst>
            </p:cNvPr>
            <p:cNvCxnSpPr/>
            <p:nvPr/>
          </p:nvCxnSpPr>
          <p:spPr>
            <a:xfrm flipH="1">
              <a:off x="9932313" y="1867802"/>
              <a:ext cx="312021" cy="322327"/>
            </a:xfrm>
            <a:prstGeom prst="straightConnector1">
              <a:avLst/>
            </a:prstGeom>
            <a:noFill/>
            <a:ln w="28575" cap="flat" cmpd="sng" algn="ctr">
              <a:solidFill>
                <a:srgbClr val="7030A0"/>
              </a:solidFill>
              <a:prstDash val="solid"/>
              <a:miter lim="800000"/>
              <a:headEnd type="triangle" w="med" len="med"/>
              <a:tailEnd type="triangle" w="med" len="med"/>
            </a:ln>
            <a:effectLst/>
          </p:spPr>
        </p:cxnSp>
        <p:cxnSp>
          <p:nvCxnSpPr>
            <p:cNvPr id="174" name="直接箭头连接符 254">
              <a:extLst>
                <a:ext uri="{FF2B5EF4-FFF2-40B4-BE49-F238E27FC236}">
                  <a16:creationId xmlns:a16="http://schemas.microsoft.com/office/drawing/2014/main" xmlns="" id="{2EFFDA65-44BF-4356-850E-D77DEF6EEDD0}"/>
                </a:ext>
              </a:extLst>
            </p:cNvPr>
            <p:cNvCxnSpPr>
              <a:stCxn id="171" idx="0"/>
            </p:cNvCxnSpPr>
            <p:nvPr/>
          </p:nvCxnSpPr>
          <p:spPr>
            <a:xfrm flipH="1" flipV="1">
              <a:off x="9774909" y="2456002"/>
              <a:ext cx="8705" cy="239177"/>
            </a:xfrm>
            <a:prstGeom prst="straightConnector1">
              <a:avLst/>
            </a:prstGeom>
            <a:noFill/>
            <a:ln w="28575" cap="flat" cmpd="sng" algn="ctr">
              <a:solidFill>
                <a:srgbClr val="7030A0"/>
              </a:solidFill>
              <a:prstDash val="solid"/>
              <a:miter lim="800000"/>
              <a:headEnd type="triangle" w="med" len="med"/>
              <a:tailEnd type="triangle" w="med" len="med"/>
            </a:ln>
            <a:effectLst/>
          </p:spPr>
        </p:cxnSp>
        <p:pic>
          <p:nvPicPr>
            <p:cNvPr id="175" name="图片 256">
              <a:extLst>
                <a:ext uri="{FF2B5EF4-FFF2-40B4-BE49-F238E27FC236}">
                  <a16:creationId xmlns:a16="http://schemas.microsoft.com/office/drawing/2014/main" xmlns="" id="{A9F19D52-8AB1-45B7-9D43-523432B40C1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705788" y="1663374"/>
              <a:ext cx="705623" cy="269251"/>
            </a:xfrm>
            <a:prstGeom prst="rect">
              <a:avLst/>
            </a:prstGeom>
          </p:spPr>
        </p:pic>
        <p:pic>
          <p:nvPicPr>
            <p:cNvPr id="176" name="图片 263">
              <a:extLst>
                <a:ext uri="{FF2B5EF4-FFF2-40B4-BE49-F238E27FC236}">
                  <a16:creationId xmlns:a16="http://schemas.microsoft.com/office/drawing/2014/main" xmlns="" id="{40051DB4-B27C-446F-9761-E39D572C59A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131741" y="2843394"/>
              <a:ext cx="705623" cy="269251"/>
            </a:xfrm>
            <a:prstGeom prst="rect">
              <a:avLst/>
            </a:prstGeom>
          </p:spPr>
        </p:pic>
        <p:sp>
          <p:nvSpPr>
            <p:cNvPr id="177" name="任意多边形 25">
              <a:extLst>
                <a:ext uri="{FF2B5EF4-FFF2-40B4-BE49-F238E27FC236}">
                  <a16:creationId xmlns:a16="http://schemas.microsoft.com/office/drawing/2014/main" xmlns="" id="{098343B8-7244-48EB-B8E3-583456D41BF4}"/>
                </a:ext>
              </a:extLst>
            </p:cNvPr>
            <p:cNvSpPr/>
            <p:nvPr/>
          </p:nvSpPr>
          <p:spPr>
            <a:xfrm>
              <a:off x="8634819" y="1788685"/>
              <a:ext cx="491067" cy="85388"/>
            </a:xfrm>
            <a:custGeom>
              <a:avLst/>
              <a:gdLst>
                <a:gd name="connsiteX0" fmla="*/ 491067 w 491067"/>
                <a:gd name="connsiteY0" fmla="*/ 85388 h 85388"/>
                <a:gd name="connsiteX1" fmla="*/ 309997 w 491067"/>
                <a:gd name="connsiteY1" fmla="*/ 3906 h 85388"/>
                <a:gd name="connsiteX2" fmla="*/ 20287 w 491067"/>
                <a:gd name="connsiteY2" fmla="*/ 12960 h 85388"/>
                <a:gd name="connsiteX3" fmla="*/ 47447 w 491067"/>
                <a:gd name="connsiteY3" fmla="*/ 12960 h 85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1067" h="85388">
                  <a:moveTo>
                    <a:pt x="491067" y="85388"/>
                  </a:moveTo>
                  <a:cubicBezTo>
                    <a:pt x="439763" y="50682"/>
                    <a:pt x="388460" y="15977"/>
                    <a:pt x="309997" y="3906"/>
                  </a:cubicBezTo>
                  <a:cubicBezTo>
                    <a:pt x="231534" y="-8165"/>
                    <a:pt x="64045" y="11451"/>
                    <a:pt x="20287" y="12960"/>
                  </a:cubicBezTo>
                  <a:cubicBezTo>
                    <a:pt x="-23471" y="14469"/>
                    <a:pt x="11988" y="13714"/>
                    <a:pt x="47447" y="12960"/>
                  </a:cubicBezTo>
                </a:path>
              </a:pathLst>
            </a:custGeom>
            <a:no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8" name="任意多边形 26">
              <a:extLst>
                <a:ext uri="{FF2B5EF4-FFF2-40B4-BE49-F238E27FC236}">
                  <a16:creationId xmlns:a16="http://schemas.microsoft.com/office/drawing/2014/main" xmlns="" id="{96BE388B-084B-4A51-A221-0CFD7C56D95F}"/>
                </a:ext>
              </a:extLst>
            </p:cNvPr>
            <p:cNvSpPr/>
            <p:nvPr/>
          </p:nvSpPr>
          <p:spPr>
            <a:xfrm>
              <a:off x="10411478" y="1745492"/>
              <a:ext cx="642970" cy="119527"/>
            </a:xfrm>
            <a:custGeom>
              <a:avLst/>
              <a:gdLst>
                <a:gd name="connsiteX0" fmla="*/ 0 w 642970"/>
                <a:gd name="connsiteY0" fmla="*/ 119527 h 119527"/>
                <a:gd name="connsiteX1" fmla="*/ 307818 w 642970"/>
                <a:gd name="connsiteY1" fmla="*/ 1832 h 119527"/>
                <a:gd name="connsiteX2" fmla="*/ 588475 w 642970"/>
                <a:gd name="connsiteY2" fmla="*/ 47099 h 119527"/>
                <a:gd name="connsiteX3" fmla="*/ 642796 w 642970"/>
                <a:gd name="connsiteY3" fmla="*/ 38046 h 119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42970" h="119527">
                  <a:moveTo>
                    <a:pt x="0" y="119527"/>
                  </a:moveTo>
                  <a:cubicBezTo>
                    <a:pt x="104869" y="66715"/>
                    <a:pt x="209739" y="13903"/>
                    <a:pt x="307818" y="1832"/>
                  </a:cubicBezTo>
                  <a:cubicBezTo>
                    <a:pt x="405897" y="-10239"/>
                    <a:pt x="532645" y="41063"/>
                    <a:pt x="588475" y="47099"/>
                  </a:cubicBezTo>
                  <a:cubicBezTo>
                    <a:pt x="644305" y="53135"/>
                    <a:pt x="643550" y="45590"/>
                    <a:pt x="642796" y="38046"/>
                  </a:cubicBezTo>
                </a:path>
              </a:pathLst>
            </a:custGeom>
            <a:no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9" name="任意多边形 27">
              <a:extLst>
                <a:ext uri="{FF2B5EF4-FFF2-40B4-BE49-F238E27FC236}">
                  <a16:creationId xmlns:a16="http://schemas.microsoft.com/office/drawing/2014/main" xmlns="" id="{75C106A3-5038-4DA1-9131-2CCA8327941C}"/>
                </a:ext>
              </a:extLst>
            </p:cNvPr>
            <p:cNvSpPr/>
            <p:nvPr/>
          </p:nvSpPr>
          <p:spPr>
            <a:xfrm>
              <a:off x="9761969" y="2959415"/>
              <a:ext cx="694776" cy="80470"/>
            </a:xfrm>
            <a:custGeom>
              <a:avLst/>
              <a:gdLst>
                <a:gd name="connsiteX0" fmla="*/ 6713 w 694776"/>
                <a:gd name="connsiteY0" fmla="*/ 73501 h 80470"/>
                <a:gd name="connsiteX1" fmla="*/ 61034 w 694776"/>
                <a:gd name="connsiteY1" fmla="*/ 73501 h 80470"/>
                <a:gd name="connsiteX2" fmla="*/ 450333 w 694776"/>
                <a:gd name="connsiteY2" fmla="*/ 1073 h 80470"/>
                <a:gd name="connsiteX3" fmla="*/ 694776 w 694776"/>
                <a:gd name="connsiteY3" fmla="*/ 28234 h 80470"/>
                <a:gd name="connsiteX4" fmla="*/ 694776 w 694776"/>
                <a:gd name="connsiteY4" fmla="*/ 28234 h 80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94776" h="80470">
                  <a:moveTo>
                    <a:pt x="6713" y="73501"/>
                  </a:moveTo>
                  <a:cubicBezTo>
                    <a:pt x="-3095" y="79536"/>
                    <a:pt x="-12903" y="85572"/>
                    <a:pt x="61034" y="73501"/>
                  </a:cubicBezTo>
                  <a:cubicBezTo>
                    <a:pt x="134971" y="61430"/>
                    <a:pt x="344709" y="8617"/>
                    <a:pt x="450333" y="1073"/>
                  </a:cubicBezTo>
                  <a:cubicBezTo>
                    <a:pt x="555957" y="-6472"/>
                    <a:pt x="694776" y="28234"/>
                    <a:pt x="694776" y="28234"/>
                  </a:cubicBezTo>
                  <a:lnTo>
                    <a:pt x="694776" y="28234"/>
                  </a:lnTo>
                </a:path>
              </a:pathLst>
            </a:custGeom>
            <a:noFill/>
            <a:ln w="12700" cap="flat" cmpd="sng" algn="ctr">
              <a:solidFill>
                <a:srgbClr val="5B9BD5">
                  <a:shade val="50000"/>
                </a:srgb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0" name="任意多边形 7">
              <a:extLst>
                <a:ext uri="{FF2B5EF4-FFF2-40B4-BE49-F238E27FC236}">
                  <a16:creationId xmlns:a16="http://schemas.microsoft.com/office/drawing/2014/main" xmlns="" id="{A2E760D5-9BE4-4E8E-B6AF-F48530582075}"/>
                </a:ext>
              </a:extLst>
            </p:cNvPr>
            <p:cNvSpPr/>
            <p:nvPr/>
          </p:nvSpPr>
          <p:spPr>
            <a:xfrm>
              <a:off x="8591909" y="1240546"/>
              <a:ext cx="2709277" cy="2032367"/>
            </a:xfrm>
            <a:custGeom>
              <a:avLst/>
              <a:gdLst>
                <a:gd name="connsiteX0" fmla="*/ 17253 w 2709277"/>
                <a:gd name="connsiteY0" fmla="*/ 747546 h 2032367"/>
                <a:gd name="connsiteX1" fmla="*/ 491706 w 2709277"/>
                <a:gd name="connsiteY1" fmla="*/ 1886233 h 2032367"/>
                <a:gd name="connsiteX2" fmla="*/ 1613140 w 2709277"/>
                <a:gd name="connsiteY2" fmla="*/ 1886233 h 2032367"/>
                <a:gd name="connsiteX3" fmla="*/ 2708695 w 2709277"/>
                <a:gd name="connsiteY3" fmla="*/ 687161 h 2032367"/>
                <a:gd name="connsiteX4" fmla="*/ 1466491 w 2709277"/>
                <a:gd name="connsiteY4" fmla="*/ 5674 h 2032367"/>
                <a:gd name="connsiteX5" fmla="*/ 0 w 2709277"/>
                <a:gd name="connsiteY5" fmla="*/ 359357 h 2032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09277" h="2032367">
                  <a:moveTo>
                    <a:pt x="17253" y="747546"/>
                  </a:moveTo>
                  <a:cubicBezTo>
                    <a:pt x="121489" y="1221999"/>
                    <a:pt x="225725" y="1696452"/>
                    <a:pt x="491706" y="1886233"/>
                  </a:cubicBezTo>
                  <a:cubicBezTo>
                    <a:pt x="757687" y="2076014"/>
                    <a:pt x="1243642" y="2086078"/>
                    <a:pt x="1613140" y="1886233"/>
                  </a:cubicBezTo>
                  <a:cubicBezTo>
                    <a:pt x="1982638" y="1686388"/>
                    <a:pt x="2733136" y="1000587"/>
                    <a:pt x="2708695" y="687161"/>
                  </a:cubicBezTo>
                  <a:cubicBezTo>
                    <a:pt x="2684254" y="373735"/>
                    <a:pt x="1917940" y="60308"/>
                    <a:pt x="1466491" y="5674"/>
                  </a:cubicBezTo>
                  <a:cubicBezTo>
                    <a:pt x="1015042" y="-48960"/>
                    <a:pt x="185468" y="307598"/>
                    <a:pt x="0" y="359357"/>
                  </a:cubicBezTo>
                </a:path>
              </a:pathLst>
            </a:custGeom>
            <a:noFill/>
            <a:ln w="12700" cap="flat" cmpd="sng" algn="ctr">
              <a:solidFill>
                <a:srgbClr val="5B9BD5">
                  <a:shade val="50000"/>
                </a:srgbClr>
              </a:solidFill>
              <a:prstDash val="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1" name="矩形 46">
              <a:extLst>
                <a:ext uri="{FF2B5EF4-FFF2-40B4-BE49-F238E27FC236}">
                  <a16:creationId xmlns:a16="http://schemas.microsoft.com/office/drawing/2014/main" xmlns="" id="{CC9DC7A9-8FFC-4A4D-B5F2-D36C6882BDC5}"/>
                </a:ext>
              </a:extLst>
            </p:cNvPr>
            <p:cNvSpPr/>
            <p:nvPr/>
          </p:nvSpPr>
          <p:spPr>
            <a:xfrm>
              <a:off x="7645971" y="2356590"/>
              <a:ext cx="1503938" cy="276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200" b="0" i="0" u="none" strike="noStrike" kern="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ea typeface="Arial Unicode MS" panose="020B0604020202020204" pitchFamily="34" charset="-122"/>
                  <a:cs typeface="Arial" panose="020B0604020202020204" pitchFamily="34" charset="0"/>
                </a:rPr>
                <a:t>Non-Ideal backhaul</a:t>
              </a:r>
              <a:endPara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ea typeface="Arial Unicode MS" panose="020B0604020202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82" name="组合 1">
            <a:extLst>
              <a:ext uri="{FF2B5EF4-FFF2-40B4-BE49-F238E27FC236}">
                <a16:creationId xmlns:a16="http://schemas.microsoft.com/office/drawing/2014/main" xmlns="" id="{F487D945-99B1-4E83-A058-F2E31C871905}"/>
              </a:ext>
            </a:extLst>
          </p:cNvPr>
          <p:cNvGrpSpPr/>
          <p:nvPr/>
        </p:nvGrpSpPr>
        <p:grpSpPr>
          <a:xfrm>
            <a:off x="1017135" y="4416522"/>
            <a:ext cx="5174628" cy="1900668"/>
            <a:chOff x="4083570" y="3478397"/>
            <a:chExt cx="7608990" cy="2480140"/>
          </a:xfrm>
        </p:grpSpPr>
        <p:pic>
          <p:nvPicPr>
            <p:cNvPr id="183" name="图片 44">
              <a:extLst>
                <a:ext uri="{FF2B5EF4-FFF2-40B4-BE49-F238E27FC236}">
                  <a16:creationId xmlns:a16="http://schemas.microsoft.com/office/drawing/2014/main" xmlns="" id="{A73C0491-8291-422E-B997-1D314F579CC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106729" y="4097410"/>
              <a:ext cx="3534306" cy="1268625"/>
            </a:xfrm>
            <a:prstGeom prst="rect">
              <a:avLst/>
            </a:prstGeom>
          </p:spPr>
        </p:pic>
        <p:pic>
          <p:nvPicPr>
            <p:cNvPr id="184" name="图片 45">
              <a:extLst>
                <a:ext uri="{FF2B5EF4-FFF2-40B4-BE49-F238E27FC236}">
                  <a16:creationId xmlns:a16="http://schemas.microsoft.com/office/drawing/2014/main" xmlns="" id="{B1E36603-E85D-40A5-B795-EDA926D990D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269302" y="5439189"/>
              <a:ext cx="3209162" cy="519348"/>
            </a:xfrm>
            <a:prstGeom prst="rect">
              <a:avLst/>
            </a:prstGeom>
          </p:spPr>
        </p:pic>
        <p:sp>
          <p:nvSpPr>
            <p:cNvPr id="204" name="矩形 47">
              <a:extLst>
                <a:ext uri="{FF2B5EF4-FFF2-40B4-BE49-F238E27FC236}">
                  <a16:creationId xmlns:a16="http://schemas.microsoft.com/office/drawing/2014/main" xmlns="" id="{D8B02185-5892-459C-A6F0-91A3600373C1}"/>
                </a:ext>
              </a:extLst>
            </p:cNvPr>
            <p:cNvSpPr/>
            <p:nvPr/>
          </p:nvSpPr>
          <p:spPr>
            <a:xfrm>
              <a:off x="4393986" y="3480352"/>
              <a:ext cx="2953946" cy="481933"/>
            </a:xfrm>
            <a:prstGeom prst="rect">
              <a:avLst/>
            </a:prstGeom>
            <a:solidFill>
              <a:srgbClr val="E7E6E6"/>
            </a:solidFill>
          </p:spPr>
          <p:txBody>
            <a:bodyPr wrap="none">
              <a:spAutoFit/>
            </a:bodyPr>
            <a:lstStyle/>
            <a:p>
              <a:pPr marL="0" marR="0" lvl="0" indent="0" algn="ctr" defTabSz="91411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Relative performance of LT-CJT</a:t>
              </a:r>
            </a:p>
            <a:p>
              <a:pPr marL="0" marR="0" lvl="0" indent="0" algn="ctr" defTabSz="91411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(TDD, </a:t>
              </a:r>
              <a:r>
                <a:rPr kumimoji="0" lang="en-US" altLang="zh-CN" sz="9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3.5GHz, 64Tx)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05" name="矩形 48">
              <a:extLst>
                <a:ext uri="{FF2B5EF4-FFF2-40B4-BE49-F238E27FC236}">
                  <a16:creationId xmlns:a16="http://schemas.microsoft.com/office/drawing/2014/main" xmlns="" id="{845A07C2-2415-4170-947E-2DABBD197A55}"/>
                </a:ext>
              </a:extLst>
            </p:cNvPr>
            <p:cNvSpPr/>
            <p:nvPr/>
          </p:nvSpPr>
          <p:spPr bwMode="auto">
            <a:xfrm>
              <a:off x="4083570" y="4036492"/>
              <a:ext cx="1786102" cy="1358461"/>
            </a:xfrm>
            <a:prstGeom prst="rect">
              <a:avLst/>
            </a:prstGeom>
            <a:noFill/>
            <a:ln w="1905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Wingdings" pitchFamily="2" charset="2"/>
                <a:buChar char="n"/>
                <a:tabLst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</a:endParaRPr>
            </a:p>
          </p:txBody>
        </p:sp>
        <p:sp>
          <p:nvSpPr>
            <p:cNvPr id="206" name="矩形 49">
              <a:extLst>
                <a:ext uri="{FF2B5EF4-FFF2-40B4-BE49-F238E27FC236}">
                  <a16:creationId xmlns:a16="http://schemas.microsoft.com/office/drawing/2014/main" xmlns="" id="{8E0557DF-3E21-41EF-9D81-E7AC3C960233}"/>
                </a:ext>
              </a:extLst>
            </p:cNvPr>
            <p:cNvSpPr/>
            <p:nvPr/>
          </p:nvSpPr>
          <p:spPr>
            <a:xfrm>
              <a:off x="4582323" y="4021946"/>
              <a:ext cx="860822" cy="25281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Baseline</a:t>
              </a:r>
              <a:endPara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sp>
          <p:nvSpPr>
            <p:cNvPr id="207" name="矩形 51">
              <a:extLst>
                <a:ext uri="{FF2B5EF4-FFF2-40B4-BE49-F238E27FC236}">
                  <a16:creationId xmlns:a16="http://schemas.microsoft.com/office/drawing/2014/main" xmlns="" id="{1E7B9DA8-5954-438A-A911-63891D518920}"/>
                </a:ext>
              </a:extLst>
            </p:cNvPr>
            <p:cNvSpPr/>
            <p:nvPr/>
          </p:nvSpPr>
          <p:spPr bwMode="auto">
            <a:xfrm>
              <a:off x="5910901" y="4036492"/>
              <a:ext cx="1174723" cy="1358461"/>
            </a:xfrm>
            <a:prstGeom prst="rect">
              <a:avLst/>
            </a:prstGeom>
            <a:noFill/>
            <a:ln w="19050" cap="flat" cmpd="sng" algn="ctr">
              <a:solidFill>
                <a:srgbClr val="C0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Wingdings" pitchFamily="2" charset="2"/>
                <a:buChar char="n"/>
                <a:tabLst/>
                <a:defRPr/>
              </a:pPr>
              <a:endParaRPr kumimoji="0" lang="zh-CN" altLang="en-US" sz="1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宋体" panose="02010600030101010101" pitchFamily="2" charset="-122"/>
              </a:endParaRPr>
            </a:p>
          </p:txBody>
        </p:sp>
        <p:sp>
          <p:nvSpPr>
            <p:cNvPr id="208" name="矩形 52">
              <a:extLst>
                <a:ext uri="{FF2B5EF4-FFF2-40B4-BE49-F238E27FC236}">
                  <a16:creationId xmlns:a16="http://schemas.microsoft.com/office/drawing/2014/main" xmlns="" id="{6ABD03CE-FD7F-4538-A908-676DCF61ABAC}"/>
                </a:ext>
              </a:extLst>
            </p:cNvPr>
            <p:cNvSpPr/>
            <p:nvPr/>
          </p:nvSpPr>
          <p:spPr>
            <a:xfrm>
              <a:off x="6235786" y="4029691"/>
              <a:ext cx="549681" cy="25281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R19</a:t>
              </a:r>
              <a:endParaRPr kumimoji="0" lang="zh-CN" altLang="en-US" sz="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pic>
          <p:nvPicPr>
            <p:cNvPr id="209" name="图片 53">
              <a:extLst>
                <a:ext uri="{FF2B5EF4-FFF2-40B4-BE49-F238E27FC236}">
                  <a16:creationId xmlns:a16="http://schemas.microsoft.com/office/drawing/2014/main" xmlns="" id="{31DF53B9-3F4C-4DBB-8AF8-EC189F8F515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273281" y="5454132"/>
              <a:ext cx="3209162" cy="504404"/>
            </a:xfrm>
            <a:prstGeom prst="rect">
              <a:avLst/>
            </a:prstGeom>
          </p:spPr>
        </p:pic>
        <p:sp>
          <p:nvSpPr>
            <p:cNvPr id="211" name="矩形 54">
              <a:extLst>
                <a:ext uri="{FF2B5EF4-FFF2-40B4-BE49-F238E27FC236}">
                  <a16:creationId xmlns:a16="http://schemas.microsoft.com/office/drawing/2014/main" xmlns="" id="{A6BD6495-F253-4DF2-BC5A-42F4A35A56D7}"/>
                </a:ext>
              </a:extLst>
            </p:cNvPr>
            <p:cNvSpPr/>
            <p:nvPr/>
          </p:nvSpPr>
          <p:spPr>
            <a:xfrm>
              <a:off x="8425701" y="3478397"/>
              <a:ext cx="2953946" cy="481933"/>
            </a:xfrm>
            <a:prstGeom prst="rect">
              <a:avLst/>
            </a:prstGeom>
            <a:solidFill>
              <a:srgbClr val="E7E6E6"/>
            </a:solidFill>
          </p:spPr>
          <p:txBody>
            <a:bodyPr wrap="none">
              <a:spAutoFit/>
            </a:bodyPr>
            <a:lstStyle/>
            <a:p>
              <a:pPr marL="0" marR="0" lvl="0" indent="0" algn="ctr" defTabSz="91411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Relative performance of LT-CJT</a:t>
              </a:r>
            </a:p>
            <a:p>
              <a:pPr marL="0" marR="0" lvl="0" indent="0" algn="ctr" defTabSz="91411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(FDD, </a:t>
              </a:r>
              <a:r>
                <a:rPr kumimoji="0" lang="en-US" altLang="zh-CN" sz="9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2.1GHz, 32Tx)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pic>
          <p:nvPicPr>
            <p:cNvPr id="212" name="图片 55">
              <a:extLst>
                <a:ext uri="{FF2B5EF4-FFF2-40B4-BE49-F238E27FC236}">
                  <a16:creationId xmlns:a16="http://schemas.microsoft.com/office/drawing/2014/main" xmlns="" id="{79DF61CE-CDB8-4545-8C0E-4F4CC6D0005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177766" y="4236337"/>
              <a:ext cx="3514794" cy="1117934"/>
            </a:xfrm>
            <a:prstGeom prst="rect">
              <a:avLst/>
            </a:prstGeom>
          </p:spPr>
        </p:pic>
      </p:grpSp>
      <p:grpSp>
        <p:nvGrpSpPr>
          <p:cNvPr id="215" name="组合 3">
            <a:extLst>
              <a:ext uri="{FF2B5EF4-FFF2-40B4-BE49-F238E27FC236}">
                <a16:creationId xmlns:a16="http://schemas.microsoft.com/office/drawing/2014/main" xmlns="" id="{9E89EB40-5AF0-4781-90F5-3871829FB934}"/>
              </a:ext>
            </a:extLst>
          </p:cNvPr>
          <p:cNvGrpSpPr/>
          <p:nvPr/>
        </p:nvGrpSpPr>
        <p:grpSpPr>
          <a:xfrm>
            <a:off x="6514136" y="4436688"/>
            <a:ext cx="2226269" cy="1712701"/>
            <a:chOff x="9315119" y="3539696"/>
            <a:chExt cx="2844355" cy="2280076"/>
          </a:xfrm>
        </p:grpSpPr>
        <p:sp>
          <p:nvSpPr>
            <p:cNvPr id="216" name="矩形 56">
              <a:extLst>
                <a:ext uri="{FF2B5EF4-FFF2-40B4-BE49-F238E27FC236}">
                  <a16:creationId xmlns:a16="http://schemas.microsoft.com/office/drawing/2014/main" xmlns="" id="{4B1940D1-F864-4F97-A874-C1A7D894CAD8}"/>
                </a:ext>
              </a:extLst>
            </p:cNvPr>
            <p:cNvSpPr/>
            <p:nvPr/>
          </p:nvSpPr>
          <p:spPr>
            <a:xfrm>
              <a:off x="9315119" y="3539696"/>
              <a:ext cx="2844355" cy="491682"/>
            </a:xfrm>
            <a:prstGeom prst="rect">
              <a:avLst/>
            </a:prstGeom>
            <a:solidFill>
              <a:srgbClr val="E7E6E6"/>
            </a:solidFill>
          </p:spPr>
          <p:txBody>
            <a:bodyPr wrap="square">
              <a:spAutoFit/>
            </a:bodyPr>
            <a:lstStyle/>
            <a:p>
              <a:pPr marL="0" marR="0" lvl="0" indent="0" algn="ctr" defTabSz="91411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Relative performance of LT-JR</a:t>
              </a:r>
            </a:p>
            <a:p>
              <a:pPr marL="0" marR="0" lvl="0" indent="0" algn="ctr" defTabSz="91411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(TDD, </a:t>
              </a:r>
              <a:r>
                <a:rPr kumimoji="0" lang="en-US" altLang="zh-CN" sz="9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3.5GHz, 64Rx)</a:t>
              </a:r>
              <a:endParaRPr kumimoji="0" lang="zh-CN" altLang="en-US" sz="9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</a:endParaRPr>
            </a:p>
          </p:txBody>
        </p:sp>
        <p:pic>
          <p:nvPicPr>
            <p:cNvPr id="217" name="图片 60">
              <a:extLst>
                <a:ext uri="{FF2B5EF4-FFF2-40B4-BE49-F238E27FC236}">
                  <a16:creationId xmlns:a16="http://schemas.microsoft.com/office/drawing/2014/main" xmlns="" id="{0B4A9999-02F8-456F-BFDD-172B5834C98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411911" y="4234162"/>
              <a:ext cx="2648751" cy="1585610"/>
            </a:xfrm>
            <a:prstGeom prst="rect">
              <a:avLst/>
            </a:prstGeom>
          </p:spPr>
        </p:pic>
      </p:grpSp>
      <p:sp>
        <p:nvSpPr>
          <p:cNvPr id="218" name="矩形 61">
            <a:extLst>
              <a:ext uri="{FF2B5EF4-FFF2-40B4-BE49-F238E27FC236}">
                <a16:creationId xmlns:a16="http://schemas.microsoft.com/office/drawing/2014/main" xmlns="" id="{9D0ED3B7-4C44-4D8F-9088-A46BFC2100EA}"/>
              </a:ext>
            </a:extLst>
          </p:cNvPr>
          <p:cNvSpPr/>
          <p:nvPr/>
        </p:nvSpPr>
        <p:spPr>
          <a:xfrm>
            <a:off x="8848300" y="2959620"/>
            <a:ext cx="2337202" cy="156966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Key issues of LT-CJT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b="1" dirty="0">
                <a:solidFill>
                  <a:srgbClr val="1D1D1A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Scheduling alignment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b="1" dirty="0">
                <a:solidFill>
                  <a:srgbClr val="1D1D1A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Data alignment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b="1" dirty="0">
                <a:solidFill>
                  <a:srgbClr val="1D1D1A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Clock synchronization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b="1" dirty="0">
                <a:solidFill>
                  <a:srgbClr val="1D1D1A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Distributed joint precoding</a:t>
            </a:r>
          </a:p>
        </p:txBody>
      </p:sp>
      <p:sp>
        <p:nvSpPr>
          <p:cNvPr id="219" name="矩形 62">
            <a:extLst>
              <a:ext uri="{FF2B5EF4-FFF2-40B4-BE49-F238E27FC236}">
                <a16:creationId xmlns:a16="http://schemas.microsoft.com/office/drawing/2014/main" xmlns="" id="{B72D6ECF-E834-48FE-8321-E607FAE5433E}"/>
              </a:ext>
            </a:extLst>
          </p:cNvPr>
          <p:cNvSpPr/>
          <p:nvPr/>
        </p:nvSpPr>
        <p:spPr>
          <a:xfrm>
            <a:off x="8944690" y="4779409"/>
            <a:ext cx="2355112" cy="156966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C00000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Key issues of LT-JR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b="1" dirty="0">
                <a:solidFill>
                  <a:srgbClr val="1D1D1A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Scheduling alignment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b="1" dirty="0">
                <a:solidFill>
                  <a:srgbClr val="1D1D1A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Clock synchronization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1200" b="1" dirty="0">
              <a:solidFill>
                <a:srgbClr val="1D1D1A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sz="1200" b="1" dirty="0">
              <a:solidFill>
                <a:srgbClr val="1D1D1A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220" name="右箭头 9">
            <a:extLst>
              <a:ext uri="{FF2B5EF4-FFF2-40B4-BE49-F238E27FC236}">
                <a16:creationId xmlns:a16="http://schemas.microsoft.com/office/drawing/2014/main" xmlns="" id="{D3F89E87-56CA-42E9-81C9-094CEE217D6F}"/>
              </a:ext>
            </a:extLst>
          </p:cNvPr>
          <p:cNvSpPr/>
          <p:nvPr/>
        </p:nvSpPr>
        <p:spPr>
          <a:xfrm>
            <a:off x="4485283" y="3245662"/>
            <a:ext cx="457390" cy="431595"/>
          </a:xfrm>
          <a:prstGeom prst="rightArrow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1" name="矩形 63">
            <a:extLst>
              <a:ext uri="{FF2B5EF4-FFF2-40B4-BE49-F238E27FC236}">
                <a16:creationId xmlns:a16="http://schemas.microsoft.com/office/drawing/2014/main" xmlns="" id="{EA5591EE-9527-43CB-91F3-02152A9A1E4D}"/>
              </a:ext>
            </a:extLst>
          </p:cNvPr>
          <p:cNvSpPr/>
          <p:nvPr/>
        </p:nvSpPr>
        <p:spPr bwMode="auto">
          <a:xfrm>
            <a:off x="3773268" y="4839482"/>
            <a:ext cx="1214670" cy="1041064"/>
          </a:xfrm>
          <a:prstGeom prst="rect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Char char="n"/>
            </a:pPr>
            <a:endParaRPr lang="zh-CN" altLang="en-US" sz="11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222" name="矩形 64">
            <a:extLst>
              <a:ext uri="{FF2B5EF4-FFF2-40B4-BE49-F238E27FC236}">
                <a16:creationId xmlns:a16="http://schemas.microsoft.com/office/drawing/2014/main" xmlns="" id="{0E7A34A0-4916-4E47-8807-AE5A9D2F00B0}"/>
              </a:ext>
            </a:extLst>
          </p:cNvPr>
          <p:cNvSpPr/>
          <p:nvPr/>
        </p:nvSpPr>
        <p:spPr>
          <a:xfrm>
            <a:off x="4112454" y="4828335"/>
            <a:ext cx="585417" cy="193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Baseline</a:t>
            </a:r>
            <a:endParaRPr lang="zh-CN" altLang="en-US" sz="800" dirty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23" name="矩形 65">
            <a:extLst>
              <a:ext uri="{FF2B5EF4-FFF2-40B4-BE49-F238E27FC236}">
                <a16:creationId xmlns:a16="http://schemas.microsoft.com/office/drawing/2014/main" xmlns="" id="{0CF86B79-D802-4909-9866-A53FE8523B23}"/>
              </a:ext>
            </a:extLst>
          </p:cNvPr>
          <p:cNvSpPr/>
          <p:nvPr/>
        </p:nvSpPr>
        <p:spPr bwMode="auto">
          <a:xfrm>
            <a:off x="5015977" y="4839482"/>
            <a:ext cx="798891" cy="1041064"/>
          </a:xfrm>
          <a:prstGeom prst="rect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Char char="n"/>
            </a:pPr>
            <a:endParaRPr lang="zh-CN" altLang="en-US" sz="11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224" name="矩形 66">
            <a:extLst>
              <a:ext uri="{FF2B5EF4-FFF2-40B4-BE49-F238E27FC236}">
                <a16:creationId xmlns:a16="http://schemas.microsoft.com/office/drawing/2014/main" xmlns="" id="{DD617C91-EA38-4D47-8260-7BE3141CD0C0}"/>
              </a:ext>
            </a:extLst>
          </p:cNvPr>
          <p:cNvSpPr/>
          <p:nvPr/>
        </p:nvSpPr>
        <p:spPr>
          <a:xfrm>
            <a:off x="5236920" y="4834270"/>
            <a:ext cx="373820" cy="193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R19</a:t>
            </a:r>
            <a:endParaRPr lang="zh-CN" altLang="en-US" sz="800" dirty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25" name="矩形 75">
            <a:extLst>
              <a:ext uri="{FF2B5EF4-FFF2-40B4-BE49-F238E27FC236}">
                <a16:creationId xmlns:a16="http://schemas.microsoft.com/office/drawing/2014/main" xmlns="" id="{53F84A5C-0A53-48D9-89A7-8B3FD5745973}"/>
              </a:ext>
            </a:extLst>
          </p:cNvPr>
          <p:cNvSpPr/>
          <p:nvPr/>
        </p:nvSpPr>
        <p:spPr bwMode="auto">
          <a:xfrm>
            <a:off x="6619803" y="4844222"/>
            <a:ext cx="980717" cy="1126064"/>
          </a:xfrm>
          <a:prstGeom prst="rect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Char char="n"/>
            </a:pPr>
            <a:endParaRPr lang="zh-CN" altLang="en-US" sz="11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226" name="矩形 76">
            <a:extLst>
              <a:ext uri="{FF2B5EF4-FFF2-40B4-BE49-F238E27FC236}">
                <a16:creationId xmlns:a16="http://schemas.microsoft.com/office/drawing/2014/main" xmlns="" id="{711C99EA-E816-45A4-9A47-F2238EE50852}"/>
              </a:ext>
            </a:extLst>
          </p:cNvPr>
          <p:cNvSpPr/>
          <p:nvPr/>
        </p:nvSpPr>
        <p:spPr>
          <a:xfrm>
            <a:off x="6848712" y="4804411"/>
            <a:ext cx="585417" cy="193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Baseline</a:t>
            </a:r>
            <a:endParaRPr lang="zh-CN" altLang="en-US" sz="800" dirty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27" name="矩形 77">
            <a:extLst>
              <a:ext uri="{FF2B5EF4-FFF2-40B4-BE49-F238E27FC236}">
                <a16:creationId xmlns:a16="http://schemas.microsoft.com/office/drawing/2014/main" xmlns="" id="{9602C3B7-B0BD-43A6-BD3D-4950E0DC5C0F}"/>
              </a:ext>
            </a:extLst>
          </p:cNvPr>
          <p:cNvSpPr/>
          <p:nvPr/>
        </p:nvSpPr>
        <p:spPr bwMode="auto">
          <a:xfrm>
            <a:off x="7633195" y="4846254"/>
            <a:ext cx="474084" cy="1124031"/>
          </a:xfrm>
          <a:prstGeom prst="rect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Char char="n"/>
            </a:pPr>
            <a:endParaRPr lang="zh-CN" altLang="en-US" sz="1100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sp>
        <p:nvSpPr>
          <p:cNvPr id="228" name="矩形 78">
            <a:extLst>
              <a:ext uri="{FF2B5EF4-FFF2-40B4-BE49-F238E27FC236}">
                <a16:creationId xmlns:a16="http://schemas.microsoft.com/office/drawing/2014/main" xmlns="" id="{EE818BBB-58AD-4139-B831-8EA598107B82}"/>
              </a:ext>
            </a:extLst>
          </p:cNvPr>
          <p:cNvSpPr/>
          <p:nvPr/>
        </p:nvSpPr>
        <p:spPr>
          <a:xfrm>
            <a:off x="7683327" y="4815577"/>
            <a:ext cx="373820" cy="1937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R19</a:t>
            </a:r>
            <a:endParaRPr lang="zh-CN" altLang="en-US" sz="800" dirty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29" name="矩形: 圆角 29">
            <a:extLst>
              <a:ext uri="{FF2B5EF4-FFF2-40B4-BE49-F238E27FC236}">
                <a16:creationId xmlns:a16="http://schemas.microsoft.com/office/drawing/2014/main" xmlns="" id="{49E69459-ECD4-479A-A7BB-E6A21E0100BE}"/>
              </a:ext>
            </a:extLst>
          </p:cNvPr>
          <p:cNvSpPr/>
          <p:nvPr/>
        </p:nvSpPr>
        <p:spPr>
          <a:xfrm>
            <a:off x="687100" y="2305607"/>
            <a:ext cx="10822562" cy="4450373"/>
          </a:xfrm>
          <a:prstGeom prst="roundRect">
            <a:avLst>
              <a:gd name="adj" fmla="val 7284"/>
            </a:avLst>
          </a:prstGeom>
          <a:noFill/>
          <a:ln w="12700" cap="flat" cmpd="sng" algn="ctr">
            <a:solidFill>
              <a:srgbClr val="1D1D1A">
                <a:lumMod val="50000"/>
                <a:lumOff val="50000"/>
              </a:srgbClr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Arial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003895A8-26DF-48A9-8EC3-8BB3AA8C25DB}"/>
              </a:ext>
            </a:extLst>
          </p:cNvPr>
          <p:cNvSpPr/>
          <p:nvPr/>
        </p:nvSpPr>
        <p:spPr>
          <a:xfrm>
            <a:off x="1017135" y="6429571"/>
            <a:ext cx="804964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rgbClr val="2D201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Performance gain of the </a:t>
            </a:r>
            <a:r>
              <a:rPr lang="en-US" altLang="zh-CN" sz="1200" dirty="0" smtClean="0">
                <a:solidFill>
                  <a:srgbClr val="2D201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Latency Tolerant (LT) CJT/JR </a:t>
            </a:r>
            <a:r>
              <a:rPr lang="en-US" altLang="zh-CN" sz="1200" dirty="0">
                <a:solidFill>
                  <a:srgbClr val="2D2015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with non-ideal backhaul is shown, compared with legacy CJT/JR solutions. </a:t>
            </a:r>
            <a:endParaRPr lang="zh-CN" altLang="en-US" sz="1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00400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265" y="173221"/>
            <a:ext cx="11790204" cy="686822"/>
          </a:xfrm>
        </p:spPr>
        <p:txBody>
          <a:bodyPr/>
          <a:lstStyle/>
          <a:p>
            <a:r>
              <a:rPr lang="en-US" altLang="zh-CN" dirty="0"/>
              <a:t>M-TRP: Example solutions for CJT/JR for non-ideal Backhaul</a:t>
            </a:r>
            <a:r>
              <a:rPr lang="zh-CN" altLang="en-US" dirty="0"/>
              <a:t/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282" name="矩形 281">
            <a:extLst>
              <a:ext uri="{FF2B5EF4-FFF2-40B4-BE49-F238E27FC236}">
                <a16:creationId xmlns:a16="http://schemas.microsoft.com/office/drawing/2014/main" xmlns="" id="{2FF83F44-B0F8-48EF-95DB-A6F5EA36FE94}"/>
              </a:ext>
            </a:extLst>
          </p:cNvPr>
          <p:cNvSpPr/>
          <p:nvPr/>
        </p:nvSpPr>
        <p:spPr bwMode="auto">
          <a:xfrm>
            <a:off x="6858272" y="787202"/>
            <a:ext cx="5067385" cy="2970353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  <a:extLst/>
        </p:spPr>
        <p:txBody>
          <a:bodyPr vert="horz" wrap="square" lIns="91416" tIns="45708" rIns="91416" bIns="45708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Char char="n"/>
              <a:defRPr/>
            </a:pPr>
            <a:endParaRPr lang="zh-CN" altLang="en-US" sz="1600" kern="0">
              <a:solidFill>
                <a:prstClr val="black"/>
              </a:solidFill>
              <a:latin typeface="FrutigerNext LT Medium"/>
              <a:ea typeface="黑体" panose="02010609060101010101" pitchFamily="49" charset="-122"/>
            </a:endParaRPr>
          </a:p>
        </p:txBody>
      </p:sp>
      <p:sp>
        <p:nvSpPr>
          <p:cNvPr id="283" name="矩形 282">
            <a:extLst>
              <a:ext uri="{FF2B5EF4-FFF2-40B4-BE49-F238E27FC236}">
                <a16:creationId xmlns:a16="http://schemas.microsoft.com/office/drawing/2014/main" xmlns="" id="{2FF83F44-B0F8-48EF-95DB-A6F5EA36FE94}"/>
              </a:ext>
            </a:extLst>
          </p:cNvPr>
          <p:cNvSpPr/>
          <p:nvPr/>
        </p:nvSpPr>
        <p:spPr bwMode="auto">
          <a:xfrm>
            <a:off x="6858272" y="3860501"/>
            <a:ext cx="5067386" cy="296348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  <a:extLst/>
        </p:spPr>
        <p:txBody>
          <a:bodyPr vert="horz" wrap="square" lIns="91416" tIns="45708" rIns="91416" bIns="45708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Char char="n"/>
              <a:defRPr/>
            </a:pPr>
            <a:endParaRPr lang="zh-CN" altLang="en-US" sz="1600" kern="0">
              <a:solidFill>
                <a:prstClr val="black"/>
              </a:solidFill>
              <a:latin typeface="FrutigerNext LT Medium"/>
              <a:ea typeface="黑体" panose="02010609060101010101" pitchFamily="49" charset="-122"/>
            </a:endParaRPr>
          </a:p>
        </p:txBody>
      </p:sp>
      <p:sp>
        <p:nvSpPr>
          <p:cNvPr id="284" name="矩形 283">
            <a:extLst>
              <a:ext uri="{FF2B5EF4-FFF2-40B4-BE49-F238E27FC236}">
                <a16:creationId xmlns:a16="http://schemas.microsoft.com/office/drawing/2014/main" xmlns="" id="{2FF83F44-B0F8-48EF-95DB-A6F5EA36FE94}"/>
              </a:ext>
            </a:extLst>
          </p:cNvPr>
          <p:cNvSpPr/>
          <p:nvPr/>
        </p:nvSpPr>
        <p:spPr bwMode="auto">
          <a:xfrm>
            <a:off x="285665" y="787202"/>
            <a:ext cx="6481564" cy="2960933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  <a:extLst/>
        </p:spPr>
        <p:txBody>
          <a:bodyPr vert="horz" wrap="square" lIns="91416" tIns="45708" rIns="91416" bIns="45708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Char char="n"/>
              <a:defRPr/>
            </a:pPr>
            <a:endParaRPr lang="zh-CN" altLang="en-US" sz="1600" kern="0">
              <a:solidFill>
                <a:prstClr val="black"/>
              </a:solidFill>
              <a:latin typeface="FrutigerNext LT Medium"/>
              <a:ea typeface="黑体" panose="02010609060101010101" pitchFamily="49" charset="-122"/>
            </a:endParaRPr>
          </a:p>
        </p:txBody>
      </p:sp>
      <p:sp>
        <p:nvSpPr>
          <p:cNvPr id="285" name="矩形 284">
            <a:extLst>
              <a:ext uri="{FF2B5EF4-FFF2-40B4-BE49-F238E27FC236}">
                <a16:creationId xmlns:a16="http://schemas.microsoft.com/office/drawing/2014/main" xmlns="" id="{FD53FCDA-5BB7-4EB9-9F39-A30E2CD24FFB}"/>
              </a:ext>
            </a:extLst>
          </p:cNvPr>
          <p:cNvSpPr/>
          <p:nvPr/>
        </p:nvSpPr>
        <p:spPr>
          <a:xfrm>
            <a:off x="2089968" y="799837"/>
            <a:ext cx="1838965" cy="276999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Scheduling alignment</a:t>
            </a:r>
          </a:p>
        </p:txBody>
      </p:sp>
      <p:sp>
        <p:nvSpPr>
          <p:cNvPr id="286" name="椭圆 285">
            <a:extLst>
              <a:ext uri="{FF2B5EF4-FFF2-40B4-BE49-F238E27FC236}">
                <a16:creationId xmlns:a16="http://schemas.microsoft.com/office/drawing/2014/main" xmlns="" id="{4C1345CF-99E7-44A0-9ED3-70CF1002686F}"/>
              </a:ext>
            </a:extLst>
          </p:cNvPr>
          <p:cNvSpPr/>
          <p:nvPr/>
        </p:nvSpPr>
        <p:spPr>
          <a:xfrm>
            <a:off x="1759033" y="819470"/>
            <a:ext cx="239892" cy="239892"/>
          </a:xfrm>
          <a:prstGeom prst="ellipse">
            <a:avLst/>
          </a:prstGeom>
          <a:solidFill>
            <a:srgbClr val="FFC00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r>
              <a:rPr lang="en-US" altLang="zh-CN" kern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1</a:t>
            </a:r>
            <a:endParaRPr lang="zh-CN" altLang="en-US" kern="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87" name="矩形 286">
            <a:extLst>
              <a:ext uri="{FF2B5EF4-FFF2-40B4-BE49-F238E27FC236}">
                <a16:creationId xmlns:a16="http://schemas.microsoft.com/office/drawing/2014/main" xmlns="" id="{035EB75C-AC2E-44B2-9889-AC7D44D0D072}"/>
              </a:ext>
            </a:extLst>
          </p:cNvPr>
          <p:cNvSpPr/>
          <p:nvPr/>
        </p:nvSpPr>
        <p:spPr>
          <a:xfrm>
            <a:off x="7716753" y="3858213"/>
            <a:ext cx="2936766" cy="276999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Distributed joint precoding (CJT only)</a:t>
            </a:r>
          </a:p>
        </p:txBody>
      </p:sp>
      <p:sp>
        <p:nvSpPr>
          <p:cNvPr id="288" name="椭圆 287">
            <a:extLst>
              <a:ext uri="{FF2B5EF4-FFF2-40B4-BE49-F238E27FC236}">
                <a16:creationId xmlns:a16="http://schemas.microsoft.com/office/drawing/2014/main" xmlns="" id="{0D8A3947-C844-4097-B24D-41596C3A2C06}"/>
              </a:ext>
            </a:extLst>
          </p:cNvPr>
          <p:cNvSpPr/>
          <p:nvPr/>
        </p:nvSpPr>
        <p:spPr>
          <a:xfrm>
            <a:off x="7277503" y="3863052"/>
            <a:ext cx="239892" cy="239892"/>
          </a:xfrm>
          <a:prstGeom prst="ellipse">
            <a:avLst/>
          </a:prstGeom>
          <a:solidFill>
            <a:srgbClr val="FFC00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r>
              <a:rPr lang="en-US" altLang="zh-CN" kern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4</a:t>
            </a:r>
            <a:endParaRPr lang="zh-CN" altLang="en-US" kern="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89" name="矩形 288">
            <a:extLst>
              <a:ext uri="{FF2B5EF4-FFF2-40B4-BE49-F238E27FC236}">
                <a16:creationId xmlns:a16="http://schemas.microsoft.com/office/drawing/2014/main" xmlns="" id="{E6F7D0DF-62BA-4453-8A74-BA4961EE1560}"/>
              </a:ext>
            </a:extLst>
          </p:cNvPr>
          <p:cNvSpPr/>
          <p:nvPr/>
        </p:nvSpPr>
        <p:spPr>
          <a:xfrm>
            <a:off x="7671755" y="796459"/>
            <a:ext cx="2077813" cy="276999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Data alignment (CJT only)</a:t>
            </a:r>
          </a:p>
        </p:txBody>
      </p:sp>
      <p:sp>
        <p:nvSpPr>
          <p:cNvPr id="290" name="椭圆 289">
            <a:extLst>
              <a:ext uri="{FF2B5EF4-FFF2-40B4-BE49-F238E27FC236}">
                <a16:creationId xmlns:a16="http://schemas.microsoft.com/office/drawing/2014/main" xmlns="" id="{381DAD2D-F6E3-4515-AC66-5B5D2F4FBD69}"/>
              </a:ext>
            </a:extLst>
          </p:cNvPr>
          <p:cNvSpPr/>
          <p:nvPr/>
        </p:nvSpPr>
        <p:spPr>
          <a:xfrm>
            <a:off x="7333588" y="826996"/>
            <a:ext cx="239892" cy="239892"/>
          </a:xfrm>
          <a:prstGeom prst="ellipse">
            <a:avLst/>
          </a:prstGeom>
          <a:solidFill>
            <a:srgbClr val="FFC00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r>
              <a:rPr lang="en-US" altLang="zh-CN" kern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2</a:t>
            </a:r>
            <a:endParaRPr lang="zh-CN" altLang="en-US" kern="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91" name="矩形 290">
            <a:extLst>
              <a:ext uri="{FF2B5EF4-FFF2-40B4-BE49-F238E27FC236}">
                <a16:creationId xmlns:a16="http://schemas.microsoft.com/office/drawing/2014/main" xmlns="" id="{A1DA296F-859E-48B5-9B07-C98753A1D1DB}"/>
              </a:ext>
            </a:extLst>
          </p:cNvPr>
          <p:cNvSpPr/>
          <p:nvPr/>
        </p:nvSpPr>
        <p:spPr>
          <a:xfrm>
            <a:off x="328018" y="1119963"/>
            <a:ext cx="63120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914400"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solidFill>
                  <a:srgbClr val="1D1D1A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For CJT/JR, time-frequency resource, MCS, TB size, and data mapping need to be aligned for coordination TRPs, but high latency with non-ideal backhaul. </a:t>
            </a:r>
            <a:r>
              <a:rPr lang="en-US" altLang="zh-CN" sz="1200" b="1" dirty="0">
                <a:solidFill>
                  <a:srgbClr val="1D1D1A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UE-assisted scheduling information exchange by air interface </a:t>
            </a:r>
            <a:r>
              <a:rPr lang="en-US" altLang="zh-CN" sz="1200" dirty="0">
                <a:solidFill>
                  <a:srgbClr val="1D1D1A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could help to address the issue.</a:t>
            </a:r>
            <a:endParaRPr lang="zh-CN" altLang="en-US" sz="1200" dirty="0">
              <a:solidFill>
                <a:prstClr val="black"/>
              </a:solidFill>
              <a:latin typeface="Calibri" panose="020F0502020204030204" pitchFamily="34" charset="0"/>
              <a:ea typeface="黑体" panose="02010609060101010101" pitchFamily="49" charset="-122"/>
              <a:cs typeface="Calibri" panose="020F0502020204030204" pitchFamily="34" charset="0"/>
            </a:endParaRPr>
          </a:p>
        </p:txBody>
      </p:sp>
      <p:sp>
        <p:nvSpPr>
          <p:cNvPr id="292" name="矩形 291">
            <a:extLst>
              <a:ext uri="{FF2B5EF4-FFF2-40B4-BE49-F238E27FC236}">
                <a16:creationId xmlns:a16="http://schemas.microsoft.com/office/drawing/2014/main" xmlns="" id="{3EE60317-43F9-4BD0-BA38-03610D7D7965}"/>
              </a:ext>
            </a:extLst>
          </p:cNvPr>
          <p:cNvSpPr/>
          <p:nvPr/>
        </p:nvSpPr>
        <p:spPr>
          <a:xfrm>
            <a:off x="6839282" y="4194211"/>
            <a:ext cx="507955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914400"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solidFill>
                  <a:srgbClr val="1D1D1A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UE-assisted CJT precoding could be used to address the precoding alignment between TRPs and interference suppression.</a:t>
            </a:r>
          </a:p>
        </p:txBody>
      </p:sp>
      <p:sp>
        <p:nvSpPr>
          <p:cNvPr id="293" name="矩形 292">
            <a:extLst>
              <a:ext uri="{FF2B5EF4-FFF2-40B4-BE49-F238E27FC236}">
                <a16:creationId xmlns:a16="http://schemas.microsoft.com/office/drawing/2014/main" xmlns="" id="{6FCAA75B-FDF6-4821-AEEB-6B66CF619A57}"/>
              </a:ext>
            </a:extLst>
          </p:cNvPr>
          <p:cNvSpPr/>
          <p:nvPr/>
        </p:nvSpPr>
        <p:spPr>
          <a:xfrm>
            <a:off x="6895424" y="1205681"/>
            <a:ext cx="267349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200" dirty="0">
                <a:solidFill>
                  <a:srgbClr val="1D1D1A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DL data to be transmitted have to be synchronized for coordination TRPs, e.g., the same data is buffered </a:t>
            </a:r>
            <a:r>
              <a:rPr lang="en-US" altLang="zh-CN" sz="12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in these TRPs,</a:t>
            </a:r>
            <a:r>
              <a:rPr lang="zh-CN" altLang="en-US" sz="12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</a:t>
            </a:r>
            <a:r>
              <a:rPr lang="en-US" altLang="zh-CN" sz="12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which</a:t>
            </a:r>
            <a:r>
              <a:rPr lang="zh-CN" altLang="en-US" sz="12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</a:t>
            </a:r>
            <a:r>
              <a:rPr lang="en-US" altLang="zh-CN" sz="12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could</a:t>
            </a:r>
            <a:r>
              <a:rPr lang="zh-CN" altLang="en-US" sz="12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</a:t>
            </a:r>
            <a:r>
              <a:rPr lang="en-US" altLang="zh-CN" sz="12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be</a:t>
            </a:r>
            <a:r>
              <a:rPr lang="zh-CN" altLang="en-US" sz="12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</a:t>
            </a:r>
            <a:r>
              <a:rPr lang="en-US" altLang="zh-CN" sz="12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by</a:t>
            </a:r>
            <a:r>
              <a:rPr lang="zh-CN" altLang="en-US" sz="12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</a:t>
            </a:r>
            <a:r>
              <a:rPr lang="en-US" altLang="zh-CN" sz="12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DL</a:t>
            </a:r>
            <a:r>
              <a:rPr lang="zh-CN" altLang="en-US" sz="12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</a:t>
            </a:r>
            <a:r>
              <a:rPr lang="en-US" altLang="zh-CN" sz="12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L2</a:t>
            </a:r>
            <a:r>
              <a:rPr lang="zh-CN" altLang="en-US" sz="12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</a:t>
            </a:r>
            <a:r>
              <a:rPr lang="en-US" altLang="zh-CN" sz="12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processing.</a:t>
            </a:r>
            <a:endParaRPr lang="zh-CN" altLang="en-US" sz="1200" dirty="0">
              <a:solidFill>
                <a:srgbClr val="1D1D1A"/>
              </a:solidFill>
              <a:latin typeface="Calibri" panose="020F050202020403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pic>
        <p:nvPicPr>
          <p:cNvPr id="295" name="图片 29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9399" y="5680760"/>
            <a:ext cx="206928" cy="286213"/>
          </a:xfrm>
          <a:prstGeom prst="rect">
            <a:avLst/>
          </a:prstGeom>
        </p:spPr>
      </p:pic>
      <p:pic>
        <p:nvPicPr>
          <p:cNvPr id="296" name="图片 29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1091" y="4976029"/>
            <a:ext cx="488363" cy="437949"/>
          </a:xfrm>
          <a:prstGeom prst="rect">
            <a:avLst/>
          </a:prstGeom>
        </p:spPr>
      </p:pic>
      <p:pic>
        <p:nvPicPr>
          <p:cNvPr id="297" name="图片 29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6718" y="6101753"/>
            <a:ext cx="488363" cy="437949"/>
          </a:xfrm>
          <a:prstGeom prst="rect">
            <a:avLst/>
          </a:prstGeom>
        </p:spPr>
      </p:pic>
      <p:cxnSp>
        <p:nvCxnSpPr>
          <p:cNvPr id="298" name="直接连接符 297"/>
          <p:cNvCxnSpPr/>
          <p:nvPr/>
        </p:nvCxnSpPr>
        <p:spPr>
          <a:xfrm>
            <a:off x="7646443" y="5212448"/>
            <a:ext cx="3844517" cy="0"/>
          </a:xfrm>
          <a:prstGeom prst="line">
            <a:avLst/>
          </a:prstGeom>
          <a:noFill/>
          <a:ln w="38100" cap="flat" cmpd="sng" algn="ctr">
            <a:solidFill>
              <a:srgbClr val="5B9BD5"/>
            </a:solidFill>
            <a:prstDash val="solid"/>
            <a:miter lim="800000"/>
            <a:headEnd type="none" w="med" len="med"/>
            <a:tailEnd type="triangle" w="med" len="med"/>
          </a:ln>
          <a:effectLst/>
        </p:spPr>
      </p:cxnSp>
      <p:cxnSp>
        <p:nvCxnSpPr>
          <p:cNvPr id="299" name="直接连接符 298"/>
          <p:cNvCxnSpPr/>
          <p:nvPr/>
        </p:nvCxnSpPr>
        <p:spPr>
          <a:xfrm>
            <a:off x="7646443" y="5832822"/>
            <a:ext cx="3844517" cy="0"/>
          </a:xfrm>
          <a:prstGeom prst="line">
            <a:avLst/>
          </a:prstGeom>
          <a:noFill/>
          <a:ln w="38100" cap="flat" cmpd="sng" algn="ctr">
            <a:solidFill>
              <a:srgbClr val="5B9BD5"/>
            </a:solidFill>
            <a:prstDash val="solid"/>
            <a:miter lim="800000"/>
            <a:headEnd type="none" w="med" len="med"/>
            <a:tailEnd type="triangle" w="med" len="med"/>
          </a:ln>
          <a:effectLst/>
        </p:spPr>
      </p:cxnSp>
      <p:cxnSp>
        <p:nvCxnSpPr>
          <p:cNvPr id="300" name="直接连接符 299"/>
          <p:cNvCxnSpPr/>
          <p:nvPr/>
        </p:nvCxnSpPr>
        <p:spPr>
          <a:xfrm>
            <a:off x="7646443" y="6469823"/>
            <a:ext cx="3844517" cy="0"/>
          </a:xfrm>
          <a:prstGeom prst="line">
            <a:avLst/>
          </a:prstGeom>
          <a:noFill/>
          <a:ln w="38100" cap="flat" cmpd="sng" algn="ctr">
            <a:solidFill>
              <a:srgbClr val="5B9BD5"/>
            </a:solidFill>
            <a:prstDash val="solid"/>
            <a:miter lim="800000"/>
            <a:headEnd type="none" w="med" len="med"/>
            <a:tailEnd type="triangle" w="med" len="med"/>
          </a:ln>
          <a:effectLst/>
        </p:spPr>
      </p:cxnSp>
      <p:sp>
        <p:nvSpPr>
          <p:cNvPr id="301" name="文本框 300"/>
          <p:cNvSpPr txBox="1"/>
          <p:nvPr/>
        </p:nvSpPr>
        <p:spPr>
          <a:xfrm>
            <a:off x="7683531" y="4924182"/>
            <a:ext cx="1036289" cy="215444"/>
          </a:xfrm>
          <a:prstGeom prst="rect">
            <a:avLst/>
          </a:prstGeom>
          <a:noFill/>
          <a:ln>
            <a:solidFill>
              <a:srgbClr val="1D1D1A"/>
            </a:solidFill>
          </a:ln>
        </p:spPr>
        <p:txBody>
          <a:bodyPr wrap="squar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CN" sz="800" b="1" kern="0" dirty="0">
                <a:solidFill>
                  <a:srgbClr val="666666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Initial precoding</a:t>
            </a:r>
            <a:endParaRPr kumimoji="1" lang="zh-CN" altLang="en-US" sz="800" b="1" kern="0" dirty="0">
              <a:solidFill>
                <a:srgbClr val="666666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cxnSp>
        <p:nvCxnSpPr>
          <p:cNvPr id="302" name="直接箭头连接符 301"/>
          <p:cNvCxnSpPr/>
          <p:nvPr/>
        </p:nvCxnSpPr>
        <p:spPr>
          <a:xfrm>
            <a:off x="9301251" y="5848281"/>
            <a:ext cx="267671" cy="620373"/>
          </a:xfrm>
          <a:prstGeom prst="straightConnector1">
            <a:avLst/>
          </a:prstGeom>
          <a:noFill/>
          <a:ln w="28575" cap="flat" cmpd="sng" algn="ctr">
            <a:solidFill>
              <a:srgbClr val="FF0000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03" name="直接箭头连接符 302"/>
          <p:cNvCxnSpPr/>
          <p:nvPr/>
        </p:nvCxnSpPr>
        <p:spPr>
          <a:xfrm>
            <a:off x="8767286" y="5206944"/>
            <a:ext cx="267671" cy="620373"/>
          </a:xfrm>
          <a:prstGeom prst="straightConnector1">
            <a:avLst/>
          </a:prstGeom>
          <a:noFill/>
          <a:ln w="28575" cap="flat" cmpd="sng" algn="ctr">
            <a:solidFill>
              <a:srgbClr val="666666"/>
            </a:solidFill>
            <a:prstDash val="solid"/>
            <a:miter lim="800000"/>
            <a:tailEnd type="triangle"/>
          </a:ln>
          <a:effectLst/>
        </p:spPr>
      </p:cxnSp>
      <p:sp>
        <p:nvSpPr>
          <p:cNvPr id="304" name="矩形 303"/>
          <p:cNvSpPr/>
          <p:nvPr/>
        </p:nvSpPr>
        <p:spPr>
          <a:xfrm>
            <a:off x="9405376" y="5927913"/>
            <a:ext cx="11805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900" kern="0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Interference information</a:t>
            </a:r>
            <a:endParaRPr lang="zh-CN" altLang="en-US" sz="900" dirty="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cxnSp>
        <p:nvCxnSpPr>
          <p:cNvPr id="305" name="直接箭头连接符 304"/>
          <p:cNvCxnSpPr/>
          <p:nvPr/>
        </p:nvCxnSpPr>
        <p:spPr>
          <a:xfrm flipV="1">
            <a:off x="9301251" y="5221990"/>
            <a:ext cx="267671" cy="603104"/>
          </a:xfrm>
          <a:prstGeom prst="straightConnector1">
            <a:avLst/>
          </a:prstGeom>
          <a:noFill/>
          <a:ln w="28575" cap="flat" cmpd="sng" algn="ctr">
            <a:solidFill>
              <a:srgbClr val="FF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306" name="文本框 305"/>
          <p:cNvSpPr txBox="1"/>
          <p:nvPr/>
        </p:nvSpPr>
        <p:spPr>
          <a:xfrm>
            <a:off x="9597998" y="4932447"/>
            <a:ext cx="1112856" cy="215444"/>
          </a:xfrm>
          <a:prstGeom prst="rect">
            <a:avLst/>
          </a:prstGeom>
          <a:noFill/>
          <a:ln>
            <a:solidFill>
              <a:srgbClr val="1D1D1A"/>
            </a:solidFill>
          </a:ln>
        </p:spPr>
        <p:txBody>
          <a:bodyPr wrap="squar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CN" sz="800" b="1" kern="0" dirty="0">
                <a:solidFill>
                  <a:srgbClr val="666666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Precoding update</a:t>
            </a:r>
            <a:endParaRPr kumimoji="1" lang="zh-CN" altLang="en-US" sz="800" b="1" kern="0" dirty="0">
              <a:solidFill>
                <a:srgbClr val="666666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cxnSp>
        <p:nvCxnSpPr>
          <p:cNvPr id="307" name="直接箭头连接符 306"/>
          <p:cNvCxnSpPr/>
          <p:nvPr/>
        </p:nvCxnSpPr>
        <p:spPr>
          <a:xfrm flipV="1">
            <a:off x="8757322" y="5853335"/>
            <a:ext cx="267671" cy="603104"/>
          </a:xfrm>
          <a:prstGeom prst="straightConnector1">
            <a:avLst/>
          </a:prstGeom>
          <a:noFill/>
          <a:ln w="28575" cap="flat" cmpd="sng" algn="ctr">
            <a:solidFill>
              <a:srgbClr val="666666"/>
            </a:solidFill>
            <a:prstDash val="solid"/>
            <a:miter lim="800000"/>
            <a:tailEnd type="triangle"/>
          </a:ln>
          <a:effectLst/>
        </p:spPr>
      </p:cxnSp>
      <p:sp>
        <p:nvSpPr>
          <p:cNvPr id="308" name="矩形 307"/>
          <p:cNvSpPr/>
          <p:nvPr/>
        </p:nvSpPr>
        <p:spPr>
          <a:xfrm>
            <a:off x="9405376" y="5367469"/>
            <a:ext cx="118052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900" kern="0" dirty="0">
                <a:solidFill>
                  <a:srgbClr val="FF0000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Interference information</a:t>
            </a:r>
            <a:endParaRPr lang="zh-CN" altLang="en-US" sz="900" dirty="0">
              <a:solidFill>
                <a:srgbClr val="FF0000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09" name="矩形 308"/>
          <p:cNvSpPr/>
          <p:nvPr/>
        </p:nvSpPr>
        <p:spPr>
          <a:xfrm>
            <a:off x="8234897" y="5394348"/>
            <a:ext cx="55496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900" kern="0" dirty="0">
                <a:solidFill>
                  <a:srgbClr val="666666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CSI-RS</a:t>
            </a:r>
            <a:endParaRPr lang="zh-CN" altLang="en-US" sz="900" dirty="0">
              <a:solidFill>
                <a:srgbClr val="666666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10" name="矩形 309"/>
          <p:cNvSpPr/>
          <p:nvPr/>
        </p:nvSpPr>
        <p:spPr>
          <a:xfrm>
            <a:off x="8243026" y="6008329"/>
            <a:ext cx="55496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900" kern="0" dirty="0">
                <a:solidFill>
                  <a:srgbClr val="666666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CSI-RS</a:t>
            </a:r>
            <a:endParaRPr lang="zh-CN" altLang="en-US" sz="900" dirty="0">
              <a:solidFill>
                <a:srgbClr val="666666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311" name="图片 3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98804" y="1215583"/>
            <a:ext cx="2656990" cy="2351084"/>
          </a:xfrm>
          <a:prstGeom prst="rect">
            <a:avLst/>
          </a:prstGeom>
        </p:spPr>
      </p:pic>
      <p:grpSp>
        <p:nvGrpSpPr>
          <p:cNvPr id="312" name="组合 311"/>
          <p:cNvGrpSpPr/>
          <p:nvPr/>
        </p:nvGrpSpPr>
        <p:grpSpPr>
          <a:xfrm>
            <a:off x="3551519" y="1994087"/>
            <a:ext cx="2870271" cy="1649496"/>
            <a:chOff x="492736" y="3705440"/>
            <a:chExt cx="2870271" cy="1649496"/>
          </a:xfrm>
        </p:grpSpPr>
        <p:sp>
          <p:nvSpPr>
            <p:cNvPr id="313" name="矩形 312"/>
            <p:cNvSpPr/>
            <p:nvPr/>
          </p:nvSpPr>
          <p:spPr>
            <a:xfrm>
              <a:off x="1634535" y="3705440"/>
              <a:ext cx="679376" cy="261610"/>
            </a:xfrm>
            <a:prstGeom prst="rect">
              <a:avLst/>
            </a:prstGeom>
            <a:solidFill>
              <a:srgbClr val="DDDDDD"/>
            </a:solidFill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UL</a:t>
              </a:r>
              <a:r>
                <a:rPr kumimoji="0" lang="zh-CN" alt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r>
                <a:rPr kumimoji="0" lang="en-US" altLang="zh-CN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JR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黑体" panose="02010609060101010101" pitchFamily="49" charset="-122"/>
              </a:endParaRPr>
            </a:p>
          </p:txBody>
        </p:sp>
        <p:pic>
          <p:nvPicPr>
            <p:cNvPr id="314" name="图片 31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33413" y="4539954"/>
              <a:ext cx="173363" cy="257680"/>
            </a:xfrm>
            <a:prstGeom prst="rect">
              <a:avLst/>
            </a:prstGeom>
          </p:spPr>
        </p:pic>
        <p:pic>
          <p:nvPicPr>
            <p:cNvPr id="315" name="图片 31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2736" y="3958924"/>
              <a:ext cx="400037" cy="385511"/>
            </a:xfrm>
            <a:prstGeom prst="rect">
              <a:avLst/>
            </a:prstGeom>
          </p:spPr>
        </p:pic>
        <p:cxnSp>
          <p:nvCxnSpPr>
            <p:cNvPr id="316" name="直接连接符 315"/>
            <p:cNvCxnSpPr/>
            <p:nvPr/>
          </p:nvCxnSpPr>
          <p:spPr>
            <a:xfrm>
              <a:off x="979307" y="4145961"/>
              <a:ext cx="2195078" cy="0"/>
            </a:xfrm>
            <a:prstGeom prst="line">
              <a:avLst/>
            </a:prstGeom>
            <a:noFill/>
            <a:ln w="38100" cap="flat" cmpd="sng" algn="ctr">
              <a:solidFill>
                <a:srgbClr val="5B9BD5"/>
              </a:solidFill>
              <a:prstDash val="solid"/>
              <a:miter lim="800000"/>
              <a:headEnd type="none" w="med" len="med"/>
              <a:tailEnd type="triangle" w="med" len="med"/>
            </a:ln>
            <a:effectLst/>
          </p:spPr>
        </p:cxnSp>
        <p:cxnSp>
          <p:nvCxnSpPr>
            <p:cNvPr id="317" name="直接连接符 316"/>
            <p:cNvCxnSpPr/>
            <p:nvPr/>
          </p:nvCxnSpPr>
          <p:spPr>
            <a:xfrm>
              <a:off x="979307" y="4661008"/>
              <a:ext cx="2195078" cy="0"/>
            </a:xfrm>
            <a:prstGeom prst="line">
              <a:avLst/>
            </a:prstGeom>
            <a:noFill/>
            <a:ln w="38100" cap="flat" cmpd="sng" algn="ctr">
              <a:solidFill>
                <a:srgbClr val="5B9BD5"/>
              </a:solidFill>
              <a:prstDash val="solid"/>
              <a:miter lim="800000"/>
              <a:headEnd type="none" w="med" len="med"/>
              <a:tailEnd type="triangle" w="med" len="med"/>
            </a:ln>
            <a:effectLst/>
          </p:spPr>
        </p:cxnSp>
        <p:cxnSp>
          <p:nvCxnSpPr>
            <p:cNvPr id="318" name="直接连接符 317"/>
            <p:cNvCxnSpPr/>
            <p:nvPr/>
          </p:nvCxnSpPr>
          <p:spPr>
            <a:xfrm>
              <a:off x="982635" y="5188941"/>
              <a:ext cx="2191750" cy="0"/>
            </a:xfrm>
            <a:prstGeom prst="line">
              <a:avLst/>
            </a:prstGeom>
            <a:noFill/>
            <a:ln w="38100" cap="flat" cmpd="sng" algn="ctr">
              <a:solidFill>
                <a:srgbClr val="5B9BD5"/>
              </a:solidFill>
              <a:prstDash val="solid"/>
              <a:miter lim="800000"/>
              <a:headEnd type="none" w="med" len="med"/>
              <a:tailEnd type="triangle" w="med" len="med"/>
            </a:ln>
            <a:effectLst/>
          </p:spPr>
        </p:cxnSp>
        <p:cxnSp>
          <p:nvCxnSpPr>
            <p:cNvPr id="319" name="直接箭头连接符 318"/>
            <p:cNvCxnSpPr/>
            <p:nvPr/>
          </p:nvCxnSpPr>
          <p:spPr>
            <a:xfrm>
              <a:off x="2645036" y="4677257"/>
              <a:ext cx="246287" cy="484923"/>
            </a:xfrm>
            <a:prstGeom prst="straightConnector1">
              <a:avLst/>
            </a:prstGeom>
            <a:noFill/>
            <a:ln w="28575" cap="flat" cmpd="sng" algn="ctr">
              <a:solidFill>
                <a:srgbClr val="666666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320" name="直接箭头连接符 319"/>
            <p:cNvCxnSpPr/>
            <p:nvPr/>
          </p:nvCxnSpPr>
          <p:spPr>
            <a:xfrm flipV="1">
              <a:off x="2641144" y="4140368"/>
              <a:ext cx="279970" cy="507260"/>
            </a:xfrm>
            <a:prstGeom prst="straightConnector1">
              <a:avLst/>
            </a:prstGeom>
            <a:noFill/>
            <a:ln w="28575" cap="flat" cmpd="sng" algn="ctr">
              <a:solidFill>
                <a:srgbClr val="666666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321" name="直接箭头连接符 320"/>
            <p:cNvCxnSpPr/>
            <p:nvPr/>
          </p:nvCxnSpPr>
          <p:spPr>
            <a:xfrm>
              <a:off x="2473275" y="4674057"/>
              <a:ext cx="231981" cy="491878"/>
            </a:xfrm>
            <a:prstGeom prst="straightConnector1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322" name="矩形 321"/>
            <p:cNvSpPr/>
            <p:nvPr/>
          </p:nvSpPr>
          <p:spPr>
            <a:xfrm>
              <a:off x="2751338" y="4328705"/>
              <a:ext cx="486030" cy="1683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700" b="0" i="0" u="none" strike="noStrike" kern="0" cap="none" spc="0" normalizeH="0" baseline="0" noProof="0" dirty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PUSCH</a:t>
              </a:r>
            </a:p>
          </p:txBody>
        </p:sp>
        <p:sp>
          <p:nvSpPr>
            <p:cNvPr id="323" name="矩形 322"/>
            <p:cNvSpPr/>
            <p:nvPr/>
          </p:nvSpPr>
          <p:spPr>
            <a:xfrm>
              <a:off x="2759581" y="4822301"/>
              <a:ext cx="486030" cy="1683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700" b="0" i="0" u="none" strike="noStrike" kern="0" cap="none" spc="0" normalizeH="0" baseline="0" noProof="0" dirty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PUSCH</a:t>
              </a:r>
            </a:p>
          </p:txBody>
        </p:sp>
        <p:sp>
          <p:nvSpPr>
            <p:cNvPr id="324" name="文本框 323"/>
            <p:cNvSpPr txBox="1"/>
            <p:nvPr/>
          </p:nvSpPr>
          <p:spPr>
            <a:xfrm>
              <a:off x="2909596" y="4448163"/>
              <a:ext cx="453411" cy="1683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700" b="0" i="0" u="none" strike="noStrike" kern="0" cap="none" spc="0" normalizeH="0" baseline="0" noProof="0" dirty="0">
                  <a:ln>
                    <a:noFill/>
                  </a:ln>
                  <a:solidFill>
                    <a:srgbClr val="575756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time</a:t>
              </a:r>
              <a:endParaRPr kumimoji="1" lang="zh-CN" altLang="en-US" sz="700" b="0" i="0" u="none" strike="noStrike" kern="0" cap="none" spc="0" normalizeH="0" baseline="0" noProof="0" dirty="0">
                <a:ln>
                  <a:noFill/>
                </a:ln>
                <a:solidFill>
                  <a:srgbClr val="575756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cxnSp>
          <p:nvCxnSpPr>
            <p:cNvPr id="325" name="直接箭头连接符 324"/>
            <p:cNvCxnSpPr/>
            <p:nvPr/>
          </p:nvCxnSpPr>
          <p:spPr>
            <a:xfrm>
              <a:off x="2153690" y="4157005"/>
              <a:ext cx="227054" cy="487755"/>
            </a:xfrm>
            <a:prstGeom prst="straightConnector1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326" name="矩形 325"/>
            <p:cNvSpPr/>
            <p:nvPr/>
          </p:nvSpPr>
          <p:spPr>
            <a:xfrm>
              <a:off x="1489077" y="4259704"/>
              <a:ext cx="89949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7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DCI indicating RA and MCS</a:t>
              </a:r>
              <a:endParaRPr kumimoji="0" lang="zh-CN" altLang="en-US" sz="7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黑体" panose="02010609060101010101" pitchFamily="49" charset="-122"/>
              </a:endParaRPr>
            </a:p>
          </p:txBody>
        </p:sp>
        <p:sp>
          <p:nvSpPr>
            <p:cNvPr id="327" name="矩形 326"/>
            <p:cNvSpPr/>
            <p:nvPr/>
          </p:nvSpPr>
          <p:spPr>
            <a:xfrm>
              <a:off x="1779015" y="4816220"/>
              <a:ext cx="859458" cy="2000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7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UCI forwarding</a:t>
              </a:r>
              <a:endParaRPr kumimoji="0" lang="zh-CN" altLang="en-US" sz="7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黑体" panose="02010609060101010101" pitchFamily="49" charset="-122"/>
              </a:endParaRPr>
            </a:p>
          </p:txBody>
        </p:sp>
        <p:pic>
          <p:nvPicPr>
            <p:cNvPr id="328" name="图片 32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6628" y="4969425"/>
              <a:ext cx="400037" cy="385511"/>
            </a:xfrm>
            <a:prstGeom prst="rect">
              <a:avLst/>
            </a:prstGeom>
          </p:spPr>
        </p:pic>
        <p:cxnSp>
          <p:nvCxnSpPr>
            <p:cNvPr id="329" name="直接箭头连接符 328"/>
            <p:cNvCxnSpPr/>
            <p:nvPr/>
          </p:nvCxnSpPr>
          <p:spPr>
            <a:xfrm>
              <a:off x="1081038" y="4674472"/>
              <a:ext cx="227054" cy="487755"/>
            </a:xfrm>
            <a:prstGeom prst="straightConnector1">
              <a:avLst/>
            </a:prstGeom>
            <a:noFill/>
            <a:ln w="28575" cap="flat" cmpd="sng" algn="ctr">
              <a:solidFill>
                <a:srgbClr val="666666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330" name="直接箭头连接符 329"/>
            <p:cNvCxnSpPr/>
            <p:nvPr/>
          </p:nvCxnSpPr>
          <p:spPr>
            <a:xfrm flipV="1">
              <a:off x="1074769" y="4145961"/>
              <a:ext cx="279970" cy="507260"/>
            </a:xfrm>
            <a:prstGeom prst="straightConnector1">
              <a:avLst/>
            </a:prstGeom>
            <a:noFill/>
            <a:ln w="28575" cap="flat" cmpd="sng" algn="ctr">
              <a:solidFill>
                <a:srgbClr val="666666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331" name="矩形 330"/>
            <p:cNvSpPr/>
            <p:nvPr/>
          </p:nvSpPr>
          <p:spPr>
            <a:xfrm>
              <a:off x="927132" y="4292588"/>
              <a:ext cx="295274" cy="1683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700" b="0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SR</a:t>
              </a:r>
            </a:p>
          </p:txBody>
        </p:sp>
        <p:sp>
          <p:nvSpPr>
            <p:cNvPr id="332" name="矩形 331"/>
            <p:cNvSpPr/>
            <p:nvPr/>
          </p:nvSpPr>
          <p:spPr>
            <a:xfrm>
              <a:off x="917367" y="4826481"/>
              <a:ext cx="295274" cy="1683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700" b="0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SR</a:t>
              </a:r>
            </a:p>
          </p:txBody>
        </p:sp>
        <p:sp>
          <p:nvSpPr>
            <p:cNvPr id="333" name="文本框 332"/>
            <p:cNvSpPr txBox="1"/>
            <p:nvPr/>
          </p:nvSpPr>
          <p:spPr>
            <a:xfrm>
              <a:off x="1391724" y="4059649"/>
              <a:ext cx="712902" cy="200055"/>
            </a:xfrm>
            <a:prstGeom prst="rect">
              <a:avLst/>
            </a:prstGeom>
            <a:solidFill>
              <a:sysClr val="window" lastClr="FFFFFF"/>
            </a:solidFill>
            <a:ln>
              <a:solidFill>
                <a:srgbClr val="1D1D1A"/>
              </a:solidFill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700" b="1" i="0" u="none" strike="noStrike" kern="0" cap="none" spc="0" normalizeH="0" baseline="0" noProof="0" dirty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Scheduling</a:t>
              </a:r>
              <a:endParaRPr kumimoji="1" lang="zh-CN" altLang="en-US" sz="700" b="1" i="0" u="none" strike="noStrike" kern="0" cap="none" spc="0" normalizeH="0" baseline="0" noProof="0" dirty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grpSp>
        <p:nvGrpSpPr>
          <p:cNvPr id="334" name="组合 333"/>
          <p:cNvGrpSpPr/>
          <p:nvPr/>
        </p:nvGrpSpPr>
        <p:grpSpPr>
          <a:xfrm>
            <a:off x="485033" y="1981338"/>
            <a:ext cx="2842561" cy="1658281"/>
            <a:chOff x="485033" y="1981338"/>
            <a:chExt cx="2842561" cy="1658281"/>
          </a:xfrm>
        </p:grpSpPr>
        <p:sp>
          <p:nvSpPr>
            <p:cNvPr id="335" name="矩形 334"/>
            <p:cNvSpPr/>
            <p:nvPr/>
          </p:nvSpPr>
          <p:spPr>
            <a:xfrm>
              <a:off x="1521360" y="1981338"/>
              <a:ext cx="763351" cy="261610"/>
            </a:xfrm>
            <a:prstGeom prst="rect">
              <a:avLst/>
            </a:prstGeom>
            <a:solidFill>
              <a:srgbClr val="DDDDDD"/>
            </a:solidFill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DL</a:t>
              </a:r>
              <a:r>
                <a:rPr kumimoji="0" lang="zh-CN" altLang="en-US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：</a:t>
              </a:r>
              <a:r>
                <a:rPr kumimoji="0" lang="en-US" altLang="zh-CN" sz="11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CJT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ea typeface="黑体" panose="02010609060101010101" pitchFamily="49" charset="-122"/>
              </a:endParaRPr>
            </a:p>
          </p:txBody>
        </p:sp>
        <p:pic>
          <p:nvPicPr>
            <p:cNvPr id="336" name="图片 33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5710" y="2824637"/>
              <a:ext cx="173363" cy="257680"/>
            </a:xfrm>
            <a:prstGeom prst="rect">
              <a:avLst/>
            </a:prstGeom>
          </p:spPr>
        </p:pic>
        <p:pic>
          <p:nvPicPr>
            <p:cNvPr id="337" name="图片 33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85033" y="2243607"/>
              <a:ext cx="400037" cy="385511"/>
            </a:xfrm>
            <a:prstGeom prst="rect">
              <a:avLst/>
            </a:prstGeom>
          </p:spPr>
        </p:pic>
        <p:cxnSp>
          <p:nvCxnSpPr>
            <p:cNvPr id="338" name="直接连接符 337"/>
            <p:cNvCxnSpPr/>
            <p:nvPr/>
          </p:nvCxnSpPr>
          <p:spPr>
            <a:xfrm>
              <a:off x="971604" y="2430644"/>
              <a:ext cx="2202781" cy="0"/>
            </a:xfrm>
            <a:prstGeom prst="line">
              <a:avLst/>
            </a:prstGeom>
            <a:noFill/>
            <a:ln w="38100" cap="flat" cmpd="sng" algn="ctr">
              <a:solidFill>
                <a:srgbClr val="5B9BD5"/>
              </a:solidFill>
              <a:prstDash val="solid"/>
              <a:miter lim="800000"/>
              <a:headEnd type="none" w="med" len="med"/>
              <a:tailEnd type="triangle" w="med" len="med"/>
            </a:ln>
            <a:effectLst/>
          </p:spPr>
        </p:cxnSp>
        <p:cxnSp>
          <p:nvCxnSpPr>
            <p:cNvPr id="339" name="直接连接符 338"/>
            <p:cNvCxnSpPr/>
            <p:nvPr/>
          </p:nvCxnSpPr>
          <p:spPr>
            <a:xfrm>
              <a:off x="971604" y="2945691"/>
              <a:ext cx="2202781" cy="0"/>
            </a:xfrm>
            <a:prstGeom prst="line">
              <a:avLst/>
            </a:prstGeom>
            <a:noFill/>
            <a:ln w="38100" cap="flat" cmpd="sng" algn="ctr">
              <a:solidFill>
                <a:srgbClr val="5B9BD5"/>
              </a:solidFill>
              <a:prstDash val="solid"/>
              <a:miter lim="800000"/>
              <a:headEnd type="none" w="med" len="med"/>
              <a:tailEnd type="triangle" w="med" len="med"/>
            </a:ln>
            <a:effectLst/>
          </p:spPr>
        </p:cxnSp>
        <p:cxnSp>
          <p:nvCxnSpPr>
            <p:cNvPr id="340" name="直接连接符 339"/>
            <p:cNvCxnSpPr/>
            <p:nvPr/>
          </p:nvCxnSpPr>
          <p:spPr>
            <a:xfrm>
              <a:off x="974932" y="3473624"/>
              <a:ext cx="2199453" cy="0"/>
            </a:xfrm>
            <a:prstGeom prst="line">
              <a:avLst/>
            </a:prstGeom>
            <a:noFill/>
            <a:ln w="38100" cap="flat" cmpd="sng" algn="ctr">
              <a:solidFill>
                <a:srgbClr val="5B9BD5"/>
              </a:solidFill>
              <a:prstDash val="solid"/>
              <a:miter lim="800000"/>
              <a:headEnd type="none" w="med" len="med"/>
              <a:tailEnd type="triangle" w="med" len="med"/>
            </a:ln>
            <a:effectLst/>
          </p:spPr>
        </p:cxnSp>
        <p:cxnSp>
          <p:nvCxnSpPr>
            <p:cNvPr id="341" name="直接箭头连接符 340"/>
            <p:cNvCxnSpPr/>
            <p:nvPr/>
          </p:nvCxnSpPr>
          <p:spPr>
            <a:xfrm>
              <a:off x="2645036" y="2456366"/>
              <a:ext cx="246287" cy="484923"/>
            </a:xfrm>
            <a:prstGeom prst="straightConnector1">
              <a:avLst/>
            </a:prstGeom>
            <a:noFill/>
            <a:ln w="28575" cap="flat" cmpd="sng" algn="ctr">
              <a:solidFill>
                <a:srgbClr val="666666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342" name="直接箭头连接符 341"/>
            <p:cNvCxnSpPr/>
            <p:nvPr/>
          </p:nvCxnSpPr>
          <p:spPr>
            <a:xfrm flipV="1">
              <a:off x="2611353" y="2959791"/>
              <a:ext cx="279970" cy="507260"/>
            </a:xfrm>
            <a:prstGeom prst="straightConnector1">
              <a:avLst/>
            </a:prstGeom>
            <a:noFill/>
            <a:ln w="28575" cap="flat" cmpd="sng" algn="ctr">
              <a:solidFill>
                <a:srgbClr val="666666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343" name="直接箭头连接符 342"/>
            <p:cNvCxnSpPr/>
            <p:nvPr/>
          </p:nvCxnSpPr>
          <p:spPr>
            <a:xfrm>
              <a:off x="2081930" y="2965566"/>
              <a:ext cx="231981" cy="491878"/>
            </a:xfrm>
            <a:prstGeom prst="straightConnector1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344" name="矩形 343"/>
            <p:cNvSpPr/>
            <p:nvPr/>
          </p:nvSpPr>
          <p:spPr>
            <a:xfrm>
              <a:off x="2286272" y="2591832"/>
              <a:ext cx="487634" cy="1683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700" b="0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PDSCH</a:t>
              </a:r>
            </a:p>
          </p:txBody>
        </p:sp>
        <p:sp>
          <p:nvSpPr>
            <p:cNvPr id="345" name="矩形 344"/>
            <p:cNvSpPr/>
            <p:nvPr/>
          </p:nvSpPr>
          <p:spPr>
            <a:xfrm>
              <a:off x="2304367" y="3107276"/>
              <a:ext cx="487634" cy="1683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700" b="0" i="0" u="none" strike="noStrike" kern="0" cap="none" spc="0" normalizeH="0" baseline="0" noProof="0" dirty="0">
                  <a:ln>
                    <a:noFill/>
                  </a:ln>
                  <a:solidFill>
                    <a:srgbClr val="1D1D1A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PDSCH</a:t>
              </a:r>
            </a:p>
          </p:txBody>
        </p:sp>
        <p:sp>
          <p:nvSpPr>
            <p:cNvPr id="346" name="文本框 345"/>
            <p:cNvSpPr txBox="1"/>
            <p:nvPr/>
          </p:nvSpPr>
          <p:spPr>
            <a:xfrm>
              <a:off x="2909596" y="2717105"/>
              <a:ext cx="417998" cy="1683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700" b="0" i="0" u="none" strike="noStrike" kern="0" cap="none" spc="0" normalizeH="0" baseline="0" noProof="0" dirty="0">
                  <a:ln>
                    <a:noFill/>
                  </a:ln>
                  <a:solidFill>
                    <a:srgbClr val="575756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time</a:t>
              </a:r>
              <a:endParaRPr kumimoji="1" lang="zh-CN" altLang="en-US" sz="700" b="0" i="0" u="none" strike="noStrike" kern="0" cap="none" spc="0" normalizeH="0" baseline="0" noProof="0" dirty="0">
                <a:ln>
                  <a:noFill/>
                </a:ln>
                <a:solidFill>
                  <a:srgbClr val="575756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cxnSp>
          <p:nvCxnSpPr>
            <p:cNvPr id="347" name="直接箭头连接符 346"/>
            <p:cNvCxnSpPr/>
            <p:nvPr/>
          </p:nvCxnSpPr>
          <p:spPr>
            <a:xfrm>
              <a:off x="1706871" y="2452392"/>
              <a:ext cx="227054" cy="487755"/>
            </a:xfrm>
            <a:prstGeom prst="straightConnector1">
              <a:avLst/>
            </a:prstGeom>
            <a:noFill/>
            <a:ln w="28575" cap="flat" cmpd="sng" algn="ctr">
              <a:solidFill>
                <a:srgbClr val="FF0000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348" name="矩形 347"/>
            <p:cNvSpPr/>
            <p:nvPr/>
          </p:nvSpPr>
          <p:spPr>
            <a:xfrm>
              <a:off x="1000017" y="2549516"/>
              <a:ext cx="89949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7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DCI indicating RA and MCS</a:t>
              </a:r>
              <a:endParaRPr kumimoji="0" lang="zh-CN" altLang="en-US" sz="7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黑体" panose="02010609060101010101" pitchFamily="49" charset="-122"/>
              </a:endParaRPr>
            </a:p>
          </p:txBody>
        </p:sp>
        <p:sp>
          <p:nvSpPr>
            <p:cNvPr id="349" name="矩形 348"/>
            <p:cNvSpPr/>
            <p:nvPr/>
          </p:nvSpPr>
          <p:spPr>
            <a:xfrm>
              <a:off x="1407759" y="3084073"/>
              <a:ext cx="859458" cy="2000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700" b="0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UCI forwarding</a:t>
              </a:r>
              <a:endParaRPr kumimoji="0" lang="zh-CN" altLang="en-US" sz="7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黑体" panose="02010609060101010101" pitchFamily="49" charset="-122"/>
              </a:endParaRPr>
            </a:p>
          </p:txBody>
        </p:sp>
        <p:pic>
          <p:nvPicPr>
            <p:cNvPr id="350" name="图片 34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8925" y="3254108"/>
              <a:ext cx="400037" cy="385511"/>
            </a:xfrm>
            <a:prstGeom prst="rect">
              <a:avLst/>
            </a:prstGeom>
          </p:spPr>
        </p:pic>
        <p:sp>
          <p:nvSpPr>
            <p:cNvPr id="351" name="文本框 350"/>
            <p:cNvSpPr txBox="1"/>
            <p:nvPr/>
          </p:nvSpPr>
          <p:spPr>
            <a:xfrm>
              <a:off x="1029129" y="2340463"/>
              <a:ext cx="699126" cy="200055"/>
            </a:xfrm>
            <a:prstGeom prst="rect">
              <a:avLst/>
            </a:prstGeom>
            <a:solidFill>
              <a:sysClr val="window" lastClr="FFFFFF"/>
            </a:solidFill>
            <a:ln>
              <a:solidFill>
                <a:srgbClr val="1D1D1A"/>
              </a:solidFill>
            </a:ln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700" b="1" i="0" u="none" strike="noStrike" kern="0" cap="none" spc="0" normalizeH="0" baseline="0" noProof="0" dirty="0">
                  <a:ln>
                    <a:noFill/>
                  </a:ln>
                  <a:solidFill>
                    <a:srgbClr val="666666"/>
                  </a:solidFill>
                  <a:effectLst/>
                  <a:uLnTx/>
                  <a:uFillTx/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Scheduling</a:t>
              </a:r>
              <a:endParaRPr kumimoji="1" lang="zh-CN" altLang="en-US" sz="600" b="1" i="0" u="none" strike="noStrike" kern="0" cap="none" spc="0" normalizeH="0" baseline="0" noProof="0" dirty="0">
                <a:ln>
                  <a:noFill/>
                </a:ln>
                <a:solidFill>
                  <a:srgbClr val="666666"/>
                </a:solidFill>
                <a:effectLst/>
                <a:uLnTx/>
                <a:uFillTx/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</p:grpSp>
      <p:sp>
        <p:nvSpPr>
          <p:cNvPr id="352" name="文本框 351"/>
          <p:cNvSpPr txBox="1"/>
          <p:nvPr/>
        </p:nvSpPr>
        <p:spPr>
          <a:xfrm>
            <a:off x="7716753" y="6544520"/>
            <a:ext cx="1036289" cy="215444"/>
          </a:xfrm>
          <a:prstGeom prst="rect">
            <a:avLst/>
          </a:prstGeom>
          <a:noFill/>
          <a:ln>
            <a:solidFill>
              <a:srgbClr val="1D1D1A"/>
            </a:solidFill>
          </a:ln>
        </p:spPr>
        <p:txBody>
          <a:bodyPr wrap="squar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CN" sz="800" b="1" kern="0" dirty="0">
                <a:solidFill>
                  <a:srgbClr val="666666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Initial precoding</a:t>
            </a:r>
            <a:endParaRPr kumimoji="1" lang="zh-CN" altLang="en-US" sz="800" b="1" kern="0" dirty="0">
              <a:solidFill>
                <a:srgbClr val="666666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53" name="文本框 352"/>
          <p:cNvSpPr txBox="1"/>
          <p:nvPr/>
        </p:nvSpPr>
        <p:spPr>
          <a:xfrm>
            <a:off x="9597998" y="6544520"/>
            <a:ext cx="1112856" cy="215444"/>
          </a:xfrm>
          <a:prstGeom prst="rect">
            <a:avLst/>
          </a:prstGeom>
          <a:noFill/>
          <a:ln>
            <a:solidFill>
              <a:srgbClr val="1D1D1A"/>
            </a:solidFill>
          </a:ln>
        </p:spPr>
        <p:txBody>
          <a:bodyPr wrap="squar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CN" sz="800" b="1" kern="0" dirty="0">
                <a:solidFill>
                  <a:srgbClr val="666666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Precoding update</a:t>
            </a:r>
            <a:endParaRPr kumimoji="1" lang="zh-CN" altLang="en-US" sz="800" b="1" kern="0" dirty="0">
              <a:solidFill>
                <a:srgbClr val="666666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sp>
        <p:nvSpPr>
          <p:cNvPr id="354" name="文本框 353"/>
          <p:cNvSpPr txBox="1"/>
          <p:nvPr/>
        </p:nvSpPr>
        <p:spPr>
          <a:xfrm>
            <a:off x="11308912" y="5853335"/>
            <a:ext cx="54688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en-US" altLang="zh-CN" sz="900" kern="0" dirty="0">
                <a:solidFill>
                  <a:srgbClr val="575756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time</a:t>
            </a:r>
            <a:endParaRPr kumimoji="1" lang="zh-CN" altLang="en-US" sz="900" kern="0" dirty="0">
              <a:solidFill>
                <a:srgbClr val="575756"/>
              </a:solidFill>
              <a:latin typeface="Microsoft YaHei" panose="020B0503020204020204" pitchFamily="34" charset="-122"/>
              <a:ea typeface="Microsoft YaHei" panose="020B0503020204020204" pitchFamily="34" charset="-122"/>
            </a:endParaRPr>
          </a:p>
        </p:txBody>
      </p:sp>
      <p:cxnSp>
        <p:nvCxnSpPr>
          <p:cNvPr id="355" name="直接箭头连接符 354"/>
          <p:cNvCxnSpPr/>
          <p:nvPr/>
        </p:nvCxnSpPr>
        <p:spPr>
          <a:xfrm>
            <a:off x="10633318" y="5252297"/>
            <a:ext cx="330097" cy="576195"/>
          </a:xfrm>
          <a:prstGeom prst="straightConnector1">
            <a:avLst/>
          </a:prstGeom>
          <a:noFill/>
          <a:ln w="28575" cap="flat" cmpd="sng" algn="ctr">
            <a:solidFill>
              <a:srgbClr val="666666"/>
            </a:solidFill>
            <a:prstDash val="solid"/>
            <a:miter lim="800000"/>
            <a:tailEnd type="triangle"/>
          </a:ln>
          <a:effectLst/>
        </p:spPr>
      </p:cxnSp>
      <p:cxnSp>
        <p:nvCxnSpPr>
          <p:cNvPr id="356" name="直接箭头连接符 355"/>
          <p:cNvCxnSpPr/>
          <p:nvPr/>
        </p:nvCxnSpPr>
        <p:spPr>
          <a:xfrm flipV="1">
            <a:off x="10625729" y="5842975"/>
            <a:ext cx="337686" cy="602737"/>
          </a:xfrm>
          <a:prstGeom prst="straightConnector1">
            <a:avLst/>
          </a:prstGeom>
          <a:noFill/>
          <a:ln w="28575" cap="flat" cmpd="sng" algn="ctr">
            <a:solidFill>
              <a:srgbClr val="666666"/>
            </a:solidFill>
            <a:prstDash val="solid"/>
            <a:miter lim="800000"/>
            <a:tailEnd type="triangle"/>
          </a:ln>
          <a:effectLst/>
        </p:spPr>
      </p:cxnSp>
      <p:sp>
        <p:nvSpPr>
          <p:cNvPr id="357" name="矩形 356"/>
          <p:cNvSpPr/>
          <p:nvPr/>
        </p:nvSpPr>
        <p:spPr>
          <a:xfrm>
            <a:off x="10837600" y="5381411"/>
            <a:ext cx="555796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900" dirty="0">
                <a:solidFill>
                  <a:srgbClr val="1D1D1A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PDSCH</a:t>
            </a:r>
          </a:p>
        </p:txBody>
      </p:sp>
      <p:sp>
        <p:nvSpPr>
          <p:cNvPr id="358" name="矩形 357"/>
          <p:cNvSpPr/>
          <p:nvPr/>
        </p:nvSpPr>
        <p:spPr>
          <a:xfrm>
            <a:off x="10864343" y="6071433"/>
            <a:ext cx="555796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900" dirty="0">
                <a:solidFill>
                  <a:srgbClr val="1D1D1A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PDSCH</a:t>
            </a:r>
          </a:p>
        </p:txBody>
      </p:sp>
      <p:sp>
        <p:nvSpPr>
          <p:cNvPr id="359" name="矩形 358">
            <a:extLst>
              <a:ext uri="{FF2B5EF4-FFF2-40B4-BE49-F238E27FC236}">
                <a16:creationId xmlns:a16="http://schemas.microsoft.com/office/drawing/2014/main" xmlns="" id="{2FF83F44-B0F8-48EF-95DB-A6F5EA36FE94}"/>
              </a:ext>
            </a:extLst>
          </p:cNvPr>
          <p:cNvSpPr/>
          <p:nvPr/>
        </p:nvSpPr>
        <p:spPr bwMode="auto">
          <a:xfrm>
            <a:off x="290555" y="3886761"/>
            <a:ext cx="6481564" cy="2937224"/>
          </a:xfrm>
          <a:prstGeom prst="rect">
            <a:avLst/>
          </a:prstGeom>
          <a:solidFill>
            <a:sysClr val="window" lastClr="FFFFFF"/>
          </a:solidFill>
          <a:ln w="19050" cap="flat" cmpd="sng" algn="ctr">
            <a:solidFill>
              <a:sysClr val="windowText" lastClr="000000">
                <a:lumMod val="50000"/>
                <a:lumOff val="50000"/>
              </a:sysClr>
            </a:solidFill>
            <a:prstDash val="solid"/>
          </a:ln>
          <a:effectLst/>
          <a:extLst/>
        </p:spPr>
        <p:txBody>
          <a:bodyPr vert="horz" wrap="square" lIns="91416" tIns="45708" rIns="91416" bIns="45708" numCol="1" rtlCol="0" anchor="t" anchorCtr="0" compatLnSpc="1">
            <a:prstTxWarp prst="textNoShape">
              <a:avLst/>
            </a:prstTxWarp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Font typeface="Wingdings" pitchFamily="2" charset="2"/>
              <a:buChar char="n"/>
              <a:defRPr/>
            </a:pPr>
            <a:endParaRPr lang="zh-CN" altLang="en-US" sz="1600" kern="0">
              <a:solidFill>
                <a:prstClr val="black"/>
              </a:solidFill>
              <a:latin typeface="FrutigerNext LT Medium"/>
              <a:ea typeface="黑体" panose="02010609060101010101" pitchFamily="49" charset="-122"/>
            </a:endParaRPr>
          </a:p>
        </p:txBody>
      </p:sp>
      <p:sp>
        <p:nvSpPr>
          <p:cNvPr id="360" name="矩形 359">
            <a:extLst>
              <a:ext uri="{FF2B5EF4-FFF2-40B4-BE49-F238E27FC236}">
                <a16:creationId xmlns:a16="http://schemas.microsoft.com/office/drawing/2014/main" xmlns="" id="{FD53FCDA-5BB7-4EB9-9F39-A30E2CD24FFB}"/>
              </a:ext>
            </a:extLst>
          </p:cNvPr>
          <p:cNvSpPr/>
          <p:nvPr/>
        </p:nvSpPr>
        <p:spPr>
          <a:xfrm>
            <a:off x="2083267" y="3875687"/>
            <a:ext cx="1793504" cy="276999"/>
          </a:xfrm>
          <a:prstGeom prst="rect">
            <a:avLst/>
          </a:prstGeom>
          <a:solidFill>
            <a:srgbClr val="C00000"/>
          </a:solidFill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Clock synchronization</a:t>
            </a:r>
          </a:p>
        </p:txBody>
      </p:sp>
      <p:sp>
        <p:nvSpPr>
          <p:cNvPr id="361" name="椭圆 360">
            <a:extLst>
              <a:ext uri="{FF2B5EF4-FFF2-40B4-BE49-F238E27FC236}">
                <a16:creationId xmlns:a16="http://schemas.microsoft.com/office/drawing/2014/main" xmlns="" id="{4C1345CF-99E7-44A0-9ED3-70CF1002686F}"/>
              </a:ext>
            </a:extLst>
          </p:cNvPr>
          <p:cNvSpPr/>
          <p:nvPr/>
        </p:nvSpPr>
        <p:spPr>
          <a:xfrm>
            <a:off x="1747935" y="3895320"/>
            <a:ext cx="239892" cy="239892"/>
          </a:xfrm>
          <a:prstGeom prst="ellipse">
            <a:avLst/>
          </a:prstGeom>
          <a:solidFill>
            <a:srgbClr val="FFC000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r>
              <a:rPr lang="en-US" altLang="zh-CN" kern="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3</a:t>
            </a:r>
            <a:endParaRPr lang="zh-CN" altLang="en-US" kern="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362" name="矩形 361">
            <a:extLst>
              <a:ext uri="{FF2B5EF4-FFF2-40B4-BE49-F238E27FC236}">
                <a16:creationId xmlns:a16="http://schemas.microsoft.com/office/drawing/2014/main" xmlns="" id="{A1DA296F-859E-48B5-9B07-C98753A1D1DB}"/>
              </a:ext>
            </a:extLst>
          </p:cNvPr>
          <p:cNvSpPr/>
          <p:nvPr/>
        </p:nvSpPr>
        <p:spPr>
          <a:xfrm>
            <a:off x="316920" y="4138001"/>
            <a:ext cx="63120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914400">
              <a:buFont typeface="Arial" panose="020B0604020202020204" pitchFamily="34" charset="0"/>
              <a:buChar char="•"/>
              <a:defRPr/>
            </a:pPr>
            <a:r>
              <a:rPr lang="en-US" altLang="zh-CN" sz="1200" dirty="0">
                <a:solidFill>
                  <a:srgbClr val="1D1D1A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Clock synchronization can be guaranteed by UE-assisted synchronization and calibration for coordination TRPs</a:t>
            </a:r>
            <a:r>
              <a:rPr lang="zh-CN" altLang="en-US" sz="1200" dirty="0">
                <a:solidFill>
                  <a:srgbClr val="1D1D1A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</a:t>
            </a:r>
            <a:r>
              <a:rPr lang="en-US" altLang="zh-CN" sz="1200" dirty="0">
                <a:solidFill>
                  <a:srgbClr val="1D1D1A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for</a:t>
            </a:r>
            <a:r>
              <a:rPr lang="zh-CN" altLang="en-US" sz="1200" dirty="0">
                <a:solidFill>
                  <a:srgbClr val="1D1D1A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 </a:t>
            </a:r>
            <a:r>
              <a:rPr lang="en-US" altLang="zh-CN" sz="1200" dirty="0">
                <a:solidFill>
                  <a:srgbClr val="1D1D1A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CJT/JR. </a:t>
            </a:r>
            <a:endParaRPr lang="zh-CN" altLang="en-US" sz="1200" dirty="0">
              <a:solidFill>
                <a:prstClr val="black"/>
              </a:solidFill>
              <a:latin typeface="Calibri" panose="020F0502020204030204" pitchFamily="34" charset="0"/>
              <a:ea typeface="黑体" panose="02010609060101010101" pitchFamily="49" charset="-122"/>
              <a:cs typeface="Calibri" panose="020F0502020204030204" pitchFamily="34" charset="0"/>
            </a:endParaRPr>
          </a:p>
        </p:txBody>
      </p:sp>
      <p:grpSp>
        <p:nvGrpSpPr>
          <p:cNvPr id="363" name="组合 362"/>
          <p:cNvGrpSpPr/>
          <p:nvPr/>
        </p:nvGrpSpPr>
        <p:grpSpPr>
          <a:xfrm>
            <a:off x="976627" y="4738292"/>
            <a:ext cx="4919402" cy="1735986"/>
            <a:chOff x="966468" y="4621007"/>
            <a:chExt cx="4851896" cy="2166262"/>
          </a:xfrm>
        </p:grpSpPr>
        <p:sp>
          <p:nvSpPr>
            <p:cNvPr id="364" name="矩形 363"/>
            <p:cNvSpPr/>
            <p:nvPr/>
          </p:nvSpPr>
          <p:spPr>
            <a:xfrm>
              <a:off x="966468" y="5075770"/>
              <a:ext cx="583586" cy="2768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112">
                <a:defRPr/>
              </a:pPr>
              <a:r>
                <a:rPr kumimoji="1" lang="en-US" altLang="zh-CN" sz="1200" b="1" kern="0" dirty="0">
                  <a:solidFill>
                    <a:srgbClr val="7030A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TRP1</a:t>
              </a:r>
              <a:endParaRPr lang="zh-CN" altLang="en-US" sz="1100" b="1" kern="0" dirty="0">
                <a:solidFill>
                  <a:srgbClr val="7030A0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365" name="矩形 364"/>
            <p:cNvSpPr/>
            <p:nvPr/>
          </p:nvSpPr>
          <p:spPr>
            <a:xfrm>
              <a:off x="1036861" y="5747517"/>
              <a:ext cx="519358" cy="2768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914112">
                <a:defRPr/>
              </a:pPr>
              <a:r>
                <a:rPr kumimoji="1" lang="en-US" altLang="zh-CN" sz="1200" b="1" kern="0" dirty="0">
                  <a:solidFill>
                    <a:srgbClr val="7030A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UE</a:t>
              </a:r>
              <a:endParaRPr lang="zh-CN" altLang="en-US" sz="1100" b="1" kern="0" dirty="0">
                <a:solidFill>
                  <a:srgbClr val="7030A0"/>
                </a:solidFill>
                <a:ea typeface="黑体" panose="02010609060101010101" pitchFamily="49" charset="-122"/>
              </a:endParaRPr>
            </a:p>
          </p:txBody>
        </p:sp>
        <p:pic>
          <p:nvPicPr>
            <p:cNvPr id="366" name="图片 36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32221" y="5410084"/>
              <a:ext cx="252080" cy="383023"/>
            </a:xfrm>
            <a:prstGeom prst="rect">
              <a:avLst/>
            </a:prstGeom>
          </p:spPr>
        </p:pic>
        <p:sp>
          <p:nvSpPr>
            <p:cNvPr id="367" name="矩形 366"/>
            <p:cNvSpPr/>
            <p:nvPr/>
          </p:nvSpPr>
          <p:spPr>
            <a:xfrm>
              <a:off x="966468" y="6510378"/>
              <a:ext cx="583586" cy="2768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112">
                <a:defRPr/>
              </a:pPr>
              <a:r>
                <a:rPr kumimoji="1" lang="en-US" altLang="zh-CN" sz="1200" b="1" kern="0" dirty="0">
                  <a:solidFill>
                    <a:srgbClr val="7030A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TRP2</a:t>
              </a:r>
              <a:endParaRPr lang="zh-CN" altLang="en-US" sz="1100" b="1" kern="0" dirty="0">
                <a:solidFill>
                  <a:srgbClr val="7030A0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368" name="直接连接符 367"/>
            <p:cNvCxnSpPr/>
            <p:nvPr/>
          </p:nvCxnSpPr>
          <p:spPr>
            <a:xfrm>
              <a:off x="1428718" y="4875879"/>
              <a:ext cx="4389646" cy="0"/>
            </a:xfrm>
            <a:prstGeom prst="line">
              <a:avLst/>
            </a:prstGeom>
            <a:noFill/>
            <a:ln w="38100" cap="flat" cmpd="sng" algn="ctr">
              <a:solidFill>
                <a:srgbClr val="5B9BD5"/>
              </a:solidFill>
              <a:prstDash val="solid"/>
              <a:miter lim="800000"/>
              <a:headEnd type="none" w="med" len="med"/>
              <a:tailEnd type="triangle" w="med" len="med"/>
            </a:ln>
            <a:effectLst/>
          </p:spPr>
        </p:cxnSp>
        <p:cxnSp>
          <p:nvCxnSpPr>
            <p:cNvPr id="369" name="直接连接符 368"/>
            <p:cNvCxnSpPr/>
            <p:nvPr/>
          </p:nvCxnSpPr>
          <p:spPr>
            <a:xfrm>
              <a:off x="1461379" y="6416721"/>
              <a:ext cx="4356984" cy="11718"/>
            </a:xfrm>
            <a:prstGeom prst="line">
              <a:avLst/>
            </a:prstGeom>
            <a:noFill/>
            <a:ln w="38100" cap="flat" cmpd="sng" algn="ctr">
              <a:solidFill>
                <a:srgbClr val="5B9BD5"/>
              </a:solidFill>
              <a:prstDash val="solid"/>
              <a:miter lim="800000"/>
              <a:headEnd type="none" w="med" len="med"/>
              <a:tailEnd type="triangle" w="med" len="med"/>
            </a:ln>
            <a:effectLst/>
          </p:spPr>
        </p:cxnSp>
        <p:cxnSp>
          <p:nvCxnSpPr>
            <p:cNvPr id="370" name="直接连接符 369"/>
            <p:cNvCxnSpPr/>
            <p:nvPr/>
          </p:nvCxnSpPr>
          <p:spPr>
            <a:xfrm>
              <a:off x="1412595" y="5647694"/>
              <a:ext cx="4405769" cy="1936"/>
            </a:xfrm>
            <a:prstGeom prst="line">
              <a:avLst/>
            </a:prstGeom>
            <a:noFill/>
            <a:ln w="38100" cap="flat" cmpd="sng" algn="ctr">
              <a:solidFill>
                <a:srgbClr val="5B9BD5"/>
              </a:solidFill>
              <a:prstDash val="solid"/>
              <a:miter lim="800000"/>
              <a:headEnd type="none" w="med" len="med"/>
              <a:tailEnd type="triangle" w="med" len="med"/>
            </a:ln>
            <a:effectLst/>
          </p:spPr>
        </p:cxnSp>
        <p:cxnSp>
          <p:nvCxnSpPr>
            <p:cNvPr id="371" name="直接箭头连接符 370"/>
            <p:cNvCxnSpPr/>
            <p:nvPr/>
          </p:nvCxnSpPr>
          <p:spPr>
            <a:xfrm>
              <a:off x="1871090" y="4897898"/>
              <a:ext cx="148476" cy="749796"/>
            </a:xfrm>
            <a:prstGeom prst="straightConnector1">
              <a:avLst/>
            </a:prstGeom>
            <a:noFill/>
            <a:ln w="38100" cap="flat" cmpd="sng" algn="ctr">
              <a:solidFill>
                <a:srgbClr val="00B0F0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372" name="矩形 371"/>
            <p:cNvSpPr/>
            <p:nvPr/>
          </p:nvSpPr>
          <p:spPr>
            <a:xfrm>
              <a:off x="1807223" y="4621008"/>
              <a:ext cx="1149328" cy="2768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112">
                <a:defRPr/>
              </a:pPr>
              <a:r>
                <a:rPr kumimoji="1" lang="en-US" altLang="zh-CN" sz="1200" b="1" kern="0" dirty="0">
                  <a:solidFill>
                    <a:srgbClr val="00B0F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DL-RS#1</a:t>
              </a:r>
            </a:p>
          </p:txBody>
        </p:sp>
        <p:cxnSp>
          <p:nvCxnSpPr>
            <p:cNvPr id="373" name="直接箭头连接符 372"/>
            <p:cNvCxnSpPr/>
            <p:nvPr/>
          </p:nvCxnSpPr>
          <p:spPr>
            <a:xfrm>
              <a:off x="2234538" y="4895110"/>
              <a:ext cx="148476" cy="749796"/>
            </a:xfrm>
            <a:prstGeom prst="straightConnector1">
              <a:avLst/>
            </a:prstGeom>
            <a:noFill/>
            <a:ln w="38100" cap="flat" cmpd="sng" algn="ctr">
              <a:solidFill>
                <a:srgbClr val="00B0F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374" name="直接箭头连接符 373"/>
            <p:cNvCxnSpPr/>
            <p:nvPr/>
          </p:nvCxnSpPr>
          <p:spPr>
            <a:xfrm>
              <a:off x="2916526" y="4889772"/>
              <a:ext cx="148476" cy="749796"/>
            </a:xfrm>
            <a:prstGeom prst="straightConnector1">
              <a:avLst/>
            </a:prstGeom>
            <a:noFill/>
            <a:ln w="38100" cap="flat" cmpd="sng" algn="ctr">
              <a:solidFill>
                <a:srgbClr val="00B0F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375" name="直接箭头连接符 374"/>
            <p:cNvCxnSpPr/>
            <p:nvPr/>
          </p:nvCxnSpPr>
          <p:spPr>
            <a:xfrm flipV="1">
              <a:off x="1871090" y="5652418"/>
              <a:ext cx="148476" cy="749796"/>
            </a:xfrm>
            <a:prstGeom prst="straightConnector1">
              <a:avLst/>
            </a:prstGeom>
            <a:noFill/>
            <a:ln w="38100" cap="flat" cmpd="sng" algn="ctr">
              <a:solidFill>
                <a:srgbClr val="92D05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376" name="直接箭头连接符 375"/>
            <p:cNvCxnSpPr/>
            <p:nvPr/>
          </p:nvCxnSpPr>
          <p:spPr>
            <a:xfrm flipV="1">
              <a:off x="2234538" y="5649630"/>
              <a:ext cx="148476" cy="749796"/>
            </a:xfrm>
            <a:prstGeom prst="straightConnector1">
              <a:avLst/>
            </a:prstGeom>
            <a:noFill/>
            <a:ln w="38100" cap="flat" cmpd="sng" algn="ctr">
              <a:solidFill>
                <a:srgbClr val="92D050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377" name="直接箭头连接符 376"/>
            <p:cNvCxnSpPr/>
            <p:nvPr/>
          </p:nvCxnSpPr>
          <p:spPr>
            <a:xfrm flipV="1">
              <a:off x="2916526" y="5644293"/>
              <a:ext cx="148476" cy="749796"/>
            </a:xfrm>
            <a:prstGeom prst="straightConnector1">
              <a:avLst/>
            </a:prstGeom>
            <a:noFill/>
            <a:ln w="38100" cap="flat" cmpd="sng" algn="ctr">
              <a:solidFill>
                <a:srgbClr val="92D050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378" name="矩形 377"/>
            <p:cNvSpPr/>
            <p:nvPr/>
          </p:nvSpPr>
          <p:spPr>
            <a:xfrm>
              <a:off x="1793721" y="6442102"/>
              <a:ext cx="1149328" cy="2768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112">
                <a:defRPr/>
              </a:pPr>
              <a:r>
                <a:rPr kumimoji="1" lang="en-US" altLang="zh-CN" sz="1200" b="1" kern="0" dirty="0">
                  <a:solidFill>
                    <a:srgbClr val="92D05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DL-RS#2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79" name="文本框 378"/>
                <p:cNvSpPr txBox="1"/>
                <p:nvPr/>
              </p:nvSpPr>
              <p:spPr>
                <a:xfrm>
                  <a:off x="2403248" y="4959287"/>
                  <a:ext cx="464689" cy="49225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defTabSz="914112" fontAlgn="base">
                    <a:spcBef>
                      <a:spcPct val="0"/>
                    </a:spcBef>
                    <a:spcAft>
                      <a:spcPct val="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CN" sz="3199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⋯</m:t>
                        </m:r>
                      </m:oMath>
                    </m:oMathPara>
                  </a14:m>
                  <a:endParaRPr lang="zh-CN" altLang="en-US" sz="3199" dirty="0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</mc:Choice>
          <mc:Fallback xmlns="">
            <p:sp>
              <p:nvSpPr>
                <p:cNvPr id="238" name="文本框 237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03248" y="4959287"/>
                  <a:ext cx="464689" cy="492251"/>
                </a:xfrm>
                <a:prstGeom prst="rect">
                  <a:avLst/>
                </a:prstGeom>
                <a:blipFill rotWithShape="0">
                  <a:blip r:embed="rId6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80" name="文本框 379"/>
                <p:cNvSpPr txBox="1"/>
                <p:nvPr/>
              </p:nvSpPr>
              <p:spPr>
                <a:xfrm>
                  <a:off x="2403248" y="5789924"/>
                  <a:ext cx="464689" cy="49225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/>
                <a:p>
                  <a:pPr defTabSz="914112" fontAlgn="base">
                    <a:spcBef>
                      <a:spcPct val="0"/>
                    </a:spcBef>
                    <a:spcAft>
                      <a:spcPct val="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altLang="zh-CN" sz="3199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</a:rPr>
                          <m:t>⋯</m:t>
                        </m:r>
                      </m:oMath>
                    </m:oMathPara>
                  </a14:m>
                  <a:endParaRPr lang="zh-CN" altLang="en-US" sz="3199" dirty="0">
                    <a:solidFill>
                      <a:srgbClr val="000000"/>
                    </a:solidFill>
                    <a:ea typeface="宋体" pitchFamily="2" charset="-122"/>
                  </a:endParaRPr>
                </a:p>
              </p:txBody>
            </p:sp>
          </mc:Choice>
          <mc:Fallback xmlns="">
            <p:sp>
              <p:nvSpPr>
                <p:cNvPr id="239" name="文本框 238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403248" y="5789924"/>
                  <a:ext cx="464689" cy="492251"/>
                </a:xfrm>
                <a:prstGeom prst="rect">
                  <a:avLst/>
                </a:prstGeom>
                <a:blipFill rotWithShape="0"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zh-CN" alt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81" name="矩形 380"/>
            <p:cNvSpPr/>
            <p:nvPr/>
          </p:nvSpPr>
          <p:spPr>
            <a:xfrm>
              <a:off x="1725213" y="4621007"/>
              <a:ext cx="1519090" cy="2097985"/>
            </a:xfrm>
            <a:prstGeom prst="rect">
              <a:avLst/>
            </a:prstGeom>
            <a:noFill/>
            <a:ln w="25400" cap="flat" cmpd="sng" algn="ctr">
              <a:solidFill>
                <a:srgbClr val="000000"/>
              </a:solidFill>
              <a:prstDash val="sysDot"/>
            </a:ln>
            <a:effectLst/>
          </p:spPr>
          <p:txBody>
            <a:bodyPr rtlCol="0" anchor="ctr"/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999" kern="0">
                <a:solidFill>
                  <a:srgbClr val="FFFFFF"/>
                </a:solidFill>
                <a:ea typeface="宋体"/>
              </a:endParaRPr>
            </a:p>
          </p:txBody>
        </p:sp>
        <p:sp>
          <p:nvSpPr>
            <p:cNvPr id="382" name="文本框 381"/>
            <p:cNvSpPr txBox="1"/>
            <p:nvPr/>
          </p:nvSpPr>
          <p:spPr>
            <a:xfrm>
              <a:off x="3433942" y="5397042"/>
              <a:ext cx="1065385" cy="461485"/>
            </a:xfrm>
            <a:prstGeom prst="rect">
              <a:avLst/>
            </a:prstGeom>
            <a:solidFill>
              <a:sysClr val="window" lastClr="FFFFFF"/>
            </a:solidFill>
            <a:ln>
              <a:solidFill>
                <a:srgbClr val="1D1D1A"/>
              </a:solidFill>
            </a:ln>
          </p:spPr>
          <p:txBody>
            <a:bodyPr wrap="square" rtlCol="0">
              <a:spAutoFit/>
            </a:bodyPr>
            <a:lstStyle/>
            <a:p>
              <a:pPr algn="ctr" defTabSz="914112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en-US" altLang="zh-CN" sz="1200" b="1" kern="0" dirty="0">
                  <a:solidFill>
                    <a:srgbClr val="0000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Parameter</a:t>
              </a:r>
            </a:p>
            <a:p>
              <a:pPr algn="ctr" defTabSz="914112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kumimoji="1" lang="en-US" altLang="zh-CN" sz="1200" b="1" kern="0" dirty="0">
                  <a:solidFill>
                    <a:srgbClr val="0000F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Estimation</a:t>
              </a:r>
              <a:endParaRPr kumimoji="1" lang="zh-CN" altLang="en-US" sz="1200" b="1" kern="0" dirty="0">
                <a:solidFill>
                  <a:srgbClr val="0000FF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endParaRPr>
            </a:p>
          </p:txBody>
        </p:sp>
        <p:cxnSp>
          <p:nvCxnSpPr>
            <p:cNvPr id="383" name="直接箭头连接符 382"/>
            <p:cNvCxnSpPr/>
            <p:nvPr/>
          </p:nvCxnSpPr>
          <p:spPr>
            <a:xfrm flipV="1">
              <a:off x="4726157" y="4897332"/>
              <a:ext cx="148476" cy="749796"/>
            </a:xfrm>
            <a:prstGeom prst="straightConnector1">
              <a:avLst/>
            </a:prstGeom>
            <a:noFill/>
            <a:ln w="38100" cap="flat" cmpd="sng" algn="ctr">
              <a:solidFill>
                <a:srgbClr val="7B40A7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384" name="直接箭头连接符 383"/>
            <p:cNvCxnSpPr/>
            <p:nvPr/>
          </p:nvCxnSpPr>
          <p:spPr>
            <a:xfrm>
              <a:off x="4726157" y="5661620"/>
              <a:ext cx="148476" cy="749796"/>
            </a:xfrm>
            <a:prstGeom prst="straightConnector1">
              <a:avLst/>
            </a:prstGeom>
            <a:noFill/>
            <a:ln w="38100" cap="flat" cmpd="sng" algn="ctr">
              <a:solidFill>
                <a:srgbClr val="7B40A7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385" name="矩形 384"/>
            <p:cNvSpPr/>
            <p:nvPr/>
          </p:nvSpPr>
          <p:spPr>
            <a:xfrm>
              <a:off x="4781074" y="5116440"/>
              <a:ext cx="987384" cy="46148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defTabSz="914112">
                <a:defRPr/>
              </a:pPr>
              <a:r>
                <a:rPr kumimoji="1" lang="en-US" altLang="zh-CN" sz="1200" b="1" kern="0" dirty="0">
                  <a:solidFill>
                    <a:srgbClr val="7030A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Parameter</a:t>
              </a:r>
            </a:p>
            <a:p>
              <a:pPr algn="ctr" defTabSz="914112">
                <a:defRPr/>
              </a:pPr>
              <a:r>
                <a:rPr kumimoji="1" lang="en-US" altLang="zh-CN" sz="1200" b="1" kern="0" dirty="0">
                  <a:solidFill>
                    <a:srgbClr val="7030A0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Reporting</a:t>
              </a:r>
            </a:p>
          </p:txBody>
        </p:sp>
      </p:grpSp>
      <p:pic>
        <p:nvPicPr>
          <p:cNvPr id="386" name="图片 38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5608" y="4693512"/>
            <a:ext cx="400037" cy="385511"/>
          </a:xfrm>
          <a:prstGeom prst="rect">
            <a:avLst/>
          </a:prstGeom>
        </p:spPr>
      </p:pic>
      <p:pic>
        <p:nvPicPr>
          <p:cNvPr id="387" name="图片 38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867" y="5863405"/>
            <a:ext cx="400037" cy="385511"/>
          </a:xfrm>
          <a:prstGeom prst="rect">
            <a:avLst/>
          </a:prstGeom>
        </p:spPr>
      </p:pic>
      <p:sp>
        <p:nvSpPr>
          <p:cNvPr id="388" name="矩形 387">
            <a:extLst>
              <a:ext uri="{FF2B5EF4-FFF2-40B4-BE49-F238E27FC236}">
                <a16:creationId xmlns:a16="http://schemas.microsoft.com/office/drawing/2014/main" xmlns="" id="{FD53FCDA-5BB7-4EB9-9F39-A30E2CD24FFB}"/>
              </a:ext>
            </a:extLst>
          </p:cNvPr>
          <p:cNvSpPr/>
          <p:nvPr/>
        </p:nvSpPr>
        <p:spPr>
          <a:xfrm>
            <a:off x="5930419" y="3875687"/>
            <a:ext cx="822661" cy="276999"/>
          </a:xfrm>
          <a:prstGeom prst="rect">
            <a:avLst/>
          </a:prstGeom>
          <a:solidFill>
            <a:srgbClr val="FCC800"/>
          </a:solidFill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CJT &amp; JR</a:t>
            </a:r>
          </a:p>
        </p:txBody>
      </p:sp>
      <p:sp>
        <p:nvSpPr>
          <p:cNvPr id="389" name="矩形 388">
            <a:extLst>
              <a:ext uri="{FF2B5EF4-FFF2-40B4-BE49-F238E27FC236}">
                <a16:creationId xmlns:a16="http://schemas.microsoft.com/office/drawing/2014/main" xmlns="" id="{FD53FCDA-5BB7-4EB9-9F39-A30E2CD24FFB}"/>
              </a:ext>
            </a:extLst>
          </p:cNvPr>
          <p:cNvSpPr/>
          <p:nvPr/>
        </p:nvSpPr>
        <p:spPr>
          <a:xfrm>
            <a:off x="11490960" y="787202"/>
            <a:ext cx="436337" cy="276999"/>
          </a:xfrm>
          <a:prstGeom prst="rect">
            <a:avLst/>
          </a:prstGeom>
          <a:solidFill>
            <a:srgbClr val="FCC800"/>
          </a:solidFill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CJT</a:t>
            </a:r>
          </a:p>
        </p:txBody>
      </p:sp>
      <p:sp>
        <p:nvSpPr>
          <p:cNvPr id="390" name="矩形 389">
            <a:extLst>
              <a:ext uri="{FF2B5EF4-FFF2-40B4-BE49-F238E27FC236}">
                <a16:creationId xmlns:a16="http://schemas.microsoft.com/office/drawing/2014/main" xmlns="" id="{FD53FCDA-5BB7-4EB9-9F39-A30E2CD24FFB}"/>
              </a:ext>
            </a:extLst>
          </p:cNvPr>
          <p:cNvSpPr/>
          <p:nvPr/>
        </p:nvSpPr>
        <p:spPr>
          <a:xfrm>
            <a:off x="11482502" y="3847541"/>
            <a:ext cx="436337" cy="276999"/>
          </a:xfrm>
          <a:prstGeom prst="rect">
            <a:avLst/>
          </a:prstGeom>
          <a:solidFill>
            <a:srgbClr val="FCC800"/>
          </a:solidFill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CJT</a:t>
            </a:r>
          </a:p>
        </p:txBody>
      </p:sp>
      <p:sp>
        <p:nvSpPr>
          <p:cNvPr id="391" name="矩形 390">
            <a:extLst>
              <a:ext uri="{FF2B5EF4-FFF2-40B4-BE49-F238E27FC236}">
                <a16:creationId xmlns:a16="http://schemas.microsoft.com/office/drawing/2014/main" xmlns="" id="{FD53FCDA-5BB7-4EB9-9F39-A30E2CD24FFB}"/>
              </a:ext>
            </a:extLst>
          </p:cNvPr>
          <p:cNvSpPr/>
          <p:nvPr/>
        </p:nvSpPr>
        <p:spPr>
          <a:xfrm>
            <a:off x="5930095" y="787202"/>
            <a:ext cx="822661" cy="276999"/>
          </a:xfrm>
          <a:prstGeom prst="rect">
            <a:avLst/>
          </a:prstGeom>
          <a:solidFill>
            <a:srgbClr val="FCC800"/>
          </a:solidFill>
        </p:spPr>
        <p:txBody>
          <a:bodyPr wrap="non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CJT &amp; JR</a:t>
            </a:r>
          </a:p>
        </p:txBody>
      </p:sp>
    </p:spTree>
    <p:extLst>
      <p:ext uri="{BB962C8B-B14F-4D97-AF65-F5344CB8AC3E}">
        <p14:creationId xmlns:p14="http://schemas.microsoft.com/office/powerpoint/2010/main" val="4035349965"/>
      </p:ext>
    </p:extLst>
  </p:cSld>
  <p:clrMapOvr>
    <a:masterClrMapping/>
  </p:clrMapOvr>
</p:sld>
</file>

<file path=ppt/theme/theme1.xml><?xml version="1.0" encoding="utf-8"?>
<a:theme xmlns:a="http://schemas.openxmlformats.org/drawingml/2006/main" name="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4_Custom Design">
  <a:themeElements>
    <a:clrScheme name="Custom Design 1">
      <a:dk1>
        <a:srgbClr val="B2B2B2"/>
      </a:dk1>
      <a:lt1>
        <a:srgbClr val="FFFFFF"/>
      </a:lt1>
      <a:dk2>
        <a:srgbClr val="990000"/>
      </a:dk2>
      <a:lt2>
        <a:srgbClr val="2D2015"/>
      </a:lt2>
      <a:accent1>
        <a:srgbClr val="CCCCFF"/>
      </a:accent1>
      <a:accent2>
        <a:srgbClr val="99CCFF"/>
      </a:accent2>
      <a:accent3>
        <a:srgbClr val="FFFFFF"/>
      </a:accent3>
      <a:accent4>
        <a:srgbClr val="979797"/>
      </a:accent4>
      <a:accent5>
        <a:srgbClr val="E2E2FF"/>
      </a:accent5>
      <a:accent6>
        <a:srgbClr val="8AB9E7"/>
      </a:accent6>
      <a:hlink>
        <a:srgbClr val="99CCCC"/>
      </a:hlink>
      <a:folHlink>
        <a:srgbClr val="009999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bg2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bg2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  <a:txDef>
      <a:spPr bwMode="auto">
        <a:noFill/>
        <a:ln w="9525">
          <a:noFill/>
          <a:miter lim="800000"/>
          <a:headEnd/>
          <a:tailEnd/>
        </a:ln>
      </a:spPr>
      <a:bodyPr vert="horz" wrap="square" lIns="80142" tIns="40070" rIns="80142" bIns="40070" numCol="1" anchor="t" anchorCtr="0" compatLnSpc="1">
        <a:prstTxWarp prst="textNoShape">
          <a:avLst/>
        </a:prstTxWarp>
      </a:bodyPr>
      <a:lstStyle>
        <a:defPPr marR="0" algn="l" defTabSz="914400" rtl="0" eaLnBrk="0" fontAlgn="base" latinLnBrk="0" hangingPunct="0">
          <a:lnSpc>
            <a:spcPct val="140000"/>
          </a:lnSpc>
          <a:spcBef>
            <a:spcPct val="0"/>
          </a:spcBef>
          <a:spcAft>
            <a:spcPct val="0"/>
          </a:spcAft>
          <a:buClrTx/>
          <a:buSzPct val="100000"/>
          <a:buFont typeface="Wingdings" panose="05000000000000000000" pitchFamily="2" charset="2"/>
          <a:buChar char="u"/>
          <a:tabLst/>
          <a:defRPr kumimoji="0" sz="1999" b="0" i="0" u="none" strike="noStrike" kern="0" cap="none" spc="0" normalizeH="0" baseline="0" noProof="0" dirty="0" smtClean="0">
            <a:ln>
              <a:noFill/>
            </a:ln>
            <a:solidFill>
              <a:srgbClr val="000000"/>
            </a:solidFill>
            <a:effectLst/>
            <a:uLnTx/>
            <a:uFillTx/>
            <a:latin typeface="微软雅黑" pitchFamily="34" charset="-122"/>
            <a:ea typeface="微软雅黑" pitchFamily="34" charset="-122"/>
          </a:defRPr>
        </a:defPPr>
      </a:lstStyle>
    </a:txDef>
  </a:objectDefaults>
  <a:extraClrSchemeLst>
    <a:extraClrScheme>
      <a:clrScheme name="Custom Design 1">
        <a:dk1>
          <a:srgbClr val="B2B2B2"/>
        </a:dk1>
        <a:lt1>
          <a:srgbClr val="FFFFFF"/>
        </a:lt1>
        <a:dk2>
          <a:srgbClr val="990000"/>
        </a:dk2>
        <a:lt2>
          <a:srgbClr val="2D2015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979797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5_Custom Design">
  <a:themeElements>
    <a:clrScheme name="Custom Design 1">
      <a:dk1>
        <a:srgbClr val="B2B2B2"/>
      </a:dk1>
      <a:lt1>
        <a:srgbClr val="FFFFFF"/>
      </a:lt1>
      <a:dk2>
        <a:srgbClr val="990000"/>
      </a:dk2>
      <a:lt2>
        <a:srgbClr val="2D2015"/>
      </a:lt2>
      <a:accent1>
        <a:srgbClr val="CCCCFF"/>
      </a:accent1>
      <a:accent2>
        <a:srgbClr val="99CCFF"/>
      </a:accent2>
      <a:accent3>
        <a:srgbClr val="FFFFFF"/>
      </a:accent3>
      <a:accent4>
        <a:srgbClr val="979797"/>
      </a:accent4>
      <a:accent5>
        <a:srgbClr val="E2E2FF"/>
      </a:accent5>
      <a:accent6>
        <a:srgbClr val="8AB9E7"/>
      </a:accent6>
      <a:hlink>
        <a:srgbClr val="99CCCC"/>
      </a:hlink>
      <a:folHlink>
        <a:srgbClr val="009999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bg2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chemeClr val="bg2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  <a:txDef>
      <a:spPr bwMode="auto">
        <a:noFill/>
        <a:ln w="9525">
          <a:noFill/>
          <a:miter lim="800000"/>
          <a:headEnd/>
          <a:tailEnd/>
        </a:ln>
      </a:spPr>
      <a:bodyPr vert="horz" wrap="square" lIns="80142" tIns="40070" rIns="80142" bIns="40070" numCol="1" anchor="t" anchorCtr="0" compatLnSpc="1">
        <a:prstTxWarp prst="textNoShape">
          <a:avLst/>
        </a:prstTxWarp>
      </a:bodyPr>
      <a:lstStyle>
        <a:defPPr marR="0" algn="l" defTabSz="914400" rtl="0" eaLnBrk="0" fontAlgn="base" latinLnBrk="0" hangingPunct="0">
          <a:lnSpc>
            <a:spcPct val="140000"/>
          </a:lnSpc>
          <a:spcBef>
            <a:spcPct val="0"/>
          </a:spcBef>
          <a:spcAft>
            <a:spcPct val="0"/>
          </a:spcAft>
          <a:buClrTx/>
          <a:buSzPct val="100000"/>
          <a:buFont typeface="Wingdings" panose="05000000000000000000" pitchFamily="2" charset="2"/>
          <a:buChar char="u"/>
          <a:tabLst/>
          <a:defRPr kumimoji="0" sz="1999" b="0" i="0" u="none" strike="noStrike" kern="0" cap="none" spc="0" normalizeH="0" baseline="0" noProof="0" dirty="0" smtClean="0">
            <a:ln>
              <a:noFill/>
            </a:ln>
            <a:solidFill>
              <a:srgbClr val="000000"/>
            </a:solidFill>
            <a:effectLst/>
            <a:uLnTx/>
            <a:uFillTx/>
            <a:latin typeface="微软雅黑" pitchFamily="34" charset="-122"/>
            <a:ea typeface="微软雅黑" pitchFamily="34" charset="-122"/>
          </a:defRPr>
        </a:defPPr>
      </a:lstStyle>
    </a:txDef>
  </a:objectDefaults>
  <a:extraClrSchemeLst>
    <a:extraClrScheme>
      <a:clrScheme name="Custom Design 1">
        <a:dk1>
          <a:srgbClr val="B2B2B2"/>
        </a:dk1>
        <a:lt1>
          <a:srgbClr val="FFFFFF"/>
        </a:lt1>
        <a:dk2>
          <a:srgbClr val="990000"/>
        </a:dk2>
        <a:lt2>
          <a:srgbClr val="2D2015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979797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PPT 模板" id="{9BBB633E-5E45-41C7-B61B-A7FDDADD335C}" vid="{F4E5724B-7154-473D-A508-2B054E8EE854}"/>
    </a:ext>
  </a:extLst>
</a:theme>
</file>

<file path=ppt/theme/theme5.xml><?xml version="1.0" encoding="utf-8"?>
<a:theme xmlns:a="http://schemas.openxmlformats.org/drawingml/2006/main" name="2_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358AC06C-4CE3-4A3F-B594-9738C68624A0}" vid="{77E3B732-DDF7-4011-B681-28F511DF8898}"/>
    </a:ext>
  </a:extLst>
</a:theme>
</file>

<file path=ppt/theme/theme6.xml><?xml version="1.0" encoding="utf-8"?>
<a:theme xmlns:a="http://schemas.openxmlformats.org/drawingml/2006/main" name="3_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358AC06C-4CE3-4A3F-B594-9738C68624A0}" vid="{77E3B732-DDF7-4011-B681-28F511DF8898}"/>
    </a:ext>
  </a:extLst>
</a:theme>
</file>

<file path=ppt/theme/theme7.xml><?xml version="1.0" encoding="utf-8"?>
<a:theme xmlns:a="http://schemas.openxmlformats.org/drawingml/2006/main" name="4_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358AC06C-4CE3-4A3F-B594-9738C68624A0}" vid="{77E3B732-DDF7-4011-B681-28F511DF8898}"/>
    </a:ext>
  </a:extLst>
</a:theme>
</file>

<file path=ppt/theme/theme8.xml><?xml version="1.0" encoding="utf-8"?>
<a:theme xmlns:a="http://schemas.openxmlformats.org/drawingml/2006/main" name="5_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358AC06C-4CE3-4A3F-B594-9738C68624A0}" vid="{77E3B732-DDF7-4011-B681-28F511DF8898}"/>
    </a:ext>
  </a:extLst>
</a:theme>
</file>

<file path=ppt/theme/theme9.xml><?xml version="1.0" encoding="utf-8"?>
<a:theme xmlns:a="http://schemas.openxmlformats.org/drawingml/2006/main" name="6_封面页_图片版 ">
  <a:themeElements>
    <a:clrScheme name="HuaWei colour 3">
      <a:dk1>
        <a:srgbClr val="1D1D1A"/>
      </a:dk1>
      <a:lt1>
        <a:srgbClr val="666666"/>
      </a:lt1>
      <a:dk2>
        <a:srgbClr val="FFFFFF"/>
      </a:dk2>
      <a:lt2>
        <a:srgbClr val="DDDDDD"/>
      </a:lt2>
      <a:accent1>
        <a:srgbClr val="E9002F"/>
      </a:accent1>
      <a:accent2>
        <a:srgbClr val="7F0000"/>
      </a:accent2>
      <a:accent3>
        <a:srgbClr val="ED6D00"/>
      </a:accent3>
      <a:accent4>
        <a:srgbClr val="FCC800"/>
      </a:accent4>
      <a:accent5>
        <a:srgbClr val="61B230"/>
      </a:accent5>
      <a:accent6>
        <a:srgbClr val="30B5C5"/>
      </a:accent6>
      <a:hlink>
        <a:srgbClr val="C7000B"/>
      </a:hlink>
      <a:folHlink>
        <a:srgbClr val="666666"/>
      </a:folHlink>
    </a:clrScheme>
    <a:fontScheme name="Arial Black-Arial">
      <a:majorFont>
        <a:latin typeface="Arial Black" panose="020B0A0402010202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kumimoji="1" sz="3200" dirty="0" smtClean="0">
            <a:solidFill>
              <a:srgbClr val="000000"/>
            </a:solidFill>
            <a:latin typeface="Microsoft YaHei" panose="020B0503020204020204" pitchFamily="34" charset="-122"/>
            <a:ea typeface="Microsoft YaHei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358AC06C-4CE3-4A3F-B594-9738C68624A0}" vid="{77E3B732-DDF7-4011-B681-28F511DF889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19092</TotalTime>
  <Words>1911</Words>
  <Application>Microsoft Office PowerPoint</Application>
  <PresentationFormat>Custom</PresentationFormat>
  <Paragraphs>273</Paragraphs>
  <Slides>11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9</vt:i4>
      </vt:variant>
      <vt:variant>
        <vt:lpstr>Slide Titles</vt:lpstr>
      </vt:variant>
      <vt:variant>
        <vt:i4>11</vt:i4>
      </vt:variant>
    </vt:vector>
  </HeadingPairs>
  <TitlesOfParts>
    <vt:vector size="35" baseType="lpstr">
      <vt:lpstr>.AppleSystemUIFont</vt:lpstr>
      <vt:lpstr>Arial Unicode MS</vt:lpstr>
      <vt:lpstr>等线</vt:lpstr>
      <vt:lpstr>FrutigerNext LT Medium</vt:lpstr>
      <vt:lpstr>微软雅黑</vt:lpstr>
      <vt:lpstr>微软雅黑</vt:lpstr>
      <vt:lpstr>MS Mincho</vt:lpstr>
      <vt:lpstr>黑体</vt:lpstr>
      <vt:lpstr>宋体</vt:lpstr>
      <vt:lpstr>Arial</vt:lpstr>
      <vt:lpstr>Calibri</vt:lpstr>
      <vt:lpstr>Cambria Math</vt:lpstr>
      <vt:lpstr>Times New Roman</vt:lpstr>
      <vt:lpstr>Verdana</vt:lpstr>
      <vt:lpstr>Wingdings</vt:lpstr>
      <vt:lpstr>封面页_图片版 </vt:lpstr>
      <vt:lpstr>14_Custom Design</vt:lpstr>
      <vt:lpstr>15_Custom Design</vt:lpstr>
      <vt:lpstr>1_封面页_图片版 </vt:lpstr>
      <vt:lpstr>2_封面页_图片版 </vt:lpstr>
      <vt:lpstr>3_封面页_图片版 </vt:lpstr>
      <vt:lpstr>4_封面页_图片版 </vt:lpstr>
      <vt:lpstr>5_封面页_图片版 </vt:lpstr>
      <vt:lpstr>6_封面页_图片版 </vt:lpstr>
      <vt:lpstr>PowerPoint Presentation</vt:lpstr>
      <vt:lpstr>Overviews of Sub-7GHz MIMO Evolution in R19 </vt:lpstr>
      <vt:lpstr>Massive MIMO: FDD Massive MIMO Evolution </vt:lpstr>
      <vt:lpstr>Massive MIMO: TDD Massive MIMO Evolution </vt:lpstr>
      <vt:lpstr>Massive MIMO: Enhancements on receiver for MIMO </vt:lpstr>
      <vt:lpstr>Hybrid Beamforming (HBF) for sub-7GHz Band</vt:lpstr>
      <vt:lpstr>Enhancements for HBF for sub-7GHz</vt:lpstr>
      <vt:lpstr>M-TRP: Coherent joint Transmission for non-ideal Backhaul </vt:lpstr>
      <vt:lpstr>M-TRP: Example solutions for CJT/JR for non-ideal Backhaul </vt:lpstr>
      <vt:lpstr>Enhancements on UL-MIMO  </vt:lpstr>
      <vt:lpstr>Conclusions 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huangzonghao</dc:creator>
  <cp:lastModifiedBy>Huawei</cp:lastModifiedBy>
  <cp:revision>362</cp:revision>
  <dcterms:created xsi:type="dcterms:W3CDTF">2020-08-28T08:44:19Z</dcterms:created>
  <dcterms:modified xsi:type="dcterms:W3CDTF">2023-05-31T12:09:04Z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(3)pVjlsD90adbUzJBQXKD0uZ74w1OY4egupXXr4nFrIV4WgBvvJojq0mpchTMcpwsaA2fkmbYb
ZXj9sKt4RsS8S8D/YRamOotuYmSKeAunTiMAb8oOOXyHV7Tu+7ZHGHlGowspRUY3GHP4xRvK
f0FnwLojIGtVqyD40/BxX1+bVbIr0M3mDuRpTc+KQWvX8D/Jf25lzI16knFA51c9Gyefb16m
EHtK9j5ayIMANjPSzd</vt:lpwstr>
  </property>
  <property fmtid="{D5CDD505-2E9C-101B-9397-08002B2CF9AE}" pid="3" name="_2015_ms_pID_7253431">
    <vt:lpwstr>4gm90PN016sKqKiiL9lU/lT/zUl9wYGu2ULURfV+J6/BbDwMwG8XzX
VUHffc8d8HA5V8re1hBxy7l1omQtWAs9cMvIRPeUeSPeeflqKB17RMnJpobVeullmsGdhQU1
wcbxUsQUb74iookoPEY7l/yoZ0C4AcJkX3cf+Wxa58amqYP6MKrXObRfLrD7QAe6TiRpbTwh
n7RMVmCBmyOOL8Wq8iqwmJMhIqOhTF92rAxS</vt:lpwstr>
  </property>
  <property fmtid="{D5CDD505-2E9C-101B-9397-08002B2CF9AE}" pid="4" name="_2015_ms_pID_7253432">
    <vt:lpwstr>tw==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1684478661</vt:lpwstr>
  </property>
</Properties>
</file>