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9"/>
  </p:notesMasterIdLst>
  <p:sldIdLst>
    <p:sldId id="793" r:id="rId5"/>
    <p:sldId id="794" r:id="rId6"/>
    <p:sldId id="795" r:id="rId7"/>
    <p:sldId id="796" r:id="rId8"/>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793"/>
            <p14:sldId id="794"/>
            <p14:sldId id="795"/>
            <p14:sldId id="796"/>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guide id="3" orient="horz" pos="840" userDrawn="1">
          <p15:clr>
            <a:srgbClr val="A4A3A4"/>
          </p15:clr>
        </p15:guide>
        <p15:guide id="4" pos="264" userDrawn="1">
          <p15:clr>
            <a:srgbClr val="A4A3A4"/>
          </p15:clr>
        </p15:guide>
        <p15:guide id="5" pos="9336" userDrawn="1">
          <p15:clr>
            <a:srgbClr val="A4A3A4"/>
          </p15:clr>
        </p15:guide>
        <p15:guide id="6" orient="horz" pos="5240" userDrawn="1">
          <p15:clr>
            <a:srgbClr val="A4A3A4"/>
          </p15:clr>
        </p15:guide>
        <p15:guide id="7" pos="2532" userDrawn="1">
          <p15:clr>
            <a:srgbClr val="A4A3A4"/>
          </p15:clr>
        </p15:guide>
        <p15:guide id="8" pos="7068" userDrawn="1">
          <p15:clr>
            <a:srgbClr val="A4A3A4"/>
          </p15:clr>
        </p15:guide>
        <p15:guide id="9" orient="horz" pos="505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6699"/>
    <a:srgbClr val="E46C0A"/>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69" d="100"/>
          <a:sy n="69" d="100"/>
        </p:scale>
        <p:origin x="629" y="62"/>
      </p:cViewPr>
      <p:guideLst>
        <p:guide orient="horz" pos="5400"/>
        <p:guide pos="4801"/>
        <p:guide orient="horz" pos="840"/>
        <p:guide pos="264"/>
        <p:guide pos="9336"/>
        <p:guide orient="horz" pos="5240"/>
        <p:guide pos="2532"/>
        <p:guide pos="7068"/>
        <p:guide orient="horz" pos="5059"/>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4022"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2023-05-31</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a:t>
            </a:fld>
            <a:endParaRPr lang="ko-KR" altLang="en-US"/>
          </a:p>
        </p:txBody>
      </p:sp>
    </p:spTree>
    <p:extLst>
      <p:ext uri="{BB962C8B-B14F-4D97-AF65-F5344CB8AC3E}">
        <p14:creationId xmlns:p14="http://schemas.microsoft.com/office/powerpoint/2010/main" val="2783209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3</a:t>
            </a:fld>
            <a:endParaRPr lang="ko-KR" altLang="en-US"/>
          </a:p>
        </p:txBody>
      </p:sp>
    </p:spTree>
    <p:extLst>
      <p:ext uri="{BB962C8B-B14F-4D97-AF65-F5344CB8AC3E}">
        <p14:creationId xmlns:p14="http://schemas.microsoft.com/office/powerpoint/2010/main" val="3867311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4</a:t>
            </a:fld>
            <a:endParaRPr lang="ko-KR" altLang="en-US"/>
          </a:p>
        </p:txBody>
      </p:sp>
    </p:spTree>
    <p:extLst>
      <p:ext uri="{BB962C8B-B14F-4D97-AF65-F5344CB8AC3E}">
        <p14:creationId xmlns:p14="http://schemas.microsoft.com/office/powerpoint/2010/main" val="771588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531768" y="4862314"/>
            <a:ext cx="380490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2023-05-31</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707232" y="2702074"/>
            <a:ext cx="14185576" cy="2374557"/>
          </a:xfrm>
        </p:spPr>
        <p:txBody>
          <a:bodyPr/>
          <a:lstStyle/>
          <a:p>
            <a:r>
              <a:rPr lang="en-US" altLang="ko-KR" sz="3600" b="1" dirty="0"/>
              <a:t>Proposal on </a:t>
            </a:r>
            <a:r>
              <a:rPr lang="en-US" altLang="ko-KR" sz="3600" b="1" dirty="0" err="1"/>
              <a:t>sidelink</a:t>
            </a:r>
            <a:r>
              <a:rPr lang="en-US" altLang="ko-KR" sz="3600" b="1" dirty="0"/>
              <a:t> communication enhancements in Rel-19</a:t>
            </a:r>
            <a:endParaRPr lang="ko-KR" altLang="en-US" sz="3600" dirty="0"/>
          </a:p>
        </p:txBody>
      </p:sp>
      <p:sp>
        <p:nvSpPr>
          <p:cNvPr id="3" name="직사각형 2"/>
          <p:cNvSpPr/>
          <p:nvPr/>
        </p:nvSpPr>
        <p:spPr>
          <a:xfrm>
            <a:off x="193053" y="181797"/>
            <a:ext cx="7618941" cy="646331"/>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Rel-19 workshop</a:t>
            </a:r>
          </a:p>
          <a:p>
            <a:r>
              <a:rPr lang="en-US" altLang="ko-KR" b="1" i="1" dirty="0">
                <a:solidFill>
                  <a:srgbClr val="6B6B6B"/>
                </a:solidFill>
                <a:latin typeface="Arial" panose="020B0604020202020204" pitchFamily="34" charset="0"/>
                <a:cs typeface="Arial" panose="020B0604020202020204" pitchFamily="34" charset="0"/>
              </a:rPr>
              <a:t>Taipei, June 15 - June 16, 2023</a:t>
            </a:r>
          </a:p>
        </p:txBody>
      </p:sp>
      <p:sp>
        <p:nvSpPr>
          <p:cNvPr id="4" name="직사각형 3"/>
          <p:cNvSpPr/>
          <p:nvPr/>
        </p:nvSpPr>
        <p:spPr>
          <a:xfrm>
            <a:off x="11171901" y="236609"/>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RWS-230199</a:t>
            </a:r>
          </a:p>
        </p:txBody>
      </p:sp>
    </p:spTree>
    <p:extLst>
      <p:ext uri="{BB962C8B-B14F-4D97-AF65-F5344CB8AC3E}">
        <p14:creationId xmlns:p14="http://schemas.microsoft.com/office/powerpoint/2010/main" val="609309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0" y="80268"/>
            <a:ext cx="15240000" cy="919014"/>
          </a:xfrm>
        </p:spPr>
        <p:txBody>
          <a:bodyPr/>
          <a:lstStyle/>
          <a:p>
            <a:r>
              <a:rPr lang="en-US" altLang="ko-KR" dirty="0"/>
              <a:t>Enhancement for beam-based </a:t>
            </a:r>
            <a:r>
              <a:rPr lang="en-US" altLang="ko-KR" dirty="0" err="1"/>
              <a:t>sidelink</a:t>
            </a:r>
            <a:r>
              <a:rPr lang="en-US" altLang="ko-KR" dirty="0"/>
              <a:t> operation</a:t>
            </a:r>
            <a:endParaRPr lang="ko-KR" altLang="en-US" dirty="0"/>
          </a:p>
        </p:txBody>
      </p:sp>
      <p:sp>
        <p:nvSpPr>
          <p:cNvPr id="3" name="내용 개체 틀 2"/>
          <p:cNvSpPr>
            <a:spLocks noGrp="1"/>
          </p:cNvSpPr>
          <p:nvPr>
            <p:ph idx="1"/>
          </p:nvPr>
        </p:nvSpPr>
        <p:spPr>
          <a:xfrm>
            <a:off x="419200" y="1333922"/>
            <a:ext cx="14401700" cy="6984578"/>
          </a:xfrm>
        </p:spPr>
        <p:txBody>
          <a:bodyPr>
            <a:normAutofit fontScale="92500" lnSpcReduction="20000"/>
          </a:bodyPr>
          <a:lstStyle/>
          <a:p>
            <a:pPr algn="just" latinLnBrk="0"/>
            <a:r>
              <a:rPr lang="en-US" altLang="ko-KR" sz="2600" dirty="0"/>
              <a:t>Motivation</a:t>
            </a:r>
          </a:p>
          <a:p>
            <a:pPr lvl="1" algn="just" latinLnBrk="0"/>
            <a:r>
              <a:rPr lang="en-US" altLang="ko-KR" sz="2400" dirty="0">
                <a:solidFill>
                  <a:schemeClr val="tx1"/>
                </a:solidFill>
              </a:rPr>
              <a:t>Some</a:t>
            </a:r>
            <a:r>
              <a:rPr lang="ko-KR" altLang="en-US" sz="2400" dirty="0">
                <a:solidFill>
                  <a:schemeClr val="tx1"/>
                </a:solidFill>
              </a:rPr>
              <a:t> </a:t>
            </a:r>
            <a:r>
              <a:rPr lang="en-US" altLang="ko-KR" sz="2400" dirty="0" err="1">
                <a:solidFill>
                  <a:schemeClr val="tx1"/>
                </a:solidFill>
              </a:rPr>
              <a:t>sidelink</a:t>
            </a:r>
            <a:r>
              <a:rPr lang="en-US" altLang="ko-KR" sz="2400" dirty="0">
                <a:solidFill>
                  <a:schemeClr val="tx1"/>
                </a:solidFill>
              </a:rPr>
              <a:t> use cases require wide channel bandwidth which can be found in FR2. Such use cases include raw sensor data sharing in V2X and high definition video and XR streaming among devices.</a:t>
            </a:r>
          </a:p>
          <a:p>
            <a:pPr lvl="2" indent="-316800" algn="just" latinLnBrk="0">
              <a:buFont typeface="Wingdings" panose="05000000000000000000" pitchFamily="2" charset="2"/>
              <a:buChar char="ü"/>
            </a:pPr>
            <a:r>
              <a:rPr lang="en-US" altLang="ko-KR" sz="2400" dirty="0">
                <a:solidFill>
                  <a:schemeClr val="tx1"/>
                </a:solidFill>
              </a:rPr>
              <a:t>RAN1 is conducting </a:t>
            </a:r>
            <a:r>
              <a:rPr lang="en-US" altLang="ko-KR" sz="2400" dirty="0" err="1">
                <a:solidFill>
                  <a:schemeClr val="tx1"/>
                </a:solidFill>
              </a:rPr>
              <a:t>sidelink</a:t>
            </a:r>
            <a:r>
              <a:rPr lang="en-US" altLang="ko-KR" sz="2400" dirty="0">
                <a:solidFill>
                  <a:schemeClr val="tx1"/>
                </a:solidFill>
              </a:rPr>
              <a:t> beam management study in Rel-18.</a:t>
            </a:r>
          </a:p>
          <a:p>
            <a:pPr lvl="2" indent="-316800" algn="just" latinLnBrk="0">
              <a:buFont typeface="Wingdings" panose="05000000000000000000" pitchFamily="2" charset="2"/>
              <a:buChar char="ü"/>
            </a:pPr>
            <a:r>
              <a:rPr lang="en-US" altLang="ko-KR" sz="2400" dirty="0">
                <a:solidFill>
                  <a:schemeClr val="tx1"/>
                </a:solidFill>
              </a:rPr>
              <a:t>It should be noted that 63.72 – 65.88 GHz band is harmonized for ITS in Europe.</a:t>
            </a:r>
          </a:p>
          <a:p>
            <a:pPr lvl="1" algn="just" latinLnBrk="0"/>
            <a:r>
              <a:rPr lang="en-US" altLang="ko-KR" sz="2400" dirty="0">
                <a:solidFill>
                  <a:schemeClr val="tx1"/>
                </a:solidFill>
              </a:rPr>
              <a:t>As many regions have an ITS band in FR1, assistance from FR1 needs to be supported for efficient </a:t>
            </a:r>
            <a:r>
              <a:rPr lang="en-US" altLang="ko-KR" sz="2400" dirty="0" err="1">
                <a:solidFill>
                  <a:schemeClr val="tx1"/>
                </a:solidFill>
              </a:rPr>
              <a:t>sidelink</a:t>
            </a:r>
            <a:r>
              <a:rPr lang="en-US" altLang="ko-KR" sz="2400" dirty="0">
                <a:solidFill>
                  <a:schemeClr val="tx1"/>
                </a:solidFill>
              </a:rPr>
              <a:t> operations in FR2.</a:t>
            </a:r>
          </a:p>
          <a:p>
            <a:pPr lvl="1" algn="just" latinLnBrk="0"/>
            <a:r>
              <a:rPr lang="en-US" altLang="ko-KR" sz="2400" dirty="0">
                <a:solidFill>
                  <a:schemeClr val="tx1"/>
                </a:solidFill>
              </a:rPr>
              <a:t>A directional sensing operation needs to be supported to improve sensing accuracy, and a restriction of resource selection procedure should also be studied by considering the relationship between sensing beam and selectable transmission beam(s).</a:t>
            </a:r>
          </a:p>
          <a:p>
            <a:pPr marL="1143000" lvl="2" indent="0" algn="just" latinLnBrk="0">
              <a:buNone/>
            </a:pPr>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lvl="2" algn="just" latinLnBrk="0"/>
            <a:endParaRPr lang="en-US" altLang="ko-KR" sz="1400" dirty="0">
              <a:solidFill>
                <a:schemeClr val="tx1"/>
              </a:solidFill>
            </a:endParaRPr>
          </a:p>
          <a:p>
            <a:pPr algn="just" latinLnBrk="0"/>
            <a:r>
              <a:rPr lang="en-US" altLang="ko-KR" sz="2600" dirty="0"/>
              <a:t>Objective </a:t>
            </a:r>
          </a:p>
          <a:p>
            <a:pPr lvl="1" algn="just" latinLnBrk="0"/>
            <a:r>
              <a:rPr lang="en-US" altLang="ko-KR" sz="2400" dirty="0">
                <a:solidFill>
                  <a:srgbClr val="000046"/>
                </a:solidFill>
              </a:rPr>
              <a:t>Enhancements for the beam-based </a:t>
            </a:r>
            <a:r>
              <a:rPr lang="en-US" altLang="ko-KR" sz="2400" dirty="0" err="1">
                <a:solidFill>
                  <a:srgbClr val="000046"/>
                </a:solidFill>
              </a:rPr>
              <a:t>sidelink</a:t>
            </a:r>
            <a:r>
              <a:rPr lang="en-US" altLang="ko-KR" sz="2400" dirty="0">
                <a:solidFill>
                  <a:srgbClr val="000046"/>
                </a:solidFill>
              </a:rPr>
              <a:t> operations [RAN1, RAN2]</a:t>
            </a:r>
          </a:p>
          <a:p>
            <a:pPr lvl="2" indent="-316800" algn="just" latinLnBrk="0">
              <a:buFont typeface="Wingdings" panose="05000000000000000000" pitchFamily="2" charset="2"/>
              <a:buChar char="ü"/>
            </a:pPr>
            <a:r>
              <a:rPr lang="en-US" altLang="ko-KR" sz="2400" dirty="0">
                <a:solidFill>
                  <a:schemeClr val="tx1"/>
                </a:solidFill>
              </a:rPr>
              <a:t>Support of </a:t>
            </a:r>
            <a:r>
              <a:rPr lang="en-US" altLang="ko-KR" sz="2400" dirty="0" err="1">
                <a:solidFill>
                  <a:schemeClr val="tx1"/>
                </a:solidFill>
              </a:rPr>
              <a:t>sidelink</a:t>
            </a:r>
            <a:r>
              <a:rPr lang="en-US" altLang="ko-KR" sz="2400" dirty="0">
                <a:solidFill>
                  <a:schemeClr val="tx1"/>
                </a:solidFill>
              </a:rPr>
              <a:t> beam management, by taking Rel-18 study outcome as the starting point</a:t>
            </a:r>
          </a:p>
          <a:p>
            <a:pPr marL="2021588" lvl="3" indent="-342900" algn="just" latinLnBrk="0">
              <a:buFont typeface="Arial" panose="020B0604020202020204" pitchFamily="34" charset="0"/>
              <a:buChar char="•"/>
            </a:pPr>
            <a:r>
              <a:rPr lang="en-US" altLang="ko-KR" sz="2400" dirty="0">
                <a:solidFill>
                  <a:schemeClr val="tx1"/>
                </a:solidFill>
              </a:rPr>
              <a:t>The operation scenarios include FR2 standalone operation and FR1 assisted FR2 operation.</a:t>
            </a:r>
          </a:p>
          <a:p>
            <a:pPr lvl="2" indent="-316800" algn="just" latinLnBrk="0">
              <a:buFont typeface="Wingdings" panose="05000000000000000000" pitchFamily="2" charset="2"/>
              <a:buChar char="ü"/>
            </a:pPr>
            <a:r>
              <a:rPr lang="en-US" altLang="ko-KR" sz="2400" dirty="0">
                <a:solidFill>
                  <a:schemeClr val="tx1"/>
                </a:solidFill>
              </a:rPr>
              <a:t>Study the impact of beam management on the sensing operation and specify necessary resource allocation enhancements if any</a:t>
            </a:r>
          </a:p>
        </p:txBody>
      </p:sp>
      <p:pic>
        <p:nvPicPr>
          <p:cNvPr id="5" name="그림 4">
            <a:extLst>
              <a:ext uri="{FF2B5EF4-FFF2-40B4-BE49-F238E27FC236}">
                <a16:creationId xmlns:a16="http://schemas.microsoft.com/office/drawing/2014/main" id="{9CD6545E-A4AC-42D3-3CDD-A273F1678A2B}"/>
              </a:ext>
            </a:extLst>
          </p:cNvPr>
          <p:cNvPicPr>
            <a:picLocks noChangeAspect="1"/>
          </p:cNvPicPr>
          <p:nvPr/>
        </p:nvPicPr>
        <p:blipFill>
          <a:blip r:embed="rId3"/>
          <a:stretch>
            <a:fillRect/>
          </a:stretch>
        </p:blipFill>
        <p:spPr>
          <a:xfrm>
            <a:off x="10644336" y="4502512"/>
            <a:ext cx="4032448" cy="2160002"/>
          </a:xfrm>
          <a:prstGeom prst="rect">
            <a:avLst/>
          </a:prstGeom>
        </p:spPr>
      </p:pic>
    </p:spTree>
    <p:extLst>
      <p:ext uri="{BB962C8B-B14F-4D97-AF65-F5344CB8AC3E}">
        <p14:creationId xmlns:p14="http://schemas.microsoft.com/office/powerpoint/2010/main" val="2417266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0" y="80268"/>
            <a:ext cx="15240000" cy="919014"/>
          </a:xfrm>
        </p:spPr>
        <p:txBody>
          <a:bodyPr/>
          <a:lstStyle/>
          <a:p>
            <a:r>
              <a:rPr lang="en-US" altLang="ko-KR"/>
              <a:t>Enhancement </a:t>
            </a:r>
            <a:r>
              <a:rPr lang="en-US" altLang="ko-KR" dirty="0"/>
              <a:t>for </a:t>
            </a:r>
            <a:r>
              <a:rPr lang="en-US" altLang="ko-KR" dirty="0" err="1"/>
              <a:t>sidelink</a:t>
            </a:r>
            <a:r>
              <a:rPr lang="en-US" altLang="ko-KR" dirty="0"/>
              <a:t> carrier aggregation</a:t>
            </a:r>
            <a:endParaRPr lang="ko-KR" altLang="en-US" dirty="0"/>
          </a:p>
        </p:txBody>
      </p:sp>
      <p:sp>
        <p:nvSpPr>
          <p:cNvPr id="3" name="내용 개체 틀 2"/>
          <p:cNvSpPr>
            <a:spLocks noGrp="1"/>
          </p:cNvSpPr>
          <p:nvPr>
            <p:ph idx="1"/>
          </p:nvPr>
        </p:nvSpPr>
        <p:spPr>
          <a:xfrm>
            <a:off x="419200" y="1333922"/>
            <a:ext cx="14401700" cy="6984578"/>
          </a:xfrm>
        </p:spPr>
        <p:txBody>
          <a:bodyPr>
            <a:normAutofit/>
          </a:bodyPr>
          <a:lstStyle/>
          <a:p>
            <a:pPr algn="just" latinLnBrk="0"/>
            <a:r>
              <a:rPr lang="en-US" altLang="ko-KR" sz="2400" dirty="0"/>
              <a:t>Motivation</a:t>
            </a:r>
          </a:p>
          <a:p>
            <a:pPr lvl="1" algn="just" latinLnBrk="0"/>
            <a:r>
              <a:rPr lang="en-US" altLang="ko-KR" sz="2200" dirty="0">
                <a:solidFill>
                  <a:schemeClr val="tx1"/>
                </a:solidFill>
              </a:rPr>
              <a:t>RAN decided to activate </a:t>
            </a:r>
            <a:r>
              <a:rPr lang="en-US" altLang="ko-KR" sz="2200" dirty="0" err="1">
                <a:solidFill>
                  <a:schemeClr val="tx1"/>
                </a:solidFill>
              </a:rPr>
              <a:t>sidelink</a:t>
            </a:r>
            <a:r>
              <a:rPr lang="en-US" altLang="ko-KR" sz="2200" dirty="0">
                <a:solidFill>
                  <a:schemeClr val="tx1"/>
                </a:solidFill>
              </a:rPr>
              <a:t> carrier aggregation objective in Rel-18, but some features supported even in Rel-15 LTE were excluded due to the time limitation. </a:t>
            </a:r>
          </a:p>
          <a:p>
            <a:pPr lvl="2" indent="-316800" algn="just" latinLnBrk="0">
              <a:lnSpc>
                <a:spcPct val="80000"/>
              </a:lnSpc>
              <a:buFont typeface="Wingdings" panose="05000000000000000000" pitchFamily="2" charset="2"/>
              <a:buChar char="ü"/>
            </a:pPr>
            <a:r>
              <a:rPr lang="en-US" altLang="ko-KR" sz="2200" dirty="0">
                <a:solidFill>
                  <a:schemeClr val="tx1"/>
                </a:solidFill>
              </a:rPr>
              <a:t>No support of mode 1, handling of limited TX capability, etc.</a:t>
            </a:r>
          </a:p>
          <a:p>
            <a:pPr lvl="1" algn="just" latinLnBrk="0"/>
            <a:r>
              <a:rPr lang="en-US" altLang="ko-KR" sz="2200" dirty="0">
                <a:solidFill>
                  <a:schemeClr val="tx1"/>
                </a:solidFill>
              </a:rPr>
              <a:t>To fully address the V2X requirements and potentially make the </a:t>
            </a:r>
            <a:r>
              <a:rPr lang="en-US" altLang="ko-KR" sz="2200" dirty="0" err="1">
                <a:solidFill>
                  <a:schemeClr val="tx1"/>
                </a:solidFill>
              </a:rPr>
              <a:t>sidelink</a:t>
            </a:r>
            <a:r>
              <a:rPr lang="en-US" altLang="ko-KR" sz="2200" dirty="0">
                <a:solidFill>
                  <a:schemeClr val="tx1"/>
                </a:solidFill>
              </a:rPr>
              <a:t> CA more useful in other applications, at least Rel-15 LTE features need to be specified.</a:t>
            </a:r>
          </a:p>
          <a:p>
            <a:pPr lvl="1" algn="just" latinLnBrk="0"/>
            <a:r>
              <a:rPr lang="en-US" altLang="ko-KR" sz="2200" dirty="0">
                <a:solidFill>
                  <a:schemeClr val="tx1"/>
                </a:solidFill>
              </a:rPr>
              <a:t>Inter-band CA, including aggregation of FR1 and FR2 bands, also needs to be supported, e.g., for assistance from FR1 for efficient </a:t>
            </a:r>
            <a:r>
              <a:rPr lang="en-US" altLang="ko-KR" sz="2200" dirty="0" err="1">
                <a:solidFill>
                  <a:schemeClr val="tx1"/>
                </a:solidFill>
              </a:rPr>
              <a:t>sidelink</a:t>
            </a:r>
            <a:r>
              <a:rPr lang="en-US" altLang="ko-KR" sz="2200" dirty="0">
                <a:solidFill>
                  <a:schemeClr val="tx1"/>
                </a:solidFill>
              </a:rPr>
              <a:t> operations on FR2.</a:t>
            </a:r>
          </a:p>
          <a:p>
            <a:pPr lvl="1" algn="just" latinLnBrk="0"/>
            <a:endParaRPr lang="en-US" altLang="ko-KR" sz="2200" dirty="0">
              <a:solidFill>
                <a:schemeClr val="tx1"/>
              </a:solidFill>
            </a:endParaRPr>
          </a:p>
          <a:p>
            <a:pPr algn="just" latinLnBrk="0"/>
            <a:r>
              <a:rPr lang="en-US" altLang="ko-KR" sz="2400" dirty="0"/>
              <a:t>Objective </a:t>
            </a:r>
          </a:p>
          <a:p>
            <a:pPr lvl="1" algn="just" latinLnBrk="0"/>
            <a:r>
              <a:rPr lang="en-US" altLang="ko-KR" sz="2200" dirty="0">
                <a:solidFill>
                  <a:srgbClr val="000046"/>
                </a:solidFill>
              </a:rPr>
              <a:t>Enhancements for </a:t>
            </a:r>
            <a:r>
              <a:rPr lang="en-US" altLang="ko-KR" sz="2200" dirty="0" err="1">
                <a:solidFill>
                  <a:srgbClr val="000046"/>
                </a:solidFill>
              </a:rPr>
              <a:t>sidelink</a:t>
            </a:r>
            <a:r>
              <a:rPr lang="en-US" altLang="ko-KR" sz="2200" dirty="0">
                <a:solidFill>
                  <a:srgbClr val="000046"/>
                </a:solidFill>
              </a:rPr>
              <a:t> carrier aggregation [RAN1, RAN2]</a:t>
            </a:r>
          </a:p>
          <a:p>
            <a:pPr lvl="2" indent="-316800" algn="just" latinLnBrk="0">
              <a:buFont typeface="Wingdings" panose="05000000000000000000" pitchFamily="2" charset="2"/>
              <a:buChar char="ü"/>
            </a:pPr>
            <a:r>
              <a:rPr lang="en-US" altLang="ko-KR" sz="2200" dirty="0">
                <a:solidFill>
                  <a:schemeClr val="tx1"/>
                </a:solidFill>
              </a:rPr>
              <a:t>Enhancements for mode 1 operations under </a:t>
            </a:r>
            <a:r>
              <a:rPr lang="en-US" altLang="ko-KR" sz="2200" dirty="0" err="1">
                <a:solidFill>
                  <a:schemeClr val="tx1"/>
                </a:solidFill>
              </a:rPr>
              <a:t>sidelink</a:t>
            </a:r>
            <a:r>
              <a:rPr lang="en-US" altLang="ko-KR" sz="2200" dirty="0">
                <a:solidFill>
                  <a:schemeClr val="tx1"/>
                </a:solidFill>
              </a:rPr>
              <a:t> carrier aggregation, </a:t>
            </a:r>
            <a:br>
              <a:rPr lang="en-US" altLang="ko-KR" sz="2200" dirty="0">
                <a:solidFill>
                  <a:schemeClr val="tx1"/>
                </a:solidFill>
              </a:rPr>
            </a:br>
            <a:r>
              <a:rPr lang="en-US" altLang="ko-KR" sz="2200" dirty="0">
                <a:solidFill>
                  <a:schemeClr val="tx1"/>
                </a:solidFill>
              </a:rPr>
              <a:t>at least including SL HARQ feedback report to </a:t>
            </a:r>
            <a:r>
              <a:rPr lang="en-US" altLang="ko-KR" sz="2200" dirty="0" err="1">
                <a:solidFill>
                  <a:schemeClr val="tx1"/>
                </a:solidFill>
              </a:rPr>
              <a:t>gNB</a:t>
            </a:r>
            <a:endParaRPr lang="en-US" altLang="ko-KR" sz="2200" dirty="0">
              <a:solidFill>
                <a:schemeClr val="tx1"/>
              </a:solidFill>
            </a:endParaRPr>
          </a:p>
          <a:p>
            <a:pPr lvl="2" indent="-316800" algn="just" latinLnBrk="0">
              <a:buFont typeface="Wingdings" panose="05000000000000000000" pitchFamily="2" charset="2"/>
              <a:buChar char="ü"/>
            </a:pPr>
            <a:r>
              <a:rPr lang="en-US" altLang="ko-KR" sz="2200" dirty="0">
                <a:solidFill>
                  <a:schemeClr val="tx1"/>
                </a:solidFill>
              </a:rPr>
              <a:t>Handling limited transmission/reception capability of a UE</a:t>
            </a:r>
          </a:p>
          <a:p>
            <a:pPr lvl="2" indent="-316800" algn="just" latinLnBrk="0">
              <a:buFont typeface="Wingdings" panose="05000000000000000000" pitchFamily="2" charset="2"/>
              <a:buChar char="ü"/>
            </a:pPr>
            <a:endParaRPr lang="en-US" altLang="ko-KR" sz="2200" dirty="0">
              <a:solidFill>
                <a:schemeClr val="tx1"/>
              </a:solidFill>
            </a:endParaRPr>
          </a:p>
        </p:txBody>
      </p:sp>
    </p:spTree>
    <p:extLst>
      <p:ext uri="{BB962C8B-B14F-4D97-AF65-F5344CB8AC3E}">
        <p14:creationId xmlns:p14="http://schemas.microsoft.com/office/powerpoint/2010/main" val="1867483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0" y="80268"/>
            <a:ext cx="15240000" cy="919014"/>
          </a:xfrm>
        </p:spPr>
        <p:txBody>
          <a:bodyPr/>
          <a:lstStyle/>
          <a:p>
            <a:r>
              <a:rPr lang="en-US" altLang="ko-KR" dirty="0" err="1"/>
              <a:t>Sidelink</a:t>
            </a:r>
            <a:r>
              <a:rPr lang="en-US" altLang="ko-KR" dirty="0"/>
              <a:t> power saving in frequency domain</a:t>
            </a:r>
            <a:endParaRPr lang="ko-KR" altLang="en-US" dirty="0"/>
          </a:p>
        </p:txBody>
      </p:sp>
      <p:sp>
        <p:nvSpPr>
          <p:cNvPr id="3" name="내용 개체 틀 2"/>
          <p:cNvSpPr>
            <a:spLocks noGrp="1"/>
          </p:cNvSpPr>
          <p:nvPr>
            <p:ph idx="1"/>
          </p:nvPr>
        </p:nvSpPr>
        <p:spPr>
          <a:xfrm>
            <a:off x="419200" y="1333922"/>
            <a:ext cx="14401700" cy="6984578"/>
          </a:xfrm>
        </p:spPr>
        <p:txBody>
          <a:bodyPr>
            <a:normAutofit lnSpcReduction="10000"/>
          </a:bodyPr>
          <a:lstStyle/>
          <a:p>
            <a:pPr algn="just" latinLnBrk="0"/>
            <a:r>
              <a:rPr lang="en-US" altLang="ko-KR" sz="2400" dirty="0"/>
              <a:t>Motivation</a:t>
            </a:r>
          </a:p>
          <a:p>
            <a:pPr lvl="1" algn="just" latinLnBrk="0"/>
            <a:r>
              <a:rPr lang="en-US" altLang="ko-KR" sz="2200" dirty="0">
                <a:solidFill>
                  <a:schemeClr val="tx1"/>
                </a:solidFill>
              </a:rPr>
              <a:t>With increasing bandwidth of </a:t>
            </a:r>
            <a:r>
              <a:rPr lang="en-US" altLang="ko-KR" sz="2200" dirty="0" err="1">
                <a:solidFill>
                  <a:schemeClr val="tx1"/>
                </a:solidFill>
              </a:rPr>
              <a:t>sidelink</a:t>
            </a:r>
            <a:r>
              <a:rPr lang="en-US" altLang="ko-KR" sz="2200" dirty="0">
                <a:solidFill>
                  <a:schemeClr val="tx1"/>
                </a:solidFill>
              </a:rPr>
              <a:t> in unlicensed band and FR2, UE power consumption can be an issue. A frequency domain power saving mechanism is necessary so that a UE can shrink its </a:t>
            </a:r>
            <a:r>
              <a:rPr lang="en-US" altLang="ko-KR" sz="2200" dirty="0" err="1">
                <a:solidFill>
                  <a:schemeClr val="tx1"/>
                </a:solidFill>
              </a:rPr>
              <a:t>sidelink</a:t>
            </a:r>
            <a:r>
              <a:rPr lang="en-US" altLang="ko-KR" sz="2200" dirty="0">
                <a:solidFill>
                  <a:schemeClr val="tx1"/>
                </a:solidFill>
              </a:rPr>
              <a:t> operation bandwidth when there is no active traffic.</a:t>
            </a:r>
          </a:p>
          <a:p>
            <a:pPr lvl="2" indent="-316800" algn="just" latinLnBrk="0">
              <a:buFont typeface="Wingdings" panose="05000000000000000000" pitchFamily="2" charset="2"/>
              <a:buChar char="ü"/>
            </a:pPr>
            <a:r>
              <a:rPr lang="en-US" altLang="ko-KR" sz="2200" dirty="0">
                <a:solidFill>
                  <a:schemeClr val="tx1"/>
                </a:solidFill>
              </a:rPr>
              <a:t>In order to avoid bandwidth fragmentation, such a narrowband operation should be able to share resources with a wideband operation.</a:t>
            </a:r>
          </a:p>
          <a:p>
            <a:pPr lvl="1" algn="just" latinLnBrk="0"/>
            <a:endParaRPr lang="en-US" altLang="ko-KR" sz="2200" dirty="0">
              <a:solidFill>
                <a:schemeClr val="tx1"/>
              </a:solidFill>
            </a:endParaRPr>
          </a:p>
          <a:p>
            <a:pPr lvl="1" algn="just" latinLnBrk="0"/>
            <a:endParaRPr lang="en-US" altLang="ko-KR" sz="2200" dirty="0">
              <a:solidFill>
                <a:schemeClr val="tx1"/>
              </a:solidFill>
            </a:endParaRPr>
          </a:p>
          <a:p>
            <a:pPr lvl="1" algn="just" latinLnBrk="0"/>
            <a:endParaRPr lang="en-US" altLang="ko-KR" sz="2200" dirty="0">
              <a:solidFill>
                <a:schemeClr val="tx1"/>
              </a:solidFill>
            </a:endParaRPr>
          </a:p>
          <a:p>
            <a:pPr lvl="1" algn="just" latinLnBrk="0"/>
            <a:endParaRPr lang="en-US" altLang="ko-KR" sz="2200" dirty="0">
              <a:solidFill>
                <a:schemeClr val="tx1"/>
              </a:solidFill>
            </a:endParaRPr>
          </a:p>
          <a:p>
            <a:pPr lvl="1" algn="just" latinLnBrk="0"/>
            <a:endParaRPr lang="en-US" altLang="ko-KR" sz="2200" dirty="0">
              <a:solidFill>
                <a:schemeClr val="tx1"/>
              </a:solidFill>
            </a:endParaRPr>
          </a:p>
          <a:p>
            <a:pPr marL="571500" lvl="1" indent="0" algn="just" latinLnBrk="0">
              <a:buNone/>
            </a:pPr>
            <a:endParaRPr lang="en-US" altLang="ko-KR" sz="2200" dirty="0">
              <a:solidFill>
                <a:schemeClr val="tx1"/>
              </a:solidFill>
            </a:endParaRPr>
          </a:p>
          <a:p>
            <a:pPr marL="571500" lvl="1" indent="0" algn="just" latinLnBrk="0">
              <a:buNone/>
            </a:pPr>
            <a:endParaRPr lang="en-US" altLang="ko-KR" sz="2200" dirty="0">
              <a:solidFill>
                <a:schemeClr val="tx1"/>
              </a:solidFill>
            </a:endParaRPr>
          </a:p>
          <a:p>
            <a:pPr lvl="1" algn="just" latinLnBrk="0"/>
            <a:endParaRPr lang="en-US" altLang="ko-KR" sz="2200" dirty="0">
              <a:solidFill>
                <a:schemeClr val="tx1"/>
              </a:solidFill>
            </a:endParaRPr>
          </a:p>
          <a:p>
            <a:pPr algn="just" latinLnBrk="0"/>
            <a:r>
              <a:rPr lang="en-US" altLang="ko-KR" sz="2400" dirty="0"/>
              <a:t>Objective </a:t>
            </a:r>
          </a:p>
          <a:p>
            <a:pPr lvl="1" algn="just" latinLnBrk="0"/>
            <a:r>
              <a:rPr lang="en-US" altLang="ko-KR" sz="2200" dirty="0" err="1">
                <a:solidFill>
                  <a:srgbClr val="000046"/>
                </a:solidFill>
              </a:rPr>
              <a:t>Sidelink</a:t>
            </a:r>
            <a:r>
              <a:rPr lang="en-US" altLang="ko-KR" sz="2200" dirty="0">
                <a:solidFill>
                  <a:srgbClr val="000046"/>
                </a:solidFill>
              </a:rPr>
              <a:t> power saving in the frequency domain [RAN1, RAN2]</a:t>
            </a:r>
          </a:p>
          <a:p>
            <a:pPr lvl="2" indent="-316800" algn="just" latinLnBrk="0">
              <a:buFont typeface="Wingdings" panose="05000000000000000000" pitchFamily="2" charset="2"/>
              <a:buChar char="ü"/>
            </a:pPr>
            <a:r>
              <a:rPr lang="en-US" altLang="ko-KR" sz="2200" dirty="0">
                <a:solidFill>
                  <a:schemeClr val="tx1"/>
                </a:solidFill>
              </a:rPr>
              <a:t>Study and specify a mechanism which enables a UE operating </a:t>
            </a:r>
            <a:r>
              <a:rPr lang="en-US" altLang="ko-KR" sz="2200" dirty="0" err="1">
                <a:solidFill>
                  <a:schemeClr val="tx1"/>
                </a:solidFill>
              </a:rPr>
              <a:t>sidelink</a:t>
            </a:r>
            <a:r>
              <a:rPr lang="en-US" altLang="ko-KR" sz="2200" dirty="0">
                <a:solidFill>
                  <a:schemeClr val="tx1"/>
                </a:solidFill>
              </a:rPr>
              <a:t> on a </a:t>
            </a:r>
            <a:br>
              <a:rPr lang="en-US" altLang="ko-KR" sz="2200" dirty="0">
                <a:solidFill>
                  <a:schemeClr val="tx1"/>
                </a:solidFill>
              </a:rPr>
            </a:br>
            <a:r>
              <a:rPr lang="en-US" altLang="ko-KR" sz="2200" dirty="0">
                <a:solidFill>
                  <a:schemeClr val="tx1"/>
                </a:solidFill>
              </a:rPr>
              <a:t>narrowband </a:t>
            </a:r>
            <a:r>
              <a:rPr lang="en-US" altLang="ko-KR" sz="2200" dirty="0" err="1">
                <a:solidFill>
                  <a:schemeClr val="tx1"/>
                </a:solidFill>
              </a:rPr>
              <a:t>sidelink</a:t>
            </a:r>
            <a:r>
              <a:rPr lang="en-US" altLang="ko-KR" sz="2200" dirty="0">
                <a:solidFill>
                  <a:schemeClr val="tx1"/>
                </a:solidFill>
              </a:rPr>
              <a:t> to share resources with another UE operating </a:t>
            </a:r>
            <a:r>
              <a:rPr lang="en-US" altLang="ko-KR" sz="2200" dirty="0" err="1">
                <a:solidFill>
                  <a:schemeClr val="tx1"/>
                </a:solidFill>
              </a:rPr>
              <a:t>sidelink</a:t>
            </a:r>
            <a:r>
              <a:rPr lang="en-US" altLang="ko-KR" sz="2200" dirty="0">
                <a:solidFill>
                  <a:schemeClr val="tx1"/>
                </a:solidFill>
              </a:rPr>
              <a:t> on a </a:t>
            </a:r>
            <a:br>
              <a:rPr lang="en-US" altLang="ko-KR" sz="2200" dirty="0">
                <a:solidFill>
                  <a:schemeClr val="tx1"/>
                </a:solidFill>
              </a:rPr>
            </a:br>
            <a:r>
              <a:rPr lang="en-US" altLang="ko-KR" sz="2200" dirty="0">
                <a:solidFill>
                  <a:schemeClr val="tx1"/>
                </a:solidFill>
              </a:rPr>
              <a:t>wideband </a:t>
            </a:r>
            <a:r>
              <a:rPr lang="en-US" altLang="ko-KR" sz="2200" dirty="0" err="1">
                <a:solidFill>
                  <a:schemeClr val="tx1"/>
                </a:solidFill>
              </a:rPr>
              <a:t>sidelink</a:t>
            </a:r>
            <a:r>
              <a:rPr lang="en-US" altLang="ko-KR" sz="2200" dirty="0">
                <a:solidFill>
                  <a:schemeClr val="tx1"/>
                </a:solidFill>
              </a:rPr>
              <a:t>.</a:t>
            </a:r>
          </a:p>
        </p:txBody>
      </p:sp>
      <p:pic>
        <p:nvPicPr>
          <p:cNvPr id="5" name="그림 4">
            <a:extLst>
              <a:ext uri="{FF2B5EF4-FFF2-40B4-BE49-F238E27FC236}">
                <a16:creationId xmlns:a16="http://schemas.microsoft.com/office/drawing/2014/main" id="{6F93278D-1B9D-77E2-0294-1062320D85BE}"/>
              </a:ext>
            </a:extLst>
          </p:cNvPr>
          <p:cNvPicPr>
            <a:picLocks noChangeAspect="1"/>
          </p:cNvPicPr>
          <p:nvPr/>
        </p:nvPicPr>
        <p:blipFill>
          <a:blip r:embed="rId3"/>
          <a:stretch>
            <a:fillRect/>
          </a:stretch>
        </p:blipFill>
        <p:spPr>
          <a:xfrm>
            <a:off x="6899920" y="3566170"/>
            <a:ext cx="7858852" cy="2503190"/>
          </a:xfrm>
          <a:prstGeom prst="rect">
            <a:avLst/>
          </a:prstGeom>
        </p:spPr>
      </p:pic>
    </p:spTree>
    <p:extLst>
      <p:ext uri="{BB962C8B-B14F-4D97-AF65-F5344CB8AC3E}">
        <p14:creationId xmlns:p14="http://schemas.microsoft.com/office/powerpoint/2010/main" val="192536399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F126B1-5379-444F-8DBB-0A41228BE666}">
  <ds:schemaRefs>
    <ds:schemaRef ds:uri="http://purl.org/dc/terms/"/>
    <ds:schemaRef ds:uri="http://schemas.microsoft.com/office/infopath/2007/PartnerControls"/>
    <ds:schemaRef ds:uri="http://www.w3.org/XML/1998/namespace"/>
    <ds:schemaRef ds:uri="http://purl.org/dc/elements/1.1/"/>
    <ds:schemaRef ds:uri="http://schemas.microsoft.com/office/2006/documentManagement/types"/>
    <ds:schemaRef ds:uri="http://purl.org/dc/dcmitype/"/>
    <ds:schemaRef ds:uri="http://schemas.microsoft.com/office/2006/metadata/properties"/>
    <ds:schemaRef ds:uri="http://schemas.openxmlformats.org/package/2006/metadata/core-properties"/>
    <ds:schemaRef ds:uri="http://schemas.microsoft.com/sharepoint/v3"/>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5C5E36-BF63-4A2F-B977-501AF3EAC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77084</TotalTime>
  <Words>572</Words>
  <Application>Microsoft Office PowerPoint</Application>
  <PresentationFormat>사용자 지정</PresentationFormat>
  <Paragraphs>60</Paragraphs>
  <Slides>4</Slides>
  <Notes>3</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4</vt:i4>
      </vt:variant>
    </vt:vector>
  </HeadingPairs>
  <TitlesOfParts>
    <vt:vector size="9" baseType="lpstr">
      <vt:lpstr>굴림</vt:lpstr>
      <vt:lpstr>맑은 고딕</vt:lpstr>
      <vt:lpstr>Arial</vt:lpstr>
      <vt:lpstr>Wingdings</vt:lpstr>
      <vt:lpstr>Office 테마</vt:lpstr>
      <vt:lpstr>Proposal on sidelink communication enhancements in Rel-19</vt:lpstr>
      <vt:lpstr>Enhancement for beam-based sidelink operation</vt:lpstr>
      <vt:lpstr>Enhancement for sidelink carrier aggregation</vt:lpstr>
      <vt:lpstr>Sidelink power saving in frequency domain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Lee Seungmin/Connected Mobility Standard Task(edison.lee@lge.com)</cp:lastModifiedBy>
  <cp:revision>3543</cp:revision>
  <dcterms:created xsi:type="dcterms:W3CDTF">2016-10-11T04:12:52Z</dcterms:created>
  <dcterms:modified xsi:type="dcterms:W3CDTF">2023-05-31T06:49:29Z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