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11"/>
  </p:notesMasterIdLst>
  <p:handoutMasterIdLst>
    <p:handoutMasterId r:id="rId12"/>
  </p:handoutMasterIdLst>
  <p:sldIdLst>
    <p:sldId id="259" r:id="rId3"/>
    <p:sldId id="274" r:id="rId4"/>
    <p:sldId id="278" r:id="rId5"/>
    <p:sldId id="276" r:id="rId6"/>
    <p:sldId id="277" r:id="rId7"/>
    <p:sldId id="279" r:id="rId8"/>
    <p:sldId id="275" r:id="rId9"/>
    <p:sldId id="26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863" userDrawn="1">
          <p15:clr>
            <a:srgbClr val="A4A3A4"/>
          </p15:clr>
        </p15:guide>
        <p15:guide id="5" orient="horz" pos="1003" userDrawn="1">
          <p15:clr>
            <a:srgbClr val="A4A3A4"/>
          </p15:clr>
        </p15:guide>
        <p15:guide id="6" orient="horz" pos="1502" userDrawn="1">
          <p15:clr>
            <a:srgbClr val="A4A3A4"/>
          </p15:clr>
        </p15:guide>
        <p15:guide id="7" orient="horz" pos="3113" userDrawn="1">
          <p15:clr>
            <a:srgbClr val="A4A3A4"/>
          </p15:clr>
        </p15:guide>
        <p15:guide id="8" pos="2128" userDrawn="1">
          <p15:clr>
            <a:srgbClr val="A4A3A4"/>
          </p15:clr>
        </p15:guide>
        <p15:guide id="9" pos="4067" userDrawn="1">
          <p15:clr>
            <a:srgbClr val="A4A3A4"/>
          </p15:clr>
        </p15:guide>
        <p15:guide id="10" pos="5972" userDrawn="1">
          <p15:clr>
            <a:srgbClr val="A4A3A4"/>
          </p15:clr>
        </p15:guide>
        <p15:guide id="11" pos="5292" userDrawn="1">
          <p15:clr>
            <a:srgbClr val="A4A3A4"/>
          </p15:clr>
        </p15:guide>
        <p15:guide id="12" pos="227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DB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84" autoAdjust="0"/>
    <p:restoredTop sz="94320" autoAdjust="0"/>
  </p:normalViewPr>
  <p:slideViewPr>
    <p:cSldViewPr snapToGrid="0" showGuides="1">
      <p:cViewPr varScale="1">
        <p:scale>
          <a:sx n="78" d="100"/>
          <a:sy n="78" d="100"/>
        </p:scale>
        <p:origin x="184" y="840"/>
      </p:cViewPr>
      <p:guideLst>
        <p:guide pos="3863"/>
        <p:guide orient="horz" pos="1003"/>
        <p:guide orient="horz" pos="1502"/>
        <p:guide orient="horz" pos="3113"/>
        <p:guide pos="2128"/>
        <p:guide pos="4067"/>
        <p:guide pos="5972"/>
        <p:guide pos="5292"/>
        <p:guide pos="2275"/>
      </p:guideLst>
    </p:cSldViewPr>
  </p:slideViewPr>
  <p:outlineViewPr>
    <p:cViewPr>
      <p:scale>
        <a:sx n="33" d="100"/>
        <a:sy n="33" d="100"/>
      </p:scale>
      <p:origin x="0" y="-849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5592"/>
    </p:cViewPr>
  </p:sorterViewPr>
  <p:notesViewPr>
    <p:cSldViewPr snapToGrid="0" showGuides="1">
      <p:cViewPr varScale="1">
        <p:scale>
          <a:sx n="85" d="100"/>
          <a:sy n="85" d="100"/>
        </p:scale>
        <p:origin x="380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308DB251-D803-4475-8281-4947A89E790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C6218A5-2289-4813-A341-6263B16CBA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12A60F-63B3-4D54-AA63-B159FADA9F31}" type="datetimeFigureOut">
              <a:rPr lang="zh-CN" altLang="en-US" smtClean="0"/>
              <a:t>2023/5/30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97CE9A9-1C60-4F0A-AA63-4467F58DE8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91EA911-14C2-4254-9079-FD9EC1C139A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4E6C1-322F-4AF4-A541-6A7DCE385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418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513A3C-D0C5-45C0-BD52-194E76396705}" type="datetimeFigureOut">
              <a:rPr lang="zh-CN" altLang="en-US" smtClean="0"/>
              <a:t>2023/5/30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D5545-95D4-489F-B8ED-7EAFA774B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241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0D5545-95D4-489F-B8ED-7EAFA774B56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761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建筑物&#10;&#10;自动生成的说明">
            <a:extLst>
              <a:ext uri="{FF2B5EF4-FFF2-40B4-BE49-F238E27FC236}">
                <a16:creationId xmlns:a16="http://schemas.microsoft.com/office/drawing/2014/main" id="{DC463E02-403D-4EDF-904F-C4102C9C3D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72915E0-7E7B-4E91-A2E6-50DB32FFA4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3" y="51177"/>
            <a:ext cx="2169174" cy="713098"/>
          </a:xfrm>
          <a:prstGeom prst="rect">
            <a:avLst/>
          </a:prstGeom>
        </p:spPr>
      </p:pic>
      <p:sp>
        <p:nvSpPr>
          <p:cNvPr id="22" name="标题 1">
            <a:extLst>
              <a:ext uri="{FF2B5EF4-FFF2-40B4-BE49-F238E27FC236}">
                <a16:creationId xmlns:a16="http://schemas.microsoft.com/office/drawing/2014/main" id="{9AF74CDA-19DD-45C1-88FF-237973683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9561" y="2016174"/>
            <a:ext cx="10052879" cy="1060855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单击此处编辑标题样式</a:t>
            </a:r>
          </a:p>
        </p:txBody>
      </p:sp>
      <p:sp>
        <p:nvSpPr>
          <p:cNvPr id="26" name="内容占位符 25">
            <a:extLst>
              <a:ext uri="{FF2B5EF4-FFF2-40B4-BE49-F238E27FC236}">
                <a16:creationId xmlns:a16="http://schemas.microsoft.com/office/drawing/2014/main" id="{981273AB-3D30-4A7E-951D-B80D3185213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644345" y="5196924"/>
            <a:ext cx="2903311" cy="454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accent2"/>
                </a:solidFill>
              </a:defRPr>
            </a:lvl1pPr>
          </a:lstStyle>
          <a:p>
            <a:pPr lvl="0"/>
            <a:fld id="{DE506FFD-8B27-444A-964F-E64D0BB3DAF0}" type="datetime2">
              <a:rPr lang="zh-CN" altLang="en-US" smtClean="0"/>
              <a:t>2019年1月28日</a:t>
            </a:fld>
            <a:endParaRPr lang="zh-CN" altLang="en-US" dirty="0"/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F905EEBF-8ACE-4D30-A4F5-C5796F8343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34910" y="4407403"/>
            <a:ext cx="4122181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="1">
                <a:solidFill>
                  <a:schemeClr val="accent2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CE9FF532-F6D9-45BD-B501-EEC1CB82C0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74359" r="1346"/>
          <a:stretch/>
        </p:blipFill>
        <p:spPr>
          <a:xfrm>
            <a:off x="8870172" y="274183"/>
            <a:ext cx="3002280" cy="41161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AF7A6D04-2810-44D7-A07D-0AA2596107F1}"/>
              </a:ext>
            </a:extLst>
          </p:cNvPr>
          <p:cNvGrpSpPr/>
          <p:nvPr userDrawn="1"/>
        </p:nvGrpSpPr>
        <p:grpSpPr>
          <a:xfrm>
            <a:off x="3352562" y="6244170"/>
            <a:ext cx="5486876" cy="406590"/>
            <a:chOff x="3352562" y="6073254"/>
            <a:chExt cx="5486876" cy="40659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A839E5E-CB67-421E-974F-278CCBCFB8C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>
              <a:alphaModFix amt="35000"/>
            </a:blip>
            <a:srcRect t="9831" b="36385"/>
            <a:stretch/>
          </p:blipFill>
          <p:spPr>
            <a:xfrm>
              <a:off x="3352562" y="6073254"/>
              <a:ext cx="5486876" cy="406590"/>
            </a:xfrm>
            <a:prstGeom prst="rect">
              <a:avLst/>
            </a:prstGeom>
          </p:spPr>
        </p:pic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3D809C0-A4EF-44AF-AECA-4A85E4BA2C9D}"/>
                </a:ext>
              </a:extLst>
            </p:cNvPr>
            <p:cNvSpPr/>
            <p:nvPr userDrawn="1"/>
          </p:nvSpPr>
          <p:spPr>
            <a:xfrm>
              <a:off x="6051000" y="6259222"/>
              <a:ext cx="90000" cy="9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6E58E8B-64DD-4CB6-9A0A-016E581D3E4C}"/>
              </a:ext>
            </a:extLst>
          </p:cNvPr>
          <p:cNvCxnSpPr/>
          <p:nvPr userDrawn="1"/>
        </p:nvCxnSpPr>
        <p:spPr>
          <a:xfrm>
            <a:off x="2046000" y="1712549"/>
            <a:ext cx="81000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43D3B54-A2E0-47EA-82F0-8A5C219B17CC}"/>
              </a:ext>
            </a:extLst>
          </p:cNvPr>
          <p:cNvCxnSpPr/>
          <p:nvPr userDrawn="1"/>
        </p:nvCxnSpPr>
        <p:spPr>
          <a:xfrm>
            <a:off x="2046000" y="3428810"/>
            <a:ext cx="81000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925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>
            <a:extLst>
              <a:ext uri="{FF2B5EF4-FFF2-40B4-BE49-F238E27FC236}">
                <a16:creationId xmlns:a16="http://schemas.microsoft.com/office/drawing/2014/main" id="{AABAA2F6-CE8B-4D0C-9DA1-7AFD8C0E1F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55B5EF86-CD68-45F5-B469-E0C751A7F1CE}"/>
              </a:ext>
            </a:extLst>
          </p:cNvPr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444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1D5E491-4859-47A4-8F29-DAACA1914D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 descr="图片包含 户外, 标牌, 黑色&#10;&#10;自动生成的说明">
            <a:extLst>
              <a:ext uri="{FF2B5EF4-FFF2-40B4-BE49-F238E27FC236}">
                <a16:creationId xmlns:a16="http://schemas.microsoft.com/office/drawing/2014/main" id="{BBD19A13-D175-4468-834D-FE213A533A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8" name="文本占位符 31">
            <a:extLst>
              <a:ext uri="{FF2B5EF4-FFF2-40B4-BE49-F238E27FC236}">
                <a16:creationId xmlns:a16="http://schemas.microsoft.com/office/drawing/2014/main" id="{0E3A7107-0A14-4195-8DEB-51F0B46D6B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9" name="文本占位符 31">
            <a:extLst>
              <a:ext uri="{FF2B5EF4-FFF2-40B4-BE49-F238E27FC236}">
                <a16:creationId xmlns:a16="http://schemas.microsoft.com/office/drawing/2014/main" id="{56FC8349-67FC-4E3B-B988-7A27FDAE9D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056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31">
            <a:extLst>
              <a:ext uri="{FF2B5EF4-FFF2-40B4-BE49-F238E27FC236}">
                <a16:creationId xmlns:a16="http://schemas.microsoft.com/office/drawing/2014/main" id="{85368C87-925C-44AC-B001-5C4EE6F006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8940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2FF6FEE6-2A34-4756-8F6B-3232EC37527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9056" y="766710"/>
            <a:ext cx="11568144" cy="4765791"/>
          </a:xfrm>
          <a:prstGeom prst="rect">
            <a:avLst/>
          </a:prstGeom>
        </p:spPr>
        <p:txBody>
          <a:bodyPr/>
          <a:lstStyle>
            <a:lvl1pPr marL="228600" indent="-228600">
              <a:lnSpc>
                <a:spcPct val="130000"/>
              </a:lnSpc>
              <a:buFontTx/>
              <a:buBlip>
                <a:blip r:embed="rId4"/>
              </a:buBlip>
              <a:defRPr sz="2000">
                <a:solidFill>
                  <a:schemeClr val="accent2"/>
                </a:solidFill>
              </a:defRPr>
            </a:lvl1pPr>
            <a:lvl2pPr>
              <a:lnSpc>
                <a:spcPct val="130000"/>
              </a:lnSpc>
              <a:defRPr sz="2000">
                <a:solidFill>
                  <a:schemeClr val="accent2"/>
                </a:solidFill>
              </a:defRPr>
            </a:lvl2pPr>
            <a:lvl3pPr>
              <a:lnSpc>
                <a:spcPct val="130000"/>
              </a:lnSpc>
              <a:defRPr sz="1800">
                <a:solidFill>
                  <a:schemeClr val="accent2"/>
                </a:solidFill>
              </a:defRPr>
            </a:lvl3pPr>
            <a:lvl4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4pPr>
            <a:lvl5pPr>
              <a:lnSpc>
                <a:spcPct val="130000"/>
              </a:lnSpc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93235BFC-8F08-4C25-988C-FCB706C52ACD}"/>
              </a:ext>
            </a:extLst>
          </p:cNvPr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A14A4014-5A08-40D8-A5CC-B2FF9962A739}"/>
              </a:ext>
            </a:extLst>
          </p:cNvPr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2C3C1CA-869D-4F70-8C72-BC72214F5E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/>
          <a:srcRect r="1346"/>
          <a:stretch/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27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建筑物&#10;&#10;自动生成的说明">
            <a:extLst>
              <a:ext uri="{FF2B5EF4-FFF2-40B4-BE49-F238E27FC236}">
                <a16:creationId xmlns:a16="http://schemas.microsoft.com/office/drawing/2014/main" id="{59C76395-F18A-42DC-A156-F93BFCD8E4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8C8E8E9-B6E9-4C9E-A8E5-EC39920274FE}"/>
              </a:ext>
            </a:extLst>
          </p:cNvPr>
          <p:cNvCxnSpPr/>
          <p:nvPr userDrawn="1"/>
        </p:nvCxnSpPr>
        <p:spPr>
          <a:xfrm>
            <a:off x="304800" y="3429000"/>
            <a:ext cx="21975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6D4021-94E1-4E9F-90EB-E54E5216CA6E}"/>
              </a:ext>
            </a:extLst>
          </p:cNvPr>
          <p:cNvCxnSpPr/>
          <p:nvPr userDrawn="1"/>
        </p:nvCxnSpPr>
        <p:spPr>
          <a:xfrm>
            <a:off x="9689690" y="3429000"/>
            <a:ext cx="21975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 descr="图片包含 户外, 标牌, 黑色&#10;&#10;自动生成的说明">
            <a:extLst>
              <a:ext uri="{FF2B5EF4-FFF2-40B4-BE49-F238E27FC236}">
                <a16:creationId xmlns:a16="http://schemas.microsoft.com/office/drawing/2014/main" id="{EC48E4B1-8892-4D66-885C-B3B81823AF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828" y="853340"/>
            <a:ext cx="1656344" cy="1656344"/>
          </a:xfrm>
          <a:prstGeom prst="rect">
            <a:avLst/>
          </a:prstGeom>
        </p:spPr>
      </p:pic>
      <p:sp>
        <p:nvSpPr>
          <p:cNvPr id="20" name="文本占位符 31">
            <a:extLst>
              <a:ext uri="{FF2B5EF4-FFF2-40B4-BE49-F238E27FC236}">
                <a16:creationId xmlns:a16="http://schemas.microsoft.com/office/drawing/2014/main" id="{4EB0A957-E3E4-47EE-9713-82509E17FD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55162" y="3129756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6000" b="1" spc="600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2079C22-C965-4A93-8C7F-F7C26F71D8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20000"/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9831" b="36385"/>
          <a:stretch/>
        </p:blipFill>
        <p:spPr>
          <a:xfrm>
            <a:off x="3352562" y="6146610"/>
            <a:ext cx="5486876" cy="40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8407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-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建筑物&#10;&#10;自动生成的说明">
            <a:extLst>
              <a:ext uri="{FF2B5EF4-FFF2-40B4-BE49-F238E27FC236}">
                <a16:creationId xmlns:a16="http://schemas.microsoft.com/office/drawing/2014/main" id="{D3C2EE1F-0BF9-49E9-859D-A8611895DE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8C8E8E9-B6E9-4C9E-A8E5-EC39920274FE}"/>
              </a:ext>
            </a:extLst>
          </p:cNvPr>
          <p:cNvCxnSpPr/>
          <p:nvPr userDrawn="1"/>
        </p:nvCxnSpPr>
        <p:spPr>
          <a:xfrm>
            <a:off x="7322504" y="1488254"/>
            <a:ext cx="21975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6D4021-94E1-4E9F-90EB-E54E5216CA6E}"/>
              </a:ext>
            </a:extLst>
          </p:cNvPr>
          <p:cNvCxnSpPr/>
          <p:nvPr userDrawn="1"/>
        </p:nvCxnSpPr>
        <p:spPr>
          <a:xfrm>
            <a:off x="7322504" y="4146847"/>
            <a:ext cx="21975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31">
            <a:extLst>
              <a:ext uri="{FF2B5EF4-FFF2-40B4-BE49-F238E27FC236}">
                <a16:creationId xmlns:a16="http://schemas.microsoft.com/office/drawing/2014/main" id="{4EB0A957-E3E4-47EE-9713-82509E17FD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33473" y="2496180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6000" b="1" spc="600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5861CDE-5CCC-4EC9-AAE6-4DDC185E1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001" y="1860735"/>
            <a:ext cx="2858911" cy="233227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97B15C4-0524-4A21-A6CE-F7DA7DA15B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20000"/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9831" b="36385"/>
          <a:stretch/>
        </p:blipFill>
        <p:spPr>
          <a:xfrm>
            <a:off x="3352562" y="6146610"/>
            <a:ext cx="5486876" cy="40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08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-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离页连接符 1">
            <a:extLst>
              <a:ext uri="{FF2B5EF4-FFF2-40B4-BE49-F238E27FC236}">
                <a16:creationId xmlns:a16="http://schemas.microsoft.com/office/drawing/2014/main" id="{3D05038B-8A32-4BD0-A068-AFE03E6FF8D3}"/>
              </a:ext>
            </a:extLst>
          </p:cNvPr>
          <p:cNvSpPr/>
          <p:nvPr userDrawn="1"/>
        </p:nvSpPr>
        <p:spPr>
          <a:xfrm>
            <a:off x="3419386" y="0"/>
            <a:ext cx="5353229" cy="5219695"/>
          </a:xfrm>
          <a:prstGeom prst="flowChartOffpage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占位符 31">
            <a:extLst>
              <a:ext uri="{FF2B5EF4-FFF2-40B4-BE49-F238E27FC236}">
                <a16:creationId xmlns:a16="http://schemas.microsoft.com/office/drawing/2014/main" id="{4EB0A957-E3E4-47EE-9713-82509E17FD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52571" y="2609847"/>
            <a:ext cx="6286859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5400" b="1" spc="600">
                <a:solidFill>
                  <a:schemeClr val="accent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09B0529-EE67-44AA-BAF8-7E78156B3D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9831" b="36385"/>
          <a:stretch/>
        </p:blipFill>
        <p:spPr>
          <a:xfrm>
            <a:off x="3352562" y="6146610"/>
            <a:ext cx="5486876" cy="40659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FA12E6D-1EC4-4BB8-BCAB-668C213B8F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410" y="188997"/>
            <a:ext cx="3019180" cy="2116050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5B543617-7E5E-4360-A155-0CA2B7AF9E10}"/>
              </a:ext>
            </a:extLst>
          </p:cNvPr>
          <p:cNvSpPr/>
          <p:nvPr userDrawn="1"/>
        </p:nvSpPr>
        <p:spPr>
          <a:xfrm>
            <a:off x="3419386" y="4393629"/>
            <a:ext cx="5353229" cy="1461642"/>
          </a:xfrm>
          <a:custGeom>
            <a:avLst/>
            <a:gdLst>
              <a:gd name="connsiteX0" fmla="*/ 0 w 5353229"/>
              <a:gd name="connsiteY0" fmla="*/ 0 h 1461642"/>
              <a:gd name="connsiteX1" fmla="*/ 2676615 w 5353229"/>
              <a:gd name="connsiteY1" fmla="*/ 1043939 h 1461642"/>
              <a:gd name="connsiteX2" fmla="*/ 5353229 w 5353229"/>
              <a:gd name="connsiteY2" fmla="*/ 0 h 1461642"/>
              <a:gd name="connsiteX3" fmla="*/ 5353229 w 5353229"/>
              <a:gd name="connsiteY3" fmla="*/ 417703 h 1461642"/>
              <a:gd name="connsiteX4" fmla="*/ 2676615 w 5353229"/>
              <a:gd name="connsiteY4" fmla="*/ 1461642 h 1461642"/>
              <a:gd name="connsiteX5" fmla="*/ 0 w 5353229"/>
              <a:gd name="connsiteY5" fmla="*/ 417703 h 1461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3229" h="1461642">
                <a:moveTo>
                  <a:pt x="0" y="0"/>
                </a:moveTo>
                <a:lnTo>
                  <a:pt x="2676615" y="1043939"/>
                </a:lnTo>
                <a:lnTo>
                  <a:pt x="5353229" y="0"/>
                </a:lnTo>
                <a:lnTo>
                  <a:pt x="5353229" y="417703"/>
                </a:lnTo>
                <a:lnTo>
                  <a:pt x="2676615" y="1461642"/>
                </a:lnTo>
                <a:lnTo>
                  <a:pt x="0" y="41770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 descr="图片包含 建筑物&#10;&#10;自动生成的说明">
            <a:extLst>
              <a:ext uri="{FF2B5EF4-FFF2-40B4-BE49-F238E27FC236}">
                <a16:creationId xmlns:a16="http://schemas.microsoft.com/office/drawing/2014/main" id="{D3C2EE1F-0BF9-49E9-859D-A8611895DEE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296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1D5E491-4859-47A4-8F29-DAACA1914D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4908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（lowpoly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建筑物, 圆屋顶, 地板&#10;&#10;描述已自动生成">
            <a:extLst>
              <a:ext uri="{FF2B5EF4-FFF2-40B4-BE49-F238E27FC236}">
                <a16:creationId xmlns:a16="http://schemas.microsoft.com/office/drawing/2014/main" id="{0E7CEFF4-3933-40D2-928B-A28B021C14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1D5E491-4859-47A4-8F29-DAACA1914D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7627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9682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843012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>
            <a:extLst>
              <a:ext uri="{FF2B5EF4-FFF2-40B4-BE49-F238E27FC236}">
                <a16:creationId xmlns:a16="http://schemas.microsoft.com/office/drawing/2014/main" id="{ECA0A7A8-52A5-4508-9B7C-8E9F070AF3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749300"/>
            <a:ext cx="12203394" cy="319193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8" name="图片 7" descr="图片包含 建筑物&#10;&#10;自动生成的说明">
            <a:extLst>
              <a:ext uri="{FF2B5EF4-FFF2-40B4-BE49-F238E27FC236}">
                <a16:creationId xmlns:a16="http://schemas.microsoft.com/office/drawing/2014/main" id="{DC463E02-403D-4EDF-904F-C4102C9C3D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17" y="2900149"/>
            <a:ext cx="12292835" cy="39578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72915E0-7E7B-4E91-A2E6-50DB32FFA4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3" y="51177"/>
            <a:ext cx="2169174" cy="713098"/>
          </a:xfrm>
          <a:prstGeom prst="rect">
            <a:avLst/>
          </a:prstGeom>
        </p:spPr>
      </p:pic>
      <p:sp>
        <p:nvSpPr>
          <p:cNvPr id="22" name="标题 1">
            <a:extLst>
              <a:ext uri="{FF2B5EF4-FFF2-40B4-BE49-F238E27FC236}">
                <a16:creationId xmlns:a16="http://schemas.microsoft.com/office/drawing/2014/main" id="{9AF74CDA-19DD-45C1-88FF-237973683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9561" y="3383857"/>
            <a:ext cx="10052879" cy="106085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>
            <a:lvl1pPr algn="ctr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单击此处编辑标题样式</a:t>
            </a:r>
          </a:p>
        </p:txBody>
      </p:sp>
      <p:sp>
        <p:nvSpPr>
          <p:cNvPr id="26" name="内容占位符 25">
            <a:extLst>
              <a:ext uri="{FF2B5EF4-FFF2-40B4-BE49-F238E27FC236}">
                <a16:creationId xmlns:a16="http://schemas.microsoft.com/office/drawing/2014/main" id="{981273AB-3D30-4A7E-951D-B80D3185213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644345" y="5798690"/>
            <a:ext cx="2903311" cy="454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accent2"/>
                </a:solidFill>
              </a:defRPr>
            </a:lvl1pPr>
          </a:lstStyle>
          <a:p>
            <a:pPr lvl="0"/>
            <a:fld id="{C6124F18-99FF-4E25-B026-C95B196756F6}" type="datetime2">
              <a:rPr lang="zh-CN" altLang="en-US" smtClean="0"/>
              <a:t>2019年1月28日</a:t>
            </a:fld>
            <a:endParaRPr lang="zh-CN" altLang="en-US" dirty="0"/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F905EEBF-8ACE-4D30-A4F5-C5796F8343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34910" y="5052868"/>
            <a:ext cx="4122181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 b="1">
                <a:solidFill>
                  <a:schemeClr val="accent2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CE9FF532-F6D9-45BD-B501-EEC1CB82C0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74359" r="1346"/>
          <a:stretch/>
        </p:blipFill>
        <p:spPr>
          <a:xfrm>
            <a:off x="8870172" y="274183"/>
            <a:ext cx="3002280" cy="41161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E0947F5-F302-4DA0-B1F5-30EE10CF1F22}"/>
              </a:ext>
            </a:extLst>
          </p:cNvPr>
          <p:cNvGrpSpPr/>
          <p:nvPr userDrawn="1"/>
        </p:nvGrpSpPr>
        <p:grpSpPr>
          <a:xfrm>
            <a:off x="3352562" y="6252715"/>
            <a:ext cx="5486876" cy="406590"/>
            <a:chOff x="3352562" y="6073254"/>
            <a:chExt cx="5486876" cy="40659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A839E5E-CB67-421E-974F-278CCBCFB8C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>
              <a:alphaModFix amt="35000"/>
            </a:blip>
            <a:srcRect t="9831" b="36385"/>
            <a:stretch/>
          </p:blipFill>
          <p:spPr>
            <a:xfrm>
              <a:off x="3352562" y="6073254"/>
              <a:ext cx="5486876" cy="406590"/>
            </a:xfrm>
            <a:prstGeom prst="rect">
              <a:avLst/>
            </a:prstGeom>
          </p:spPr>
        </p:pic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3D809C0-A4EF-44AF-AECA-4A85E4BA2C9D}"/>
                </a:ext>
              </a:extLst>
            </p:cNvPr>
            <p:cNvSpPr/>
            <p:nvPr userDrawn="1"/>
          </p:nvSpPr>
          <p:spPr>
            <a:xfrm>
              <a:off x="6051000" y="6259222"/>
              <a:ext cx="90000" cy="9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3579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建筑物, 圆屋顶, 地板&#10;&#10;描述已自动生成">
            <a:extLst>
              <a:ext uri="{FF2B5EF4-FFF2-40B4-BE49-F238E27FC236}">
                <a16:creationId xmlns:a16="http://schemas.microsoft.com/office/drawing/2014/main" id="{32C61E04-9C57-4412-9EA5-8082A678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5" name="平行四边形 4">
            <a:extLst>
              <a:ext uri="{FF2B5EF4-FFF2-40B4-BE49-F238E27FC236}">
                <a16:creationId xmlns:a16="http://schemas.microsoft.com/office/drawing/2014/main" id="{C5A6C460-C718-4155-A390-E0273AFCB62A}"/>
              </a:ext>
            </a:extLst>
          </p:cNvPr>
          <p:cNvSpPr/>
          <p:nvPr userDrawn="1"/>
        </p:nvSpPr>
        <p:spPr>
          <a:xfrm>
            <a:off x="4144710" y="1537750"/>
            <a:ext cx="8047290" cy="3189811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建筑物&#10;&#10;自动生成的说明">
            <a:extLst>
              <a:ext uri="{FF2B5EF4-FFF2-40B4-BE49-F238E27FC236}">
                <a16:creationId xmlns:a16="http://schemas.microsoft.com/office/drawing/2014/main" id="{DC463E02-403D-4EDF-904F-C4102C9C3D8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86" y="2142500"/>
            <a:ext cx="8047290" cy="2590938"/>
          </a:xfrm>
          <a:prstGeom prst="rect">
            <a:avLst/>
          </a:prstGeom>
        </p:spPr>
      </p:pic>
      <p:sp>
        <p:nvSpPr>
          <p:cNvPr id="22" name="标题 1">
            <a:extLst>
              <a:ext uri="{FF2B5EF4-FFF2-40B4-BE49-F238E27FC236}">
                <a16:creationId xmlns:a16="http://schemas.microsoft.com/office/drawing/2014/main" id="{9AF74CDA-19DD-45C1-88FF-237973683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81297" y="2602227"/>
            <a:ext cx="6426437" cy="1060855"/>
          </a:xfrm>
          <a:prstGeom prst="rect">
            <a:avLst/>
          </a:prstGeom>
          <a:noFill/>
          <a:effectLst/>
        </p:spPr>
        <p:txBody>
          <a:bodyPr anchor="ctr">
            <a:noAutofit/>
          </a:bodyPr>
          <a:lstStyle>
            <a:lvl1pPr algn="ctr">
              <a:defRPr sz="40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单击此处编辑标题样式</a:t>
            </a:r>
          </a:p>
        </p:txBody>
      </p:sp>
      <p:sp>
        <p:nvSpPr>
          <p:cNvPr id="26" name="内容占位符 25">
            <a:extLst>
              <a:ext uri="{FF2B5EF4-FFF2-40B4-BE49-F238E27FC236}">
                <a16:creationId xmlns:a16="http://schemas.microsoft.com/office/drawing/2014/main" id="{981273AB-3D30-4A7E-951D-B80D3185213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341280" y="4870088"/>
            <a:ext cx="2244701" cy="454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fld id="{C6124F18-99FF-4E25-B026-C95B196756F6}" type="datetime2">
              <a:rPr lang="zh-CN" altLang="en-US" smtClean="0"/>
              <a:t>2019年1月28日</a:t>
            </a:fld>
            <a:endParaRPr lang="zh-CN" altLang="en-US" dirty="0"/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F905EEBF-8ACE-4D30-A4F5-C5796F8343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19584" y="3810704"/>
            <a:ext cx="3349862" cy="5984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73862409-EB7F-40D8-9600-B7C8CE927E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119382"/>
            <a:ext cx="6323888" cy="4026547"/>
          </a:xfrm>
          <a:custGeom>
            <a:avLst/>
            <a:gdLst>
              <a:gd name="connsiteX0" fmla="*/ 0 w 4827208"/>
              <a:gd name="connsiteY0" fmla="*/ 0 h 3236615"/>
              <a:gd name="connsiteX1" fmla="*/ 4827208 w 4827208"/>
              <a:gd name="connsiteY1" fmla="*/ 0 h 3236615"/>
              <a:gd name="connsiteX2" fmla="*/ 3218537 w 4827208"/>
              <a:gd name="connsiteY2" fmla="*/ 3236615 h 3236615"/>
              <a:gd name="connsiteX3" fmla="*/ 0 w 4827208"/>
              <a:gd name="connsiteY3" fmla="*/ 3236615 h 323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7208" h="3236615">
                <a:moveTo>
                  <a:pt x="0" y="0"/>
                </a:moveTo>
                <a:lnTo>
                  <a:pt x="4827208" y="0"/>
                </a:lnTo>
                <a:lnTo>
                  <a:pt x="3218537" y="3236615"/>
                </a:lnTo>
                <a:lnTo>
                  <a:pt x="0" y="323661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A63D107-02BD-4A0D-9132-36E8D944F4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524558" y="4410381"/>
            <a:ext cx="3935296" cy="20929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D92EBD5-2225-4D92-B6FB-5F42D4CF9A7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3" y="51177"/>
            <a:ext cx="2169174" cy="71309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7F038EC1-5530-4400-9F4D-38CB7EE61E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/>
          <a:srcRect r="1346"/>
          <a:stretch/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62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>
            <a:extLst>
              <a:ext uri="{FF2B5EF4-FFF2-40B4-BE49-F238E27FC236}">
                <a16:creationId xmlns:a16="http://schemas.microsoft.com/office/drawing/2014/main" id="{7C66039A-3D15-4D27-8FD3-6ADF01C340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5D47FDF-63E1-442F-8001-E72FBC10D88D}"/>
              </a:ext>
            </a:extLst>
          </p:cNvPr>
          <p:cNvGrpSpPr/>
          <p:nvPr userDrawn="1"/>
        </p:nvGrpSpPr>
        <p:grpSpPr>
          <a:xfrm>
            <a:off x="304800" y="2455636"/>
            <a:ext cx="4122059" cy="1462680"/>
            <a:chOff x="304800" y="2709636"/>
            <a:chExt cx="4122059" cy="146268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022DE15-F0A7-4081-B20E-F56AF7E8D451}"/>
                </a:ext>
              </a:extLst>
            </p:cNvPr>
            <p:cNvGrpSpPr/>
            <p:nvPr/>
          </p:nvGrpSpPr>
          <p:grpSpPr>
            <a:xfrm>
              <a:off x="304800" y="2709636"/>
              <a:ext cx="4122059" cy="1462680"/>
              <a:chOff x="667656" y="1497651"/>
              <a:chExt cx="4122059" cy="1462680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068AF075-1EBE-4100-82B6-D1B2511E27A3}"/>
                  </a:ext>
                </a:extLst>
              </p:cNvPr>
              <p:cNvGrpSpPr/>
              <p:nvPr/>
            </p:nvGrpSpPr>
            <p:grpSpPr>
              <a:xfrm>
                <a:off x="667656" y="1497651"/>
                <a:ext cx="4122059" cy="1438728"/>
                <a:chOff x="537028" y="1493158"/>
                <a:chExt cx="4122059" cy="1438728"/>
              </a:xfrm>
            </p:grpSpPr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CD1F02EB-A5F5-4A25-8E13-33D76C3997D5}"/>
                    </a:ext>
                  </a:extLst>
                </p:cNvPr>
                <p:cNvSpPr/>
                <p:nvPr/>
              </p:nvSpPr>
              <p:spPr>
                <a:xfrm>
                  <a:off x="537029" y="1493158"/>
                  <a:ext cx="4122058" cy="14387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1" name="图片 10" descr="图片包含 建筑物&#10;&#10;自动生成的说明">
                  <a:extLst>
                    <a:ext uri="{FF2B5EF4-FFF2-40B4-BE49-F238E27FC236}">
                      <a16:creationId xmlns:a16="http://schemas.microsoft.com/office/drawing/2014/main" id="{27CDB2F7-E7B6-465A-921A-BD30952F7D4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alphaModFix amt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7028" y="1604731"/>
                  <a:ext cx="4122058" cy="1327155"/>
                </a:xfrm>
                <a:prstGeom prst="rect">
                  <a:avLst/>
                </a:prstGeom>
                <a:effectLst/>
              </p:spPr>
            </p:pic>
          </p:grp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901EB5B-A305-4D12-8523-8654B0DF8D3C}"/>
                  </a:ext>
                </a:extLst>
              </p:cNvPr>
              <p:cNvSpPr txBox="1"/>
              <p:nvPr/>
            </p:nvSpPr>
            <p:spPr>
              <a:xfrm>
                <a:off x="2387598" y="1755350"/>
                <a:ext cx="223519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5400" b="1" dirty="0">
                    <a:solidFill>
                      <a:schemeClr val="accent1"/>
                    </a:solidFill>
                  </a:rPr>
                  <a:t>目  录</a:t>
                </a: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9DBDFDE5-938B-46BA-BF04-52626678C645}"/>
                  </a:ext>
                </a:extLst>
              </p:cNvPr>
              <p:cNvSpPr/>
              <p:nvPr/>
            </p:nvSpPr>
            <p:spPr>
              <a:xfrm rot="16200000">
                <a:off x="2683685" y="854302"/>
                <a:ext cx="90000" cy="4122058"/>
              </a:xfrm>
              <a:prstGeom prst="rect">
                <a:avLst/>
              </a:pr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C96E7EA-26DC-40A9-97DD-57F90BFFB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887" y="2871509"/>
              <a:ext cx="1590855" cy="1114981"/>
            </a:xfrm>
            <a:prstGeom prst="rect">
              <a:avLst/>
            </a:prstGeom>
          </p:spPr>
        </p:pic>
      </p:grpSp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86D2A06B-94AC-4433-BBC3-A98A9F2FD4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72150" y="0"/>
            <a:ext cx="641985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E1AFFB6-310A-466D-BAD1-F84A11C9C967}"/>
              </a:ext>
            </a:extLst>
          </p:cNvPr>
          <p:cNvSpPr/>
          <p:nvPr userDrawn="1"/>
        </p:nvSpPr>
        <p:spPr>
          <a:xfrm flipV="1">
            <a:off x="5672624" y="0"/>
            <a:ext cx="90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896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建筑物, 圆屋顶, 地板&#10;&#10;描述已自动生成">
            <a:extLst>
              <a:ext uri="{FF2B5EF4-FFF2-40B4-BE49-F238E27FC236}">
                <a16:creationId xmlns:a16="http://schemas.microsoft.com/office/drawing/2014/main" id="{1CF278BF-7BDF-4094-9C1D-962B78BFDF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ACBE5229-6D64-4AB4-BD32-C5A9C0A25B3D}"/>
              </a:ext>
            </a:extLst>
          </p:cNvPr>
          <p:cNvGrpSpPr/>
          <p:nvPr/>
        </p:nvGrpSpPr>
        <p:grpSpPr>
          <a:xfrm>
            <a:off x="4034970" y="685800"/>
            <a:ext cx="4122060" cy="1462680"/>
            <a:chOff x="667655" y="1497651"/>
            <a:chExt cx="4122060" cy="146268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6977AD1-FB29-49DB-B293-6E501C63653E}"/>
                </a:ext>
              </a:extLst>
            </p:cNvPr>
            <p:cNvGrpSpPr/>
            <p:nvPr/>
          </p:nvGrpSpPr>
          <p:grpSpPr>
            <a:xfrm>
              <a:off x="667656" y="1497651"/>
              <a:ext cx="4122059" cy="1438728"/>
              <a:chOff x="537028" y="1493158"/>
              <a:chExt cx="4122059" cy="1438728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D2C25A7C-283B-4D59-8088-0D173FD791A1}"/>
                  </a:ext>
                </a:extLst>
              </p:cNvPr>
              <p:cNvSpPr/>
              <p:nvPr/>
            </p:nvSpPr>
            <p:spPr>
              <a:xfrm>
                <a:off x="537029" y="1493158"/>
                <a:ext cx="4122058" cy="14387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 descr="图片包含 建筑物&#10;&#10;自动生成的说明">
                <a:extLst>
                  <a:ext uri="{FF2B5EF4-FFF2-40B4-BE49-F238E27FC236}">
                    <a16:creationId xmlns:a16="http://schemas.microsoft.com/office/drawing/2014/main" id="{909D8670-2666-4A27-A0FE-9BF4BFDA7D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alphaModFix amt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028" y="1604731"/>
                <a:ext cx="4122058" cy="1327155"/>
              </a:xfrm>
              <a:prstGeom prst="rect">
                <a:avLst/>
              </a:prstGeom>
              <a:effectLst/>
            </p:spPr>
          </p:pic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0563126-3B82-41C3-959D-6EE0A64FB1C8}"/>
                </a:ext>
              </a:extLst>
            </p:cNvPr>
            <p:cNvSpPr txBox="1"/>
            <p:nvPr/>
          </p:nvSpPr>
          <p:spPr>
            <a:xfrm>
              <a:off x="667655" y="1755350"/>
              <a:ext cx="412205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accent1"/>
                  </a:solidFill>
                </a:rPr>
                <a:t>目         录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1F06D8F-A998-4957-BCDD-C5D37E948A62}"/>
                </a:ext>
              </a:extLst>
            </p:cNvPr>
            <p:cNvSpPr/>
            <p:nvPr/>
          </p:nvSpPr>
          <p:spPr>
            <a:xfrm rot="16200000">
              <a:off x="2683685" y="854302"/>
              <a:ext cx="90000" cy="4122058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9F63F420-5C8B-4249-B74B-AB25DACFA0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047" y="797373"/>
            <a:ext cx="1590855" cy="1114981"/>
          </a:xfrm>
          <a:prstGeom prst="rect">
            <a:avLst/>
          </a:prstGeom>
        </p:spPr>
      </p:pic>
      <p:sp>
        <p:nvSpPr>
          <p:cNvPr id="13" name="图片占位符 12">
            <a:extLst>
              <a:ext uri="{FF2B5EF4-FFF2-40B4-BE49-F238E27FC236}">
                <a16:creationId xmlns:a16="http://schemas.microsoft.com/office/drawing/2014/main" id="{E9A5540C-0F48-4B7F-B5D6-F8A8EDA2E8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-19050" y="3428999"/>
            <a:ext cx="12211050" cy="342899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D9484F6-57FB-4D78-BAC6-3A0A97C9E850}"/>
              </a:ext>
            </a:extLst>
          </p:cNvPr>
          <p:cNvSpPr/>
          <p:nvPr userDrawn="1"/>
        </p:nvSpPr>
        <p:spPr>
          <a:xfrm rot="16200000" flipV="1">
            <a:off x="6051001" y="-2738344"/>
            <a:ext cx="90000" cy="121989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477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建筑物, 圆屋顶, 地板&#10;&#10;描述已自动生成">
            <a:extLst>
              <a:ext uri="{FF2B5EF4-FFF2-40B4-BE49-F238E27FC236}">
                <a16:creationId xmlns:a16="http://schemas.microsoft.com/office/drawing/2014/main" id="{BCB8885F-CCB9-4EC9-AC5C-83B4329CC8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id="{8BB665EA-8CD9-4D53-A4AF-D2B7101CE5DB}"/>
              </a:ext>
            </a:extLst>
          </p:cNvPr>
          <p:cNvSpPr/>
          <p:nvPr userDrawn="1"/>
        </p:nvSpPr>
        <p:spPr>
          <a:xfrm rot="16200000">
            <a:off x="6051000" y="-2616750"/>
            <a:ext cx="90000" cy="12192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图片占位符 33">
            <a:extLst>
              <a:ext uri="{FF2B5EF4-FFF2-40B4-BE49-F238E27FC236}">
                <a16:creationId xmlns:a16="http://schemas.microsoft.com/office/drawing/2014/main" id="{94A66D01-D8F9-449F-918E-8E0F01222D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9050"/>
            <a:ext cx="12192000" cy="3442348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标题 13">
            <a:extLst>
              <a:ext uri="{FF2B5EF4-FFF2-40B4-BE49-F238E27FC236}">
                <a16:creationId xmlns:a16="http://schemas.microsoft.com/office/drawing/2014/main" id="{43182647-270A-4077-B505-0FC4222D1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075" y="3047028"/>
            <a:ext cx="6489700" cy="775349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ctr">
              <a:defRPr sz="40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465DB092-56FD-4A68-9D16-CFF0FD3DE8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/>
          <a:srcRect r="1346"/>
          <a:stretch/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39166EE3-A8B8-4A65-AEC2-261BB698A7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54075" y="4054685"/>
            <a:ext cx="6489700" cy="153426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30000"/>
              </a:lnSpc>
              <a:buNone/>
              <a:defRPr sz="2200">
                <a:solidFill>
                  <a:schemeClr val="accent2"/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97728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建筑物, 圆屋顶, 地板&#10;&#10;描述已自动生成">
            <a:extLst>
              <a:ext uri="{FF2B5EF4-FFF2-40B4-BE49-F238E27FC236}">
                <a16:creationId xmlns:a16="http://schemas.microsoft.com/office/drawing/2014/main" id="{CA20EC42-E2DC-453A-A334-D1D7BD3BE5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id="{8BB665EA-8CD9-4D53-A4AF-D2B7101CE5DB}"/>
              </a:ext>
            </a:extLst>
          </p:cNvPr>
          <p:cNvSpPr/>
          <p:nvPr userDrawn="1"/>
        </p:nvSpPr>
        <p:spPr>
          <a:xfrm rot="10800000">
            <a:off x="5885901" y="-45000"/>
            <a:ext cx="90000" cy="694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图片占位符 33">
            <a:extLst>
              <a:ext uri="{FF2B5EF4-FFF2-40B4-BE49-F238E27FC236}">
                <a16:creationId xmlns:a16="http://schemas.microsoft.com/office/drawing/2014/main" id="{94A66D01-D8F9-449F-918E-8E0F01222D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9050"/>
            <a:ext cx="5842000" cy="68770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标题 13">
            <a:extLst>
              <a:ext uri="{FF2B5EF4-FFF2-40B4-BE49-F238E27FC236}">
                <a16:creationId xmlns:a16="http://schemas.microsoft.com/office/drawing/2014/main" id="{43182647-270A-4077-B505-0FC4222D1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4" y="3047028"/>
            <a:ext cx="5648325" cy="775349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algn="ctr">
              <a:defRPr sz="40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39166EE3-A8B8-4A65-AEC2-261BB698A7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38874" y="4054685"/>
            <a:ext cx="5648325" cy="153426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30000"/>
              </a:lnSpc>
              <a:buNone/>
              <a:defRPr sz="2200">
                <a:solidFill>
                  <a:schemeClr val="accent2"/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A251A89-E640-49C6-A3E7-63D9665175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/>
          <a:srcRect l="49487" r="1345"/>
          <a:stretch/>
        </p:blipFill>
        <p:spPr>
          <a:xfrm>
            <a:off x="6238430" y="6041797"/>
            <a:ext cx="5920443" cy="41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275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建筑物, 圆屋顶, 地板&#10;&#10;描述已自动生成">
            <a:extLst>
              <a:ext uri="{FF2B5EF4-FFF2-40B4-BE49-F238E27FC236}">
                <a16:creationId xmlns:a16="http://schemas.microsoft.com/office/drawing/2014/main" id="{B46500FD-D914-4D54-A821-0896603096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1D5E491-4859-47A4-8F29-DAACA1914D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4227868-C0F1-41FC-A8C9-A533B4E114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/>
          <a:srcRect r="1346"/>
          <a:stretch/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  <p:sp>
        <p:nvSpPr>
          <p:cNvPr id="9" name="文本占位符 31">
            <a:extLst>
              <a:ext uri="{FF2B5EF4-FFF2-40B4-BE49-F238E27FC236}">
                <a16:creationId xmlns:a16="http://schemas.microsoft.com/office/drawing/2014/main" id="{56FC8349-67FC-4E3B-B988-7A27FDAE9D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056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31">
            <a:extLst>
              <a:ext uri="{FF2B5EF4-FFF2-40B4-BE49-F238E27FC236}">
                <a16:creationId xmlns:a16="http://schemas.microsoft.com/office/drawing/2014/main" id="{85368C87-925C-44AC-B001-5C4EE6F006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8940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9AE407FD-1006-4AC4-B10B-CB7686E66A86}"/>
              </a:ext>
            </a:extLst>
          </p:cNvPr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305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" name="图片 19" descr="图片包含 户外, 标牌, 黑色&#10;&#10;自动生成的说明">
            <a:extLst>
              <a:ext uri="{FF2B5EF4-FFF2-40B4-BE49-F238E27FC236}">
                <a16:creationId xmlns:a16="http://schemas.microsoft.com/office/drawing/2014/main" id="{D5338ABA-2308-412D-96F5-DE590FFF992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21" name="文本占位符 31">
            <a:extLst>
              <a:ext uri="{FF2B5EF4-FFF2-40B4-BE49-F238E27FC236}">
                <a16:creationId xmlns:a16="http://schemas.microsoft.com/office/drawing/2014/main" id="{C2D49473-9331-4572-8AFC-3A905D765C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75351" y="43657"/>
            <a:ext cx="7081677" cy="59848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3E2A174E-0D40-4C44-A4CB-067A3AD3E27A}"/>
              </a:ext>
            </a:extLst>
          </p:cNvPr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B6623D7A-6A25-4FAF-BE38-10BE0650BF71}"/>
              </a:ext>
            </a:extLst>
          </p:cNvPr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0658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(标题导航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图片包含 建筑物, 圆屋顶, 地板&#10;&#10;描述已自动生成">
            <a:extLst>
              <a:ext uri="{FF2B5EF4-FFF2-40B4-BE49-F238E27FC236}">
                <a16:creationId xmlns:a16="http://schemas.microsoft.com/office/drawing/2014/main" id="{FCB44420-1668-4CDF-B7B1-BF64940901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C1D5E491-4859-47A4-8F29-DAACA1914D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9" name="文本占位符 31">
            <a:extLst>
              <a:ext uri="{FF2B5EF4-FFF2-40B4-BE49-F238E27FC236}">
                <a16:creationId xmlns:a16="http://schemas.microsoft.com/office/drawing/2014/main" id="{56FC8349-67FC-4E3B-B988-7A27FDAE9D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056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文本占位符 31">
            <a:extLst>
              <a:ext uri="{FF2B5EF4-FFF2-40B4-BE49-F238E27FC236}">
                <a16:creationId xmlns:a16="http://schemas.microsoft.com/office/drawing/2014/main" id="{85368C87-925C-44AC-B001-5C4EE6F006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8940" y="6438900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9AE407FD-1006-4AC4-B10B-CB7686E66A86}"/>
              </a:ext>
            </a:extLst>
          </p:cNvPr>
          <p:cNvSpPr/>
          <p:nvPr userDrawn="1"/>
        </p:nvSpPr>
        <p:spPr>
          <a:xfrm>
            <a:off x="0" y="1"/>
            <a:ext cx="12191483" cy="685800"/>
          </a:xfrm>
          <a:prstGeom prst="parallelogram">
            <a:avLst>
              <a:gd name="adj" fmla="val 4305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" name="图片 19" descr="图片包含 户外, 标牌, 黑色&#10;&#10;自动生成的说明">
            <a:extLst>
              <a:ext uri="{FF2B5EF4-FFF2-40B4-BE49-F238E27FC236}">
                <a16:creationId xmlns:a16="http://schemas.microsoft.com/office/drawing/2014/main" id="{D5338ABA-2308-412D-96F5-DE590FFF99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56" y="73482"/>
            <a:ext cx="538838" cy="538838"/>
          </a:xfrm>
          <a:prstGeom prst="rect">
            <a:avLst/>
          </a:prstGeom>
        </p:spPr>
      </p:pic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B0646154-6233-4139-B550-A28CDF04E3FA}"/>
              </a:ext>
            </a:extLst>
          </p:cNvPr>
          <p:cNvSpPr/>
          <p:nvPr userDrawn="1"/>
        </p:nvSpPr>
        <p:spPr>
          <a:xfrm>
            <a:off x="995330" y="105510"/>
            <a:ext cx="1957419" cy="512879"/>
          </a:xfrm>
          <a:prstGeom prst="parallelogram">
            <a:avLst>
              <a:gd name="adj" fmla="val 4305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标题一</a:t>
            </a: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DB662845-A8FE-4E13-82B8-ABEE9422A575}"/>
              </a:ext>
            </a:extLst>
          </p:cNvPr>
          <p:cNvSpPr/>
          <p:nvPr userDrawn="1"/>
        </p:nvSpPr>
        <p:spPr>
          <a:xfrm>
            <a:off x="2831521" y="105510"/>
            <a:ext cx="1957419" cy="512879"/>
          </a:xfrm>
          <a:prstGeom prst="parallelogram">
            <a:avLst>
              <a:gd name="adj" fmla="val 4305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标题二</a:t>
            </a:r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44330A7B-15B1-4D7C-8EFE-B8A0161426A0}"/>
              </a:ext>
            </a:extLst>
          </p:cNvPr>
          <p:cNvSpPr/>
          <p:nvPr userDrawn="1"/>
        </p:nvSpPr>
        <p:spPr>
          <a:xfrm>
            <a:off x="4645215" y="105510"/>
            <a:ext cx="1957419" cy="512879"/>
          </a:xfrm>
          <a:prstGeom prst="parallelogram">
            <a:avLst>
              <a:gd name="adj" fmla="val 4305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标题三</a:t>
            </a: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FAB9E410-8F4C-4E41-B027-DFC233733AB7}"/>
              </a:ext>
            </a:extLst>
          </p:cNvPr>
          <p:cNvSpPr/>
          <p:nvPr userDrawn="1"/>
        </p:nvSpPr>
        <p:spPr>
          <a:xfrm>
            <a:off x="6481406" y="105510"/>
            <a:ext cx="1957419" cy="512879"/>
          </a:xfrm>
          <a:prstGeom prst="parallelogram">
            <a:avLst>
              <a:gd name="adj" fmla="val 4305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标题四</a:t>
            </a:r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9F88429B-B890-4CEE-A503-4E91AAB2562D}"/>
              </a:ext>
            </a:extLst>
          </p:cNvPr>
          <p:cNvSpPr/>
          <p:nvPr userDrawn="1"/>
        </p:nvSpPr>
        <p:spPr>
          <a:xfrm>
            <a:off x="8295100" y="105510"/>
            <a:ext cx="1957419" cy="512879"/>
          </a:xfrm>
          <a:prstGeom prst="parallelogram">
            <a:avLst>
              <a:gd name="adj" fmla="val 4305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标题五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8AC3C199-AD82-4263-B8E8-8D1CD35372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r="1346"/>
          <a:stretch/>
        </p:blipFill>
        <p:spPr>
          <a:xfrm>
            <a:off x="516" y="6041797"/>
            <a:ext cx="12166903" cy="411617"/>
          </a:xfrm>
          <a:prstGeom prst="rect">
            <a:avLst/>
          </a:prstGeom>
        </p:spPr>
      </p:pic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2051FE92-34E2-4DFE-BC0D-28D53B1BE4ED}"/>
              </a:ext>
            </a:extLst>
          </p:cNvPr>
          <p:cNvSpPr/>
          <p:nvPr userDrawn="1"/>
        </p:nvSpPr>
        <p:spPr>
          <a:xfrm>
            <a:off x="11428834" y="119857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EE8F87D0-86D3-40A7-B41A-5B19E1D5D4CF}"/>
              </a:ext>
            </a:extLst>
          </p:cNvPr>
          <p:cNvSpPr/>
          <p:nvPr userDrawn="1"/>
        </p:nvSpPr>
        <p:spPr>
          <a:xfrm>
            <a:off x="11016782" y="322602"/>
            <a:ext cx="473565" cy="242093"/>
          </a:xfrm>
          <a:prstGeom prst="parallelogram">
            <a:avLst>
              <a:gd name="adj" fmla="val 444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6813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26411B-55E1-4CE5-B9CA-4734B17AE0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49970" y="6515101"/>
            <a:ext cx="103723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644C6-89F0-466C-949F-E70AD72679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584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55" r:id="rId4"/>
    <p:sldLayoutId id="2147483657" r:id="rId5"/>
    <p:sldLayoutId id="2147483653" r:id="rId6"/>
    <p:sldLayoutId id="2147483658" r:id="rId7"/>
    <p:sldLayoutId id="2147483650" r:id="rId8"/>
    <p:sldLayoutId id="2147483659" r:id="rId9"/>
    <p:sldLayoutId id="2147483651" r:id="rId10"/>
    <p:sldLayoutId id="2147483654" r:id="rId11"/>
    <p:sldLayoutId id="2147483660" r:id="rId12"/>
    <p:sldLayoutId id="2147483663" r:id="rId13"/>
    <p:sldLayoutId id="2147483652" r:id="rId14"/>
    <p:sldLayoutId id="2147483664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 userDrawn="1">
          <p15:clr>
            <a:srgbClr val="F26B43"/>
          </p15:clr>
        </p15:guide>
        <p15:guide id="2" pos="7488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472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8486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2BE71855-1849-4FC4-A9D5-7DDD1C68C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318" y="2016174"/>
            <a:ext cx="9379365" cy="1060855"/>
          </a:xfrm>
        </p:spPr>
        <p:txBody>
          <a:bodyPr/>
          <a:lstStyle/>
          <a:p>
            <a:r>
              <a:rPr kumimoji="1" lang="en-US" altLang="zh-CN" sz="4800" dirty="0"/>
              <a:t>Single Frequency Network Support for NR MBS </a:t>
            </a:r>
            <a:endParaRPr lang="zh-CN" altLang="en-US" sz="4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903F1C-568E-4080-8C79-B487B35A71F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/>
              <a:t>June, 2023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57F84D3-725F-446C-9BB7-DC74C09720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57797" y="4395527"/>
            <a:ext cx="5676405" cy="598488"/>
          </a:xfrm>
        </p:spPr>
        <p:txBody>
          <a:bodyPr/>
          <a:lstStyle/>
          <a:p>
            <a:r>
              <a:rPr kumimoji="1" lang="en-US" altLang="zh-CN" b="0" dirty="0"/>
              <a:t>Shanghai Jiao Tong University</a:t>
            </a:r>
            <a:endParaRPr kumimoji="1" lang="zh-CN" altLang="en-US" b="0" dirty="0"/>
          </a:p>
        </p:txBody>
      </p:sp>
      <p:sp>
        <p:nvSpPr>
          <p:cNvPr id="2" name="文本占位符 3">
            <a:extLst>
              <a:ext uri="{FF2B5EF4-FFF2-40B4-BE49-F238E27FC236}">
                <a16:creationId xmlns:a16="http://schemas.microsoft.com/office/drawing/2014/main" id="{69C17CC7-C0B2-77FA-CF5C-23EEA6DFCBB6}"/>
              </a:ext>
            </a:extLst>
          </p:cNvPr>
          <p:cNvSpPr txBox="1">
            <a:spLocks/>
          </p:cNvSpPr>
          <p:nvPr/>
        </p:nvSpPr>
        <p:spPr>
          <a:xfrm>
            <a:off x="5899335" y="99188"/>
            <a:ext cx="5865153" cy="598488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en-US" altLang="zh-CN" dirty="0"/>
              <a:t>RWS-230129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6320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AD470B-2550-4D20-B881-2B9DF00B23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Motivations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A26490C-82A9-4CEB-94C2-4EF63AA4C2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24618" y="133351"/>
            <a:ext cx="4151344" cy="419100"/>
          </a:xfrm>
        </p:spPr>
        <p:txBody>
          <a:bodyPr/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RWS-230129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AD06000B-9C05-40C6-B526-E3A6519431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altLang="zh-CN" dirty="0"/>
              <a:t>To enable resource–efficient delivery of multicast/broadcast services, 3GPP has developed </a:t>
            </a:r>
            <a:r>
              <a:rPr lang="en-US" altLang="zh-CN" b="1" dirty="0"/>
              <a:t>NR Multicast/Broadcast Services (MBS) </a:t>
            </a:r>
            <a:r>
              <a:rPr lang="en-US" altLang="zh-CN" dirty="0"/>
              <a:t>from Rel-17 [1].</a:t>
            </a:r>
          </a:p>
          <a:p>
            <a:pPr>
              <a:spcBef>
                <a:spcPts val="600"/>
              </a:spcBef>
            </a:pPr>
            <a:r>
              <a:rPr lang="en-US" altLang="zh-CN" b="1" dirty="0"/>
              <a:t>Single Frequency Networks (SFN) </a:t>
            </a:r>
            <a:r>
              <a:rPr lang="en-US" altLang="zh-CN" dirty="0"/>
              <a:t>can provide improvements in coverage, quality of service (QoS), and spectral efficiency[2][3]. The use of SFN is very beneficial for NR broadcast network with macro sites.</a:t>
            </a:r>
          </a:p>
          <a:p>
            <a:pPr>
              <a:spcBef>
                <a:spcPts val="600"/>
              </a:spcBef>
            </a:pPr>
            <a:r>
              <a:rPr lang="en-US" altLang="zh-CN" dirty="0"/>
              <a:t>NR MBS SFN transmission could be improved from the following two aspect:</a:t>
            </a:r>
          </a:p>
          <a:p>
            <a:pPr lvl="1">
              <a:spcBef>
                <a:spcPts val="600"/>
              </a:spcBef>
            </a:pPr>
            <a:r>
              <a:rPr lang="en-US" altLang="zh-CN" dirty="0"/>
              <a:t>Currently adopted numerologies with normal CP limited the reachable coverage of SFN. </a:t>
            </a:r>
            <a:r>
              <a:rPr lang="en-US" altLang="zh-CN" b="1" dirty="0"/>
              <a:t>Extended CP for 15 kHz and 30kHz subcarrier spacing  </a:t>
            </a:r>
            <a:r>
              <a:rPr lang="en-US" altLang="zh-CN" dirty="0"/>
              <a:t>should be considered.</a:t>
            </a:r>
          </a:p>
          <a:p>
            <a:pPr lvl="1">
              <a:spcBef>
                <a:spcPts val="600"/>
              </a:spcBef>
            </a:pPr>
            <a:r>
              <a:rPr lang="en-US" altLang="zh-CN" dirty="0"/>
              <a:t>Although SFN for NR MBS could be support based on network implementation, </a:t>
            </a:r>
            <a:r>
              <a:rPr lang="en-US" altLang="zh-CN" b="1" dirty="0"/>
              <a:t>SYNC protocol </a:t>
            </a:r>
            <a:r>
              <a:rPr lang="en-US" altLang="zh-CN" dirty="0"/>
              <a:t>could be specified to provide </a:t>
            </a:r>
            <a:r>
              <a:rPr lang="en-US" altLang="zh-CN" b="1" dirty="0"/>
              <a:t>content synchronization</a:t>
            </a:r>
            <a:r>
              <a:rPr lang="en-US" altLang="zh-CN" dirty="0"/>
              <a:t>.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D0AEF35-FBB0-D0FF-49B7-844508F3C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6116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EF1749D-A1FA-7904-2E97-52F374AE76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8458116" cy="598488"/>
          </a:xfrm>
        </p:spPr>
        <p:txBody>
          <a:bodyPr/>
          <a:lstStyle/>
          <a:p>
            <a:r>
              <a:rPr kumimoji="1" lang="en-US" altLang="zh-CN" dirty="0"/>
              <a:t>Enhanced CP for 15 </a:t>
            </a:r>
            <a:r>
              <a:rPr kumimoji="1" lang="en-US" altLang="zh-CN" dirty="0" err="1"/>
              <a:t>KHz</a:t>
            </a:r>
            <a:r>
              <a:rPr kumimoji="1" lang="en-US" altLang="zh-CN" dirty="0"/>
              <a:t> and 30kHz SCS</a:t>
            </a:r>
            <a:endParaRPr kumimoji="1"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7E85ED7-2F9A-9EAF-FEF9-30A0276EBC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NR MBS is based on the numerologies and cyclic prefix (CP) types (Normal/Extended) as defined in TS 38.211 [4]. TS 38.211 only allows </a:t>
            </a:r>
            <a:r>
              <a:rPr lang="en-US" altLang="zh-CN" b="1" dirty="0"/>
              <a:t>normal CP for 15 kHz and 30 kHz </a:t>
            </a:r>
            <a:r>
              <a:rPr lang="en-US" altLang="zh-CN" dirty="0"/>
              <a:t>subcarrier spacing (SCS), which </a:t>
            </a:r>
            <a:r>
              <a:rPr lang="en-US" altLang="zh-CN" b="1" dirty="0"/>
              <a:t>limit the reachable coverage</a:t>
            </a:r>
            <a:r>
              <a:rPr lang="en-US" altLang="zh-CN" dirty="0"/>
              <a:t> of SFN transmission</a:t>
            </a:r>
          </a:p>
          <a:p>
            <a:pPr>
              <a:spcBef>
                <a:spcPts val="600"/>
              </a:spcBef>
            </a:pPr>
            <a:r>
              <a:rPr lang="en-US" altLang="zh-CN" dirty="0"/>
              <a:t>Extended CP for 15 kHz SCS will</a:t>
            </a:r>
            <a:r>
              <a:rPr lang="zh-CN" altLang="en-US" dirty="0"/>
              <a:t> </a:t>
            </a:r>
            <a:r>
              <a:rPr lang="en-US" altLang="zh-CN" dirty="0"/>
              <a:t>increase the theoretical maximum ISD </a:t>
            </a:r>
            <a:r>
              <a:rPr lang="en-US" altLang="zh-CN" b="1" dirty="0"/>
              <a:t>from 1.4 km to 5.0 km</a:t>
            </a:r>
            <a:r>
              <a:rPr lang="en-US" altLang="zh-CN" dirty="0"/>
              <a:t>. For 30 kHz SCS, the increase will be from </a:t>
            </a:r>
            <a:r>
              <a:rPr lang="en-US" altLang="zh-CN" b="1" dirty="0"/>
              <a:t>0.7 km to 2.5 km</a:t>
            </a:r>
            <a:r>
              <a:rPr lang="en-US" altLang="zh-CN" dirty="0"/>
              <a:t>. </a:t>
            </a:r>
          </a:p>
          <a:p>
            <a:pPr>
              <a:spcBef>
                <a:spcPts val="600"/>
              </a:spcBef>
            </a:pPr>
            <a:r>
              <a:rPr lang="en-US" altLang="zh-CN" dirty="0"/>
              <a:t>The introduction of extended CP can allow for reasonably sized SFNs to </a:t>
            </a:r>
            <a:r>
              <a:rPr lang="en-US" altLang="zh-CN" b="1" dirty="0"/>
              <a:t>improve the special efficiency </a:t>
            </a:r>
            <a:r>
              <a:rPr lang="en-US" altLang="zh-CN" dirty="0"/>
              <a:t>for NR MBS transmission and to cater the use cases of public safety, software update, advertisement preload, etc. </a:t>
            </a:r>
          </a:p>
          <a:p>
            <a:pPr>
              <a:spcBef>
                <a:spcPts val="600"/>
              </a:spcBef>
            </a:pPr>
            <a:r>
              <a:rPr lang="en-US" altLang="zh-CN" dirty="0"/>
              <a:t>Support of Extended CP has been motivated and discussed as in [2], [3], and [5].</a:t>
            </a:r>
          </a:p>
          <a:p>
            <a:endParaRPr kumimoji="1" lang="zh-CN" altLang="en-US" dirty="0"/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B7523118-F206-A18A-F393-2D9EB39A0139}"/>
              </a:ext>
            </a:extLst>
          </p:cNvPr>
          <p:cNvSpPr txBox="1">
            <a:spLocks/>
          </p:cNvSpPr>
          <p:nvPr/>
        </p:nvSpPr>
        <p:spPr>
          <a:xfrm>
            <a:off x="6724618" y="133351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>
                <a:solidFill>
                  <a:schemeClr val="bg1"/>
                </a:solidFill>
              </a:rPr>
              <a:t>RWS-230129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DCA78C9A-9EE4-C52D-8732-87042030D6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6595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A1DBC13-69F6-FDED-D551-9EB6857B99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8318031" cy="598488"/>
          </a:xfrm>
        </p:spPr>
        <p:txBody>
          <a:bodyPr/>
          <a:lstStyle/>
          <a:p>
            <a:r>
              <a:rPr kumimoji="1" lang="en-US" altLang="zh-CN" dirty="0"/>
              <a:t>Extended CP for 15 </a:t>
            </a:r>
            <a:r>
              <a:rPr kumimoji="1" lang="en-US" altLang="zh-CN" dirty="0" err="1"/>
              <a:t>KHz</a:t>
            </a:r>
            <a:r>
              <a:rPr kumimoji="1" lang="en-US" altLang="zh-CN" dirty="0"/>
              <a:t> and 30kHz SCS</a:t>
            </a:r>
            <a:endParaRPr kumimoji="1"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F558416-BB9B-A9AB-BF6F-B422DEAB2F1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F8259A6-BB2C-ACF7-1DED-F53B21F904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25055E2-43FD-2EBA-167E-841C80C08D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Changes to TS38.211:</a:t>
            </a:r>
          </a:p>
          <a:p>
            <a:pPr lvl="1"/>
            <a:r>
              <a:rPr kumimoji="1" lang="en-US" altLang="zh-CN" dirty="0"/>
              <a:t>Table 4.2-1: Supported transmission </a:t>
            </a:r>
            <a:r>
              <a:rPr kumimoji="1" lang="en-US" altLang="zh-CN" dirty="0" err="1"/>
              <a:t>numerlogies</a:t>
            </a:r>
            <a:endParaRPr kumimoji="1" lang="en-US" altLang="zh-CN" dirty="0"/>
          </a:p>
          <a:p>
            <a:pPr lvl="1"/>
            <a:endParaRPr kumimoji="1" lang="en-US" altLang="zh-CN" dirty="0"/>
          </a:p>
          <a:p>
            <a:pPr lvl="1"/>
            <a:endParaRPr kumimoji="1" lang="en-US" altLang="zh-CN" dirty="0"/>
          </a:p>
          <a:p>
            <a:pPr lvl="1"/>
            <a:endParaRPr kumimoji="1" lang="en-US" altLang="zh-CN" dirty="0"/>
          </a:p>
          <a:p>
            <a:pPr lvl="1"/>
            <a:endParaRPr kumimoji="1" lang="en-US" altLang="zh-CN" dirty="0"/>
          </a:p>
          <a:p>
            <a:pPr marL="457200" lvl="1" indent="0">
              <a:buNone/>
            </a:pPr>
            <a:endParaRPr kumimoji="1" lang="en-US" altLang="zh-CN" dirty="0"/>
          </a:p>
          <a:p>
            <a:pPr lvl="1"/>
            <a:r>
              <a:rPr kumimoji="1" lang="en-US" altLang="zh-CN" dirty="0"/>
              <a:t>Table 4.3.2-2: Number of OFDM symbols per slot, slots per frame, and slots per subframe for extended cyclic prefix </a:t>
            </a:r>
            <a:endParaRPr kumimoji="1"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表格 8">
                <a:extLst>
                  <a:ext uri="{FF2B5EF4-FFF2-40B4-BE49-F238E27FC236}">
                    <a16:creationId xmlns:a16="http://schemas.microsoft.com/office/drawing/2014/main" id="{111D8E26-A9C5-04ED-60FE-3B890B01FBB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2638398"/>
                  </p:ext>
                </p:extLst>
              </p:nvPr>
            </p:nvGraphicFramePr>
            <p:xfrm>
              <a:off x="1173533" y="1729259"/>
              <a:ext cx="7543759" cy="2260848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768827">
                      <a:extLst>
                        <a:ext uri="{9D8B030D-6E8A-4147-A177-3AD203B41FA5}">
                          <a16:colId xmlns:a16="http://schemas.microsoft.com/office/drawing/2014/main" val="3342105906"/>
                        </a:ext>
                      </a:extLst>
                    </a:gridCol>
                    <a:gridCol w="2887466">
                      <a:extLst>
                        <a:ext uri="{9D8B030D-6E8A-4147-A177-3AD203B41FA5}">
                          <a16:colId xmlns:a16="http://schemas.microsoft.com/office/drawing/2014/main" val="461683247"/>
                        </a:ext>
                      </a:extLst>
                    </a:gridCol>
                    <a:gridCol w="2887466">
                      <a:extLst>
                        <a:ext uri="{9D8B030D-6E8A-4147-A177-3AD203B41FA5}">
                          <a16:colId xmlns:a16="http://schemas.microsoft.com/office/drawing/2014/main" val="2860106890"/>
                        </a:ext>
                      </a:extLst>
                    </a:gridCol>
                  </a:tblGrid>
                  <a:tr h="28260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zh-CN" altLang="en-US" sz="1800" b="0" i="1" smtClean="0">
                                    <a:effectLst/>
                                    <a:latin typeface="Cambria Math" panose="02040503050406030204" pitchFamily="18" charset="0"/>
                                    <a:ea typeface="+mj-ea"/>
                                  </a:rPr>
                                  <m:t>𝜇</m:t>
                                </m:r>
                              </m:oMath>
                            </m:oMathPara>
                          </a14:m>
                          <a:endParaRPr lang="zh-CN" sz="1800" b="0" dirty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zh-CN" altLang="en-US" sz="1800" b="0" i="1" smtClean="0">
                                  <a:effectLst/>
                                  <a:latin typeface="Cambria Math" panose="02040503050406030204" pitchFamily="18" charset="0"/>
                                  <a:ea typeface="+mj-ea"/>
                                  <a:cs typeface="Times New Roman" panose="02020603050405020304" pitchFamily="18" charset="0"/>
                                </a:rPr>
                                <m:t>∆</m:t>
                              </m:r>
                              <m:r>
                                <a:rPr lang="en-US" altLang="zh-CN" sz="1800" b="0" i="1" smtClean="0">
                                  <a:effectLst/>
                                  <a:latin typeface="Cambria Math" panose="02040503050406030204" pitchFamily="18" charset="0"/>
                                  <a:ea typeface="+mj-ea"/>
                                  <a:cs typeface="Times New Roman" panose="02020603050405020304" pitchFamily="18" charset="0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US" altLang="zh-CN" sz="1800" b="0" dirty="0"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 [kHz]</a:t>
                          </a:r>
                          <a:endParaRPr lang="zh-CN" sz="1800" b="0" dirty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Cyclic prefix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796161972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15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 dirty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r>
                            <a:rPr lang="en-US" sz="1800" b="0" dirty="0">
                              <a:solidFill>
                                <a:schemeClr val="accent1"/>
                              </a:solidFill>
                              <a:effectLst/>
                              <a:latin typeface="+mj-ea"/>
                              <a:ea typeface="+mj-ea"/>
                            </a:rPr>
                            <a:t>, Extended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25065470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1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30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 dirty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r>
                            <a:rPr lang="en-US" sz="1800" b="0" dirty="0">
                              <a:solidFill>
                                <a:schemeClr val="accent1"/>
                              </a:solidFill>
                              <a:effectLst/>
                              <a:latin typeface="+mj-ea"/>
                              <a:ea typeface="+mj-ea"/>
                            </a:rPr>
                            <a:t>, Extended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0563261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2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60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Normal, Extended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8887963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3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120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9892375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4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240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40363055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5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480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23128043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6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 dirty="0">
                              <a:effectLst/>
                              <a:latin typeface="+mj-ea"/>
                              <a:ea typeface="+mj-ea"/>
                            </a:rPr>
                            <a:t>960</a:t>
                          </a:r>
                          <a:endParaRPr lang="zh-CN" sz="1800" b="0" dirty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 dirty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endParaRPr lang="zh-CN" sz="1800" b="0" dirty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11656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表格 8">
                <a:extLst>
                  <a:ext uri="{FF2B5EF4-FFF2-40B4-BE49-F238E27FC236}">
                    <a16:creationId xmlns:a16="http://schemas.microsoft.com/office/drawing/2014/main" id="{111D8E26-A9C5-04ED-60FE-3B890B01FBB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2638398"/>
                  </p:ext>
                </p:extLst>
              </p:nvPr>
            </p:nvGraphicFramePr>
            <p:xfrm>
              <a:off x="1173533" y="1729259"/>
              <a:ext cx="7543759" cy="2260848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768827">
                      <a:extLst>
                        <a:ext uri="{9D8B030D-6E8A-4147-A177-3AD203B41FA5}">
                          <a16:colId xmlns:a16="http://schemas.microsoft.com/office/drawing/2014/main" val="3342105906"/>
                        </a:ext>
                      </a:extLst>
                    </a:gridCol>
                    <a:gridCol w="2887466">
                      <a:extLst>
                        <a:ext uri="{9D8B030D-6E8A-4147-A177-3AD203B41FA5}">
                          <a16:colId xmlns:a16="http://schemas.microsoft.com/office/drawing/2014/main" val="461683247"/>
                        </a:ext>
                      </a:extLst>
                    </a:gridCol>
                    <a:gridCol w="2887466">
                      <a:extLst>
                        <a:ext uri="{9D8B030D-6E8A-4147-A177-3AD203B41FA5}">
                          <a16:colId xmlns:a16="http://schemas.microsoft.com/office/drawing/2014/main" val="2860106890"/>
                        </a:ext>
                      </a:extLst>
                    </a:gridCol>
                  </a:tblGrid>
                  <a:tr h="28260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14" t="-27273" r="-325714" b="-75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62115" t="-27273" r="-100881" b="-75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Cyclic prefix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796161972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15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 dirty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r>
                            <a:rPr lang="en-US" sz="1800" b="0" dirty="0">
                              <a:solidFill>
                                <a:schemeClr val="accent1"/>
                              </a:solidFill>
                              <a:effectLst/>
                              <a:latin typeface="+mj-ea"/>
                              <a:ea typeface="+mj-ea"/>
                            </a:rPr>
                            <a:t>, Extended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25065470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1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30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 dirty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r>
                            <a:rPr lang="en-US" sz="1800" b="0" dirty="0">
                              <a:solidFill>
                                <a:schemeClr val="accent1"/>
                              </a:solidFill>
                              <a:effectLst/>
                              <a:latin typeface="+mj-ea"/>
                              <a:ea typeface="+mj-ea"/>
                            </a:rPr>
                            <a:t>, Extended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0563261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2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60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Normal, Extended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8887963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3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120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9892375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4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240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40363055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5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480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23128043"/>
                      </a:ext>
                    </a:extLst>
                  </a:tr>
                  <a:tr h="2826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  <a:latin typeface="+mj-ea"/>
                              <a:ea typeface="+mj-ea"/>
                            </a:rPr>
                            <a:t>6</a:t>
                          </a:r>
                          <a:endParaRPr lang="zh-CN" sz="1800" b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 dirty="0">
                              <a:effectLst/>
                              <a:latin typeface="+mj-ea"/>
                              <a:ea typeface="+mj-ea"/>
                            </a:rPr>
                            <a:t>960</a:t>
                          </a:r>
                          <a:endParaRPr lang="zh-CN" sz="1800" b="0" dirty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zh-CN" sz="1800" b="0" dirty="0">
                              <a:effectLst/>
                              <a:latin typeface="+mj-ea"/>
                              <a:ea typeface="+mj-ea"/>
                            </a:rPr>
                            <a:t>Normal</a:t>
                          </a:r>
                          <a:endParaRPr lang="zh-CN" sz="1800" b="0" dirty="0"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3116568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表格 12">
                <a:extLst>
                  <a:ext uri="{FF2B5EF4-FFF2-40B4-BE49-F238E27FC236}">
                    <a16:creationId xmlns:a16="http://schemas.microsoft.com/office/drawing/2014/main" id="{10E07D90-190B-46B3-1C84-9560CC80A5F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8279083"/>
                  </p:ext>
                </p:extLst>
              </p:nvPr>
            </p:nvGraphicFramePr>
            <p:xfrm>
              <a:off x="1173533" y="4967340"/>
              <a:ext cx="7543759" cy="1336358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259511">
                      <a:extLst>
                        <a:ext uri="{9D8B030D-6E8A-4147-A177-3AD203B41FA5}">
                          <a16:colId xmlns:a16="http://schemas.microsoft.com/office/drawing/2014/main" val="2452127324"/>
                        </a:ext>
                      </a:extLst>
                    </a:gridCol>
                    <a:gridCol w="2093271">
                      <a:extLst>
                        <a:ext uri="{9D8B030D-6E8A-4147-A177-3AD203B41FA5}">
                          <a16:colId xmlns:a16="http://schemas.microsoft.com/office/drawing/2014/main" val="2001704608"/>
                        </a:ext>
                      </a:extLst>
                    </a:gridCol>
                    <a:gridCol w="2304668">
                      <a:extLst>
                        <a:ext uri="{9D8B030D-6E8A-4147-A177-3AD203B41FA5}">
                          <a16:colId xmlns:a16="http://schemas.microsoft.com/office/drawing/2014/main" val="3620181063"/>
                        </a:ext>
                      </a:extLst>
                    </a:gridCol>
                    <a:gridCol w="1886309">
                      <a:extLst>
                        <a:ext uri="{9D8B030D-6E8A-4147-A177-3AD203B41FA5}">
                          <a16:colId xmlns:a16="http://schemas.microsoft.com/office/drawing/2014/main" val="3622952258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zh-CN" altLang="en-US" sz="1800" b="0" i="1" smtClean="0">
                                    <a:effectLst/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oMath>
                            </m:oMathPara>
                          </a14:m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zh-CN" sz="2000" b="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zh-CN" altLang="en-US" sz="1800" b="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zh-CN" sz="1800" b="0">
                                        <a:effectLst/>
                                      </a:rPr>
                                      <m:t>symb</m:t>
                                    </m:r>
                                  </m:sub>
                                  <m:sup>
                                    <m:r>
                                      <m:rPr>
                                        <m:nor/>
                                      </m:rPr>
                                      <a:rPr lang="zh-CN" sz="1800" b="0">
                                        <a:effectLst/>
                                      </a:rPr>
                                      <m:t>slot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zh-CN" sz="2000" b="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zh-CN" altLang="en-US" sz="1800" b="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zh-CN" sz="1800" b="0">
                                        <a:effectLst/>
                                      </a:rPr>
                                      <m:t>slot</m:t>
                                    </m:r>
                                  </m:sub>
                                  <m:sup>
                                    <m:r>
                                      <m:rPr>
                                        <m:nor/>
                                      </m:rPr>
                                      <a:rPr lang="zh-CN" sz="1800" b="0">
                                        <a:effectLst/>
                                      </a:rPr>
                                      <m:t>frame</m:t>
                                    </m:r>
                                    <m:r>
                                      <a:rPr lang="en-US" altLang="zh-CN" sz="1800" b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zh-CN" altLang="en-US" sz="1800" b="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zh-CN" sz="2000" b="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zh-CN" altLang="en-US" sz="1800" b="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zh-CN" sz="1800" b="0">
                                        <a:effectLst/>
                                      </a:rPr>
                                      <m:t>slot</m:t>
                                    </m:r>
                                  </m:sub>
                                  <m:sup>
                                    <m:r>
                                      <m:rPr>
                                        <m:nor/>
                                      </m:rPr>
                                      <a:rPr lang="zh-CN" sz="1800" b="0">
                                        <a:effectLst/>
                                      </a:rPr>
                                      <m:t>subframe</m:t>
                                    </m:r>
                                    <m:r>
                                      <a:rPr lang="en-US" altLang="zh-CN" sz="1800" b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zh-CN" altLang="en-US" sz="1800" b="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729044025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0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12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>
                              <a:solidFill>
                                <a:schemeClr val="accent1"/>
                              </a:solidFill>
                              <a:effectLst/>
                            </a:rPr>
                            <a:t>10</a:t>
                          </a:r>
                          <a:endParaRPr lang="zh-CN" sz="1800" b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>
                              <a:solidFill>
                                <a:schemeClr val="accent1"/>
                              </a:solidFill>
                              <a:effectLst/>
                            </a:rPr>
                            <a:t>1</a:t>
                          </a:r>
                          <a:endParaRPr lang="zh-CN" sz="1800" b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58026933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solidFill>
                                <a:schemeClr val="accent1"/>
                              </a:solidFill>
                              <a:effectLst/>
                            </a:rPr>
                            <a:t>1</a:t>
                          </a:r>
                          <a:endParaRPr lang="zh-CN" sz="1800" b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12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20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2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453244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</a:rPr>
                            <a:t>2</a:t>
                          </a:r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</a:rPr>
                            <a:t>12</a:t>
                          </a:r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</a:rPr>
                            <a:t>40</a:t>
                          </a:r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 dirty="0">
                              <a:effectLst/>
                            </a:rPr>
                            <a:t>4</a:t>
                          </a:r>
                          <a:endParaRPr lang="zh-CN" sz="1800" b="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255392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表格 12">
                <a:extLst>
                  <a:ext uri="{FF2B5EF4-FFF2-40B4-BE49-F238E27FC236}">
                    <a16:creationId xmlns:a16="http://schemas.microsoft.com/office/drawing/2014/main" id="{10E07D90-190B-46B3-1C84-9560CC80A5F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8279083"/>
                  </p:ext>
                </p:extLst>
              </p:nvPr>
            </p:nvGraphicFramePr>
            <p:xfrm>
              <a:off x="1173533" y="4967340"/>
              <a:ext cx="7543759" cy="1336358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1259511">
                      <a:extLst>
                        <a:ext uri="{9D8B030D-6E8A-4147-A177-3AD203B41FA5}">
                          <a16:colId xmlns:a16="http://schemas.microsoft.com/office/drawing/2014/main" val="2452127324"/>
                        </a:ext>
                      </a:extLst>
                    </a:gridCol>
                    <a:gridCol w="2093271">
                      <a:extLst>
                        <a:ext uri="{9D8B030D-6E8A-4147-A177-3AD203B41FA5}">
                          <a16:colId xmlns:a16="http://schemas.microsoft.com/office/drawing/2014/main" val="2001704608"/>
                        </a:ext>
                      </a:extLst>
                    </a:gridCol>
                    <a:gridCol w="2304668">
                      <a:extLst>
                        <a:ext uri="{9D8B030D-6E8A-4147-A177-3AD203B41FA5}">
                          <a16:colId xmlns:a16="http://schemas.microsoft.com/office/drawing/2014/main" val="3620181063"/>
                        </a:ext>
                      </a:extLst>
                    </a:gridCol>
                    <a:gridCol w="1886309">
                      <a:extLst>
                        <a:ext uri="{9D8B030D-6E8A-4147-A177-3AD203B41FA5}">
                          <a16:colId xmlns:a16="http://schemas.microsoft.com/office/drawing/2014/main" val="3622952258"/>
                        </a:ext>
                      </a:extLst>
                    </a:gridCol>
                  </a:tblGrid>
                  <a:tr h="45243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010" t="-2778" r="-502020" b="-2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60606" t="-2778" r="-201212" b="-2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45604" t="-2778" r="-82418" b="-2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300000" t="-2778" r="-671" b="-22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29044025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0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12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>
                              <a:solidFill>
                                <a:schemeClr val="accent1"/>
                              </a:solidFill>
                              <a:effectLst/>
                            </a:rPr>
                            <a:t>10</a:t>
                          </a:r>
                          <a:endParaRPr lang="zh-CN" sz="1800" b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>
                              <a:solidFill>
                                <a:schemeClr val="accent1"/>
                              </a:solidFill>
                              <a:effectLst/>
                            </a:rPr>
                            <a:t>1</a:t>
                          </a:r>
                          <a:endParaRPr lang="zh-CN" sz="1800" b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580269330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solidFill>
                                <a:schemeClr val="accent1"/>
                              </a:solidFill>
                              <a:effectLst/>
                            </a:rPr>
                            <a:t>1</a:t>
                          </a:r>
                          <a:endParaRPr lang="zh-CN" sz="1800" b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12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20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000" b="0" dirty="0">
                              <a:solidFill>
                                <a:schemeClr val="accent1"/>
                              </a:solidFill>
                              <a:effectLst/>
                            </a:rPr>
                            <a:t>2</a:t>
                          </a:r>
                          <a:endParaRPr lang="zh-CN" sz="1800" b="0" dirty="0">
                            <a:solidFill>
                              <a:schemeClr val="accent1"/>
                            </a:solidFill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4532443"/>
                      </a:ext>
                    </a:extLst>
                  </a:tr>
                  <a:tr h="2743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</a:rPr>
                            <a:t>2</a:t>
                          </a:r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</a:rPr>
                            <a:t>12</a:t>
                          </a:r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>
                              <a:effectLst/>
                            </a:rPr>
                            <a:t>40</a:t>
                          </a:r>
                          <a:endParaRPr lang="zh-CN" sz="1800" b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1800" b="0" dirty="0">
                              <a:effectLst/>
                            </a:rPr>
                            <a:t>4</a:t>
                          </a:r>
                          <a:endParaRPr lang="zh-CN" sz="1800" b="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255392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6" name="文本占位符 4">
            <a:extLst>
              <a:ext uri="{FF2B5EF4-FFF2-40B4-BE49-F238E27FC236}">
                <a16:creationId xmlns:a16="http://schemas.microsoft.com/office/drawing/2014/main" id="{E5823C69-ED85-A47B-A3A6-B2FB6B4CCA8D}"/>
              </a:ext>
            </a:extLst>
          </p:cNvPr>
          <p:cNvSpPr txBox="1">
            <a:spLocks/>
          </p:cNvSpPr>
          <p:nvPr/>
        </p:nvSpPr>
        <p:spPr>
          <a:xfrm>
            <a:off x="6724618" y="133351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>
                <a:solidFill>
                  <a:schemeClr val="bg1"/>
                </a:solidFill>
              </a:rPr>
              <a:t>RWS-230129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BA7FE1-6E8A-6D74-CD52-2686B8737D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7018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2E57F64-0B23-7E0A-36A7-300BB92322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8341781" cy="598488"/>
          </a:xfrm>
        </p:spPr>
        <p:txBody>
          <a:bodyPr/>
          <a:lstStyle/>
          <a:p>
            <a:r>
              <a:rPr kumimoji="1" lang="en-US" altLang="zh-CN" dirty="0"/>
              <a:t>Extended CP for 15 </a:t>
            </a:r>
            <a:r>
              <a:rPr kumimoji="1" lang="en-US" altLang="zh-CN" dirty="0" err="1"/>
              <a:t>KHz</a:t>
            </a:r>
            <a:r>
              <a:rPr kumimoji="1" lang="en-US" altLang="zh-CN" dirty="0"/>
              <a:t> and 30kHz SCS</a:t>
            </a:r>
            <a:endParaRPr kumimoji="1"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E1C95B9-AB39-C8DF-EC59-D1B3877681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D532E8-3492-D585-2B62-6A594A17D9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kumimoji="1"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占位符 4">
                <a:extLst>
                  <a:ext uri="{FF2B5EF4-FFF2-40B4-BE49-F238E27FC236}">
                    <a16:creationId xmlns:a16="http://schemas.microsoft.com/office/drawing/2014/main" id="{4CDA141E-8015-E5B0-5911-0B4CD9EC178B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/>
            <p:txBody>
              <a:bodyPr/>
              <a:lstStyle/>
              <a:p>
                <a:r>
                  <a:rPr kumimoji="1" lang="en-US" altLang="zh-CN" dirty="0"/>
                  <a:t>Changes to TS38.213 [6]:</a:t>
                </a:r>
              </a:p>
              <a:p>
                <a:pPr lvl="1"/>
                <a:r>
                  <a:rPr lang="en-US" altLang="zh-CN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If a BWP in the serving cell is configured with </a:t>
                </a:r>
                <a14:m>
                  <m:oMath xmlns:m="http://schemas.openxmlformats.org/officeDocument/2006/math">
                    <m:r>
                      <a:rPr lang="en-US" altLang="zh-CN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𝜇</m:t>
                    </m:r>
                    <m:r>
                      <a:rPr lang="en-US" altLang="zh-CN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b="0" i="0" smtClean="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dirty="0">
                    <a:solidFill>
                      <a:schemeClr val="accent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0, 1, or </a:t>
                </a:r>
                <a:r>
                  <a:rPr lang="en-US" altLang="zh-CN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2 and with extended CP, the UE expects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SFI</m:t>
                        </m:r>
                      </m:sub>
                    </m:sSub>
                    <m:r>
                      <a:rPr lang="en-GB" altLang="zh-CN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altLang="zh-CN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SFI</m:t>
                        </m:r>
                      </m:sub>
                    </m:sSub>
                    <m:r>
                      <a:rPr lang="en-GB" altLang="zh-CN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en-GB" altLang="zh-CN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, 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altLang="zh-CN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SFI</m:t>
                        </m:r>
                      </m:sub>
                    </m:sSub>
                    <m:r>
                      <a:rPr lang="en-GB" altLang="zh-CN" i="1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=2</m:t>
                    </m:r>
                  </m:oMath>
                </a14:m>
                <a:r>
                  <a:rPr lang="en-US" altLang="zh-CN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. </a:t>
                </a:r>
                <a:endParaRPr kumimoji="1" lang="zh-CN" altLang="en-US" dirty="0"/>
              </a:p>
              <a:p>
                <a:r>
                  <a:rPr kumimoji="1" lang="en-US" altLang="zh-CN" dirty="0"/>
                  <a:t>Other parts of the specifications are already written to support extended CP for 60 kHz SCS. </a:t>
                </a:r>
              </a:p>
              <a:p>
                <a:r>
                  <a:rPr kumimoji="1" lang="en-US" altLang="zh-CN" dirty="0"/>
                  <a:t>The introduction of extended CP for 15 kHz and 30 kHz SCS can be easily implemented</a:t>
                </a:r>
                <a:r>
                  <a:rPr kumimoji="1" lang="zh-CN" altLang="en-US" dirty="0"/>
                  <a:t> </a:t>
                </a:r>
                <a:r>
                  <a:rPr kumimoji="1" lang="en-US" altLang="zh-CN" dirty="0"/>
                  <a:t>by scaling based on the extended CP for 60 kHz SCS for NR MBS.</a:t>
                </a:r>
              </a:p>
              <a:p>
                <a:endParaRPr kumimoji="1" lang="en-US" altLang="zh-CN" dirty="0"/>
              </a:p>
            </p:txBody>
          </p:sp>
        </mc:Choice>
        <mc:Fallback>
          <p:sp>
            <p:nvSpPr>
              <p:cNvPr id="5" name="文本占位符 4">
                <a:extLst>
                  <a:ext uri="{FF2B5EF4-FFF2-40B4-BE49-F238E27FC236}">
                    <a16:creationId xmlns:a16="http://schemas.microsoft.com/office/drawing/2014/main" id="{4CDA141E-8015-E5B0-5911-0B4CD9EC17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blipFill>
                <a:blip r:embed="rId2"/>
                <a:stretch>
                  <a:fillRect r="-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占位符 4">
            <a:extLst>
              <a:ext uri="{FF2B5EF4-FFF2-40B4-BE49-F238E27FC236}">
                <a16:creationId xmlns:a16="http://schemas.microsoft.com/office/drawing/2014/main" id="{2725C181-298C-73BF-80C6-360A49E1BFE8}"/>
              </a:ext>
            </a:extLst>
          </p:cNvPr>
          <p:cNvSpPr txBox="1">
            <a:spLocks/>
          </p:cNvSpPr>
          <p:nvPr/>
        </p:nvSpPr>
        <p:spPr>
          <a:xfrm>
            <a:off x="6724618" y="133351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>
                <a:solidFill>
                  <a:schemeClr val="bg1"/>
                </a:solidFill>
              </a:rPr>
              <a:t>RWS-230129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D36EF4D6-3D94-F09B-EAAD-6B400C007B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970053"/>
              </p:ext>
            </p:extLst>
          </p:nvPr>
        </p:nvGraphicFramePr>
        <p:xfrm>
          <a:off x="536667" y="3750732"/>
          <a:ext cx="11200654" cy="701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81443">
                  <a:extLst>
                    <a:ext uri="{9D8B030D-6E8A-4147-A177-3AD203B41FA5}">
                      <a16:colId xmlns:a16="http://schemas.microsoft.com/office/drawing/2014/main" val="1888642160"/>
                    </a:ext>
                  </a:extLst>
                </a:gridCol>
                <a:gridCol w="9519211">
                  <a:extLst>
                    <a:ext uri="{9D8B030D-6E8A-4147-A177-3AD203B41FA5}">
                      <a16:colId xmlns:a16="http://schemas.microsoft.com/office/drawing/2014/main" val="11398687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zh-CN" sz="2000" b="1" dirty="0"/>
                        <a:t>Proposal 1	</a:t>
                      </a:r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2000" b="1" dirty="0"/>
                        <a:t>Extended CP for 15 kHz and 30 kHz subcarrier spacing should be specified by scaling based on the extended CP for 60 kHz SCS for NR MBS.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4639397"/>
                  </a:ext>
                </a:extLst>
              </a:tr>
            </a:tbl>
          </a:graphicData>
        </a:graphic>
      </p:graphicFrame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A7370939-C1C2-5695-B970-70F8656D21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9972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2E57F64-0B23-7E0A-36A7-300BB92322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5351" y="43657"/>
            <a:ext cx="8341781" cy="598488"/>
          </a:xfrm>
        </p:spPr>
        <p:txBody>
          <a:bodyPr/>
          <a:lstStyle/>
          <a:p>
            <a:r>
              <a:rPr kumimoji="1" lang="en-US" altLang="zh-CN" sz="2800" dirty="0"/>
              <a:t>SYNC Protocol for Content Synchronization</a:t>
            </a:r>
            <a:endParaRPr kumimoji="1" lang="zh-CN" altLang="en-US" sz="2800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E1C95B9-AB39-C8DF-EC59-D1B3877681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D532E8-3492-D585-2B62-6A594A17D9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CDA141E-8015-E5B0-5911-0B4CD9EC17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All </a:t>
            </a:r>
            <a:r>
              <a:rPr kumimoji="1" lang="en-US" altLang="zh-CN" dirty="0" err="1"/>
              <a:t>gNBs</a:t>
            </a:r>
            <a:r>
              <a:rPr kumimoji="1" lang="en-US" altLang="zh-CN" dirty="0"/>
              <a:t> in the SFN area have a synchronized radio frame timing such that the radio frames are transmitted at the same time.</a:t>
            </a:r>
          </a:p>
          <a:p>
            <a:r>
              <a:rPr kumimoji="1" lang="en-US" altLang="zh-CN" dirty="0"/>
              <a:t>All </a:t>
            </a:r>
            <a:r>
              <a:rPr kumimoji="1" lang="en-US" altLang="zh-CN" dirty="0" err="1"/>
              <a:t>gNBs</a:t>
            </a:r>
            <a:r>
              <a:rPr kumimoji="1" lang="en-US" altLang="zh-CN" dirty="0"/>
              <a:t> have the same configuration of RLC/MAC/PHY for each multicast/broadcast service.</a:t>
            </a:r>
          </a:p>
          <a:p>
            <a:r>
              <a:rPr kumimoji="1" lang="en-US" altLang="zh-CN" dirty="0"/>
              <a:t>MB-UPF and UPF send multicast and broadcast data with the SYNC protocol to each </a:t>
            </a:r>
            <a:r>
              <a:rPr kumimoji="1" lang="en-US" altLang="zh-CN" dirty="0" err="1"/>
              <a:t>gNB</a:t>
            </a:r>
            <a:r>
              <a:rPr kumimoji="1" lang="en-US" altLang="zh-CN" dirty="0"/>
              <a:t> transmitting the service in SFN area.</a:t>
            </a:r>
          </a:p>
          <a:p>
            <a:r>
              <a:rPr kumimoji="1" lang="en-US" altLang="zh-CN" dirty="0"/>
              <a:t> The SYNC protocol provides additional information so that the </a:t>
            </a:r>
            <a:r>
              <a:rPr kumimoji="1" lang="en-US" altLang="zh-CN" dirty="0" err="1"/>
              <a:t>gNBs</a:t>
            </a:r>
            <a:r>
              <a:rPr kumimoji="1" lang="en-US" altLang="zh-CN" dirty="0"/>
              <a:t> identify the transmission radio frame(s).</a:t>
            </a:r>
          </a:p>
          <a:p>
            <a:r>
              <a:rPr kumimoji="1" lang="en-US" altLang="zh-CN" dirty="0"/>
              <a:t>Each </a:t>
            </a:r>
            <a:r>
              <a:rPr kumimoji="1" lang="en-US" altLang="zh-CN" dirty="0" err="1"/>
              <a:t>gNB</a:t>
            </a:r>
            <a:r>
              <a:rPr kumimoji="1" lang="en-US" altLang="zh-CN" dirty="0"/>
              <a:t> buffers multicast and broadcast data and waits for the transmission timing indicated in the SYNC protocol.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2725C181-298C-73BF-80C6-360A49E1BFE8}"/>
              </a:ext>
            </a:extLst>
          </p:cNvPr>
          <p:cNvSpPr txBox="1">
            <a:spLocks/>
          </p:cNvSpPr>
          <p:nvPr/>
        </p:nvSpPr>
        <p:spPr>
          <a:xfrm>
            <a:off x="6724618" y="133351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>
                <a:solidFill>
                  <a:schemeClr val="bg1"/>
                </a:solidFill>
              </a:rPr>
              <a:t>RWS-230129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D36EF4D6-3D94-F09B-EAAD-6B400C007B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750573"/>
              </p:ext>
            </p:extLst>
          </p:nvPr>
        </p:nvGraphicFramePr>
        <p:xfrm>
          <a:off x="553600" y="5041021"/>
          <a:ext cx="11200654" cy="701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81443">
                  <a:extLst>
                    <a:ext uri="{9D8B030D-6E8A-4147-A177-3AD203B41FA5}">
                      <a16:colId xmlns:a16="http://schemas.microsoft.com/office/drawing/2014/main" val="1888642160"/>
                    </a:ext>
                  </a:extLst>
                </a:gridCol>
                <a:gridCol w="9519211">
                  <a:extLst>
                    <a:ext uri="{9D8B030D-6E8A-4147-A177-3AD203B41FA5}">
                      <a16:colId xmlns:a16="http://schemas.microsoft.com/office/drawing/2014/main" val="11398687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zh-CN" sz="2000" b="1" dirty="0"/>
                        <a:t>Proposal 2	</a:t>
                      </a:r>
                      <a:endParaRPr lang="zh-CN" alt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2000" b="1" dirty="0"/>
                        <a:t>SYNC protocol should be specified to provide content synchronization for NR MBS SFN transmission.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4639397"/>
                  </a:ext>
                </a:extLst>
              </a:tr>
            </a:tbl>
          </a:graphicData>
        </a:graphic>
      </p:graphicFrame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CE1F906C-504D-DC7B-9EEA-DB60E3CBC6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7043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7A1FBB1-CCAD-B5DB-0E8B-1075BA70C1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References</a:t>
            </a:r>
            <a:endParaRPr kumimoji="1"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2563B33-0E00-E7BD-58D3-2070F6840A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zh-CN" sz="1800" dirty="0"/>
              <a:t>[1] RP-220428 Revised WID: Core part: NR multicast and broadcast services</a:t>
            </a:r>
          </a:p>
          <a:p>
            <a:pPr marL="0" indent="0">
              <a:buNone/>
            </a:pPr>
            <a:r>
              <a:rPr kumimoji="1" lang="en-US" altLang="zh-CN" sz="1800" dirty="0"/>
              <a:t>[2] RWS-210446, NR multicast broadcast enhancements, Huawei, </a:t>
            </a:r>
            <a:r>
              <a:rPr kumimoji="1" lang="en-US" altLang="zh-CN" sz="1800" dirty="0" err="1"/>
              <a:t>HiSilicon</a:t>
            </a:r>
            <a:r>
              <a:rPr kumimoji="1" lang="en-US" altLang="zh-CN" sz="1800" dirty="0"/>
              <a:t>, RAN Rel-18 workshop, E-Meeting, June 28 – July 2, 2021.</a:t>
            </a:r>
          </a:p>
          <a:p>
            <a:pPr marL="0" indent="0">
              <a:buNone/>
            </a:pPr>
            <a:r>
              <a:rPr kumimoji="1" lang="en-US" altLang="zh-CN" sz="1800" dirty="0"/>
              <a:t>[3] RWS-210330, MBS and related spectrum bands in Rel-18, Ericsson, RAN Rel-18 workshop, E-Meeting, June 28 – July 2, 2021.</a:t>
            </a:r>
          </a:p>
          <a:p>
            <a:pPr marL="0" indent="0">
              <a:buNone/>
            </a:pPr>
            <a:r>
              <a:rPr kumimoji="1" lang="en-US" altLang="zh-CN" sz="1800" dirty="0"/>
              <a:t>[4] TS 38.211 NR; Physical channels and modulation (Release 17), v17.5.0 (2023-03). </a:t>
            </a:r>
          </a:p>
          <a:p>
            <a:pPr marL="0" indent="0">
              <a:buNone/>
            </a:pPr>
            <a:r>
              <a:rPr kumimoji="1" lang="en-US" altLang="zh-CN" sz="1800" dirty="0"/>
              <a:t>[5] R1-2305964 Rel-18 TEI  proposal on </a:t>
            </a:r>
            <a:r>
              <a:rPr kumimoji="1" lang="en-US" altLang="zh-CN" sz="1800" dirty="0" err="1"/>
              <a:t>eCP</a:t>
            </a:r>
            <a:r>
              <a:rPr kumimoji="1" lang="en-US" altLang="zh-CN" sz="1800" dirty="0"/>
              <a:t> support for NR MBS  Technical Enhancements and Improvements.</a:t>
            </a:r>
          </a:p>
          <a:p>
            <a:pPr marL="0" indent="0">
              <a:buNone/>
            </a:pPr>
            <a:r>
              <a:rPr kumimoji="1" lang="en-US" altLang="zh-CN" sz="1800" dirty="0"/>
              <a:t>[6] TS 38.213 NR; Physical layer procedures for control (Release 17), v17.5.0 (2023-03).</a:t>
            </a:r>
          </a:p>
          <a:p>
            <a:pPr marL="0" indent="0">
              <a:buNone/>
            </a:pPr>
            <a:endParaRPr kumimoji="1" lang="zh-CN" altLang="en-US" sz="1800" dirty="0"/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17691E4D-638C-C3BF-B7C4-A1D336BBC440}"/>
              </a:ext>
            </a:extLst>
          </p:cNvPr>
          <p:cNvSpPr txBox="1">
            <a:spLocks/>
          </p:cNvSpPr>
          <p:nvPr/>
        </p:nvSpPr>
        <p:spPr>
          <a:xfrm>
            <a:off x="6724618" y="133351"/>
            <a:ext cx="4151344" cy="4191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>
                <a:solidFill>
                  <a:schemeClr val="bg1"/>
                </a:solidFill>
              </a:rPr>
              <a:t>RWS-230129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1C7DC1D2-7A76-5B00-01E9-95FCB05880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3781C-E1F6-4315-A39D-61273F2E059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1258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F9C5D1A1-6034-44EA-B2E2-0F02EF578E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spc="600" dirty="0"/>
              <a:t>Thanks!</a:t>
            </a:r>
            <a:endParaRPr lang="zh-CN" altLang="en-US" spc="600" dirty="0"/>
          </a:p>
        </p:txBody>
      </p:sp>
      <p:sp>
        <p:nvSpPr>
          <p:cNvPr id="2" name="文本占位符 4">
            <a:extLst>
              <a:ext uri="{FF2B5EF4-FFF2-40B4-BE49-F238E27FC236}">
                <a16:creationId xmlns:a16="http://schemas.microsoft.com/office/drawing/2014/main" id="{4C85CF46-383A-56D1-002F-B1990D501AF3}"/>
              </a:ext>
            </a:extLst>
          </p:cNvPr>
          <p:cNvSpPr txBox="1">
            <a:spLocks/>
          </p:cNvSpPr>
          <p:nvPr/>
        </p:nvSpPr>
        <p:spPr>
          <a:xfrm>
            <a:off x="7888399" y="133351"/>
            <a:ext cx="4151344" cy="4191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zh-CN" dirty="0">
                <a:solidFill>
                  <a:schemeClr val="bg1"/>
                </a:solidFill>
              </a:rPr>
              <a:t>RWS-230129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114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arrow&quot;,&quot;Name&quot;:&quot;窄&quot;,&quot;HeaderHeight&quot;:10.0,&quot;FooterHeight&quot;:5.0,&quot;SideMargin&quot;:2.5,&quot;TopMargin&quot;:0.0,&quot;BottomMargin&quot;:0.0,&quot;IntervalMargin&quot;:1.0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SJTU-2019">
      <a:dk1>
        <a:srgbClr val="000000"/>
      </a:dk1>
      <a:lt1>
        <a:srgbClr val="FFFFFF"/>
      </a:lt1>
      <a:dk2>
        <a:srgbClr val="1B1C21"/>
      </a:dk2>
      <a:lt2>
        <a:srgbClr val="DBDBDB"/>
      </a:lt2>
      <a:accent1>
        <a:srgbClr val="C8161E"/>
      </a:accent1>
      <a:accent2>
        <a:srgbClr val="44546A"/>
      </a:accent2>
      <a:accent3>
        <a:srgbClr val="1F4D78"/>
      </a:accent3>
      <a:accent4>
        <a:srgbClr val="ED7D31"/>
      </a:accent4>
      <a:accent5>
        <a:srgbClr val="FFC000"/>
      </a:accent5>
      <a:accent6>
        <a:srgbClr val="A5A5A5"/>
      </a:accent6>
      <a:hlink>
        <a:srgbClr val="196E7D"/>
      </a:hlink>
      <a:folHlink>
        <a:srgbClr val="BEBEBE"/>
      </a:folHlink>
    </a:clrScheme>
    <a:fontScheme name="外宣普适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4093</TotalTime>
  <Words>796</Words>
  <Application>Microsoft Macintosh PowerPoint</Application>
  <PresentationFormat>宽屏</PresentationFormat>
  <Paragraphs>101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微软雅黑</vt:lpstr>
      <vt:lpstr>Arial</vt:lpstr>
      <vt:lpstr>Calibri</vt:lpstr>
      <vt:lpstr>Cambria Math</vt:lpstr>
      <vt:lpstr>Century Gothic</vt:lpstr>
      <vt:lpstr>Segoe UI</vt:lpstr>
      <vt:lpstr>Segoe UI Light</vt:lpstr>
      <vt:lpstr>Times New Roman</vt:lpstr>
      <vt:lpstr>Office 主题​​</vt:lpstr>
      <vt:lpstr>1_OfficePLUS</vt:lpstr>
      <vt:lpstr>Single Frequency Network Support for NR MBS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一 李</dc:creator>
  <cp:lastModifiedBy>HongHanjiang</cp:lastModifiedBy>
  <cp:revision>149</cp:revision>
  <dcterms:created xsi:type="dcterms:W3CDTF">2019-01-23T14:14:04Z</dcterms:created>
  <dcterms:modified xsi:type="dcterms:W3CDTF">2023-05-30T12:34:36Z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2019-04-13T04:31:50.2944312Z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7b149082-93e1-4519-a220-b561cf239821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