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9"/>
  </p:notesMasterIdLst>
  <p:sldIdLst>
    <p:sldId id="256" r:id="rId3"/>
    <p:sldId id="440" r:id="rId4"/>
    <p:sldId id="437" r:id="rId5"/>
    <p:sldId id="439" r:id="rId6"/>
    <p:sldId id="441" r:id="rId7"/>
    <p:sldId id="269" r:id="rId8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440"/>
            <p14:sldId id="437"/>
            <p14:sldId id="439"/>
            <p14:sldId id="441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BB6"/>
    <a:srgbClr val="66DC7F"/>
    <a:srgbClr val="FFFFFF"/>
    <a:srgbClr val="3FB74D"/>
    <a:srgbClr val="2DC84D"/>
    <a:srgbClr val="046A38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826" autoAdjust="0"/>
  </p:normalViewPr>
  <p:slideViewPr>
    <p:cSldViewPr snapToGrid="0" snapToObjects="1">
      <p:cViewPr varScale="1">
        <p:scale>
          <a:sx n="39" d="100"/>
          <a:sy n="39" d="100"/>
        </p:scale>
        <p:origin x="2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981334" y="12362506"/>
            <a:ext cx="4402666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4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2023/3/10</a:t>
            </a:fld>
            <a:endParaRPr kumimoji="0" lang="zh-CN" altLang="en-US" sz="4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299" y="12361235"/>
            <a:ext cx="2773177" cy="659357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157601" y="5250326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2023/3/10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47750" y="4209033"/>
            <a:ext cx="23544606" cy="5261538"/>
          </a:xfrm>
        </p:spPr>
        <p:txBody>
          <a:bodyPr/>
          <a:lstStyle/>
          <a:p>
            <a:pPr>
              <a:lnSpc>
                <a:spcPct val="150000"/>
              </a:lnSpc>
            </a:pPr>
            <a:br>
              <a:rPr lang="en-GB" altLang="zh-CN" sz="4000" dirty="0"/>
            </a:br>
            <a:r>
              <a:rPr lang="en-GB" altLang="zh-CN" sz="4000" dirty="0"/>
              <a:t>Title:	                 Further discussion </a:t>
            </a:r>
            <a:r>
              <a:rPr kumimoji="1" lang="en-US" altLang="zh-CN" sz="4000" dirty="0"/>
              <a:t>on BWP operation without bandwidth restriction</a:t>
            </a:r>
            <a:br>
              <a:rPr lang="zh-CN" altLang="zh-CN" sz="4000" dirty="0"/>
            </a:br>
            <a:r>
              <a:rPr lang="en-GB" altLang="zh-CN" sz="4000" dirty="0"/>
              <a:t>Source:			 </a:t>
            </a:r>
            <a:r>
              <a:rPr lang="en-US" altLang="zh-CN" sz="4000" dirty="0"/>
              <a:t>OPPO</a:t>
            </a:r>
            <a:br>
              <a:rPr lang="en-US" altLang="zh-CN" sz="4000" dirty="0"/>
            </a:br>
            <a:r>
              <a:rPr lang="en-US" altLang="zh-CN" sz="4000" dirty="0"/>
              <a:t>Agenda Item:	 9.12</a:t>
            </a:r>
            <a:br>
              <a:rPr lang="zh-CN" altLang="zh-CN" sz="4000" dirty="0"/>
            </a:br>
            <a:r>
              <a:rPr lang="en-GB" altLang="zh-CN" sz="4000" dirty="0"/>
              <a:t>Document for:	 Discussion</a:t>
            </a:r>
            <a:br>
              <a:rPr lang="zh-CN" altLang="zh-CN" sz="4000" dirty="0"/>
            </a:br>
            <a:endParaRPr kumimoji="1" lang="zh-CN" altLang="en-US" sz="40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D709693-25E5-4E90-B90E-A11ABF955B2D}"/>
              </a:ext>
            </a:extLst>
          </p:cNvPr>
          <p:cNvSpPr/>
          <p:nvPr/>
        </p:nvSpPr>
        <p:spPr>
          <a:xfrm>
            <a:off x="1047750" y="1139220"/>
            <a:ext cx="136479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indent="-1143000" algn="l"/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  <a:sym typeface="OPPOSans B"/>
              </a:rPr>
              <a:t>3GPP TSG RAN #99	</a:t>
            </a:r>
          </a:p>
          <a:p>
            <a:pPr marL="1143000" indent="-1143000" algn="l"/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  <a:sym typeface="OPPOSans B"/>
              </a:rPr>
              <a:t>Rotterdam, Netherlands, March 20-23, 2023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1F3A050-7709-467F-9AA7-A8E8D3D09659}"/>
              </a:ext>
            </a:extLst>
          </p:cNvPr>
          <p:cNvSpPr/>
          <p:nvPr/>
        </p:nvSpPr>
        <p:spPr>
          <a:xfrm>
            <a:off x="18034001" y="1139220"/>
            <a:ext cx="50083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indent="-1143000" algn="r"/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  <a:sym typeface="OPPOSans B"/>
              </a:rPr>
              <a:t>RP-230383</a:t>
            </a:r>
            <a:endParaRPr lang="zh-CN" altLang="zh-CN" sz="32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B700C6-BD75-4B60-8EF7-97D9BD322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Background: RAN4 agreements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EC5FBEC-3986-413F-8AB0-6CCA84C7ED2D}"/>
              </a:ext>
            </a:extLst>
          </p:cNvPr>
          <p:cNvGrpSpPr/>
          <p:nvPr/>
        </p:nvGrpSpPr>
        <p:grpSpPr>
          <a:xfrm>
            <a:off x="530362" y="2581341"/>
            <a:ext cx="7138129" cy="9598472"/>
            <a:chOff x="530362" y="2581341"/>
            <a:chExt cx="7138129" cy="9598472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25B8580-0B41-44AD-9629-CDF695C39C64}"/>
                </a:ext>
              </a:extLst>
            </p:cNvPr>
            <p:cNvSpPr/>
            <p:nvPr/>
          </p:nvSpPr>
          <p:spPr>
            <a:xfrm>
              <a:off x="530362" y="3656172"/>
              <a:ext cx="7138129" cy="8523641"/>
            </a:xfrm>
            <a:prstGeom prst="roundRect">
              <a:avLst>
                <a:gd name="adj" fmla="val 3400"/>
              </a:avLst>
            </a:prstGeom>
            <a:solidFill>
              <a:srgbClr val="92D050">
                <a:alpha val="32000"/>
              </a:srgbClr>
            </a:solid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D6E7076-EBA3-4C1D-90A2-AF9040F003A6}"/>
                </a:ext>
              </a:extLst>
            </p:cNvPr>
            <p:cNvSpPr/>
            <p:nvPr/>
          </p:nvSpPr>
          <p:spPr>
            <a:xfrm>
              <a:off x="776505" y="2581341"/>
              <a:ext cx="5063186" cy="849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3600" b="0" dirty="0">
                  <a:solidFill>
                    <a:srgbClr val="5E5E5E"/>
                  </a:solidFill>
                  <a:latin typeface="OPPOSans M" charset="-122"/>
                  <a:ea typeface="OPPOSans M" charset="-122"/>
                  <a:sym typeface="OPPOSans M"/>
                </a:rPr>
                <a:t>RAN4#104bis-e</a:t>
              </a:r>
              <a:endParaRPr lang="zh-CN" altLang="en-US" sz="3600" b="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2E91D3D-581B-4EFD-9C2D-F808D7B943C0}"/>
                </a:ext>
              </a:extLst>
            </p:cNvPr>
            <p:cNvSpPr/>
            <p:nvPr/>
          </p:nvSpPr>
          <p:spPr>
            <a:xfrm>
              <a:off x="776505" y="3866801"/>
              <a:ext cx="6559477" cy="7478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A</a:t>
              </a:r>
              <a:r>
                <a:rPr lang="en-GB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greed to perform high-level analysis from the following 4 aspects/criteria </a:t>
              </a: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on options for UE performing RLM/BFD/BM when CD-SSB is outside active BWP: 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marL="571500" lvl="1" indent="-571500" algn="l">
                <a:buFont typeface="Arial" panose="020B0604020202020204" pitchFamily="34" charset="0"/>
                <a:buChar char="•"/>
              </a:pP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RRM requirements impact (Spec impact) / workload in RAN4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marL="571500" lvl="1" indent="-571500" algn="l">
                <a:buFont typeface="Arial" panose="020B0604020202020204" pitchFamily="34" charset="0"/>
                <a:buChar char="•"/>
              </a:pP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Mobility performance impact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marL="571500" lvl="1" indent="-571500" algn="l">
                <a:buFont typeface="Arial" panose="020B0604020202020204" pitchFamily="34" charset="0"/>
                <a:buChar char="•"/>
              </a:pP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Throughput impact (Data interruption)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marL="571500" lvl="1" indent="-571500" algn="l">
                <a:buFont typeface="Arial" panose="020B0604020202020204" pitchFamily="34" charset="0"/>
                <a:buChar char="•"/>
              </a:pP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UE power consumption / UE complexity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5BCF860-6272-4F25-9B75-2E6A03855215}"/>
              </a:ext>
            </a:extLst>
          </p:cNvPr>
          <p:cNvGrpSpPr/>
          <p:nvPr/>
        </p:nvGrpSpPr>
        <p:grpSpPr>
          <a:xfrm>
            <a:off x="8002641" y="2581341"/>
            <a:ext cx="8927613" cy="9642003"/>
            <a:chOff x="530361" y="2581341"/>
            <a:chExt cx="8927613" cy="9642003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94193700-47AF-4D72-877D-FCED81713F58}"/>
                </a:ext>
              </a:extLst>
            </p:cNvPr>
            <p:cNvSpPr/>
            <p:nvPr/>
          </p:nvSpPr>
          <p:spPr>
            <a:xfrm>
              <a:off x="530361" y="3656172"/>
              <a:ext cx="8927613" cy="8523641"/>
            </a:xfrm>
            <a:prstGeom prst="roundRect">
              <a:avLst>
                <a:gd name="adj" fmla="val 3400"/>
              </a:avLst>
            </a:prstGeom>
            <a:solidFill>
              <a:srgbClr val="FFC000">
                <a:alpha val="32000"/>
              </a:srgbClr>
            </a:solid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D757187-6869-41CA-9855-8E4F0C873671}"/>
                </a:ext>
              </a:extLst>
            </p:cNvPr>
            <p:cNvSpPr/>
            <p:nvPr/>
          </p:nvSpPr>
          <p:spPr>
            <a:xfrm>
              <a:off x="776505" y="2581341"/>
              <a:ext cx="5063186" cy="849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3600" b="0" dirty="0">
                  <a:solidFill>
                    <a:srgbClr val="5E5E5E"/>
                  </a:solidFill>
                  <a:latin typeface="OPPOSans M" charset="-122"/>
                  <a:ea typeface="OPPOSans M" charset="-122"/>
                  <a:sym typeface="OPPOSans M"/>
                </a:rPr>
                <a:t>RAN4#105</a:t>
              </a:r>
              <a:endParaRPr lang="zh-CN" altLang="en-US" sz="3600" b="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AF25477-47E2-420F-ADD9-C7454B1EADBF}"/>
                </a:ext>
              </a:extLst>
            </p:cNvPr>
            <p:cNvSpPr/>
            <p:nvPr/>
          </p:nvSpPr>
          <p:spPr>
            <a:xfrm>
              <a:off x="745104" y="3759489"/>
              <a:ext cx="8712869" cy="84638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 indent="0" algn="just"/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Agreed to discuss the following options</a:t>
              </a:r>
            </a:p>
            <a:p>
              <a:pPr marL="457200" lvl="1" indent="-457200" algn="l">
                <a:buFont typeface="Arial" panose="020B0604020202020204" pitchFamily="34" charset="0"/>
                <a:buChar char="•"/>
              </a:pP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Option A) Perform BM/RLM/BFD based on CSI-RS within active BWP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marL="457200" lvl="3" indent="-457200" algn="l">
                <a:buFont typeface="Arial" panose="020B0604020202020204" pitchFamily="34" charset="0"/>
                <a:buChar char="•"/>
              </a:pP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Option B-1-1) Using larger BW covering SSB outside active BWP without interruptions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marL="457200" lvl="3" indent="-457200" algn="l">
                <a:buFont typeface="Arial" panose="020B0604020202020204" pitchFamily="34" charset="0"/>
                <a:buChar char="•"/>
              </a:pP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Option B-1-2) Using larger BW covering SSB outside active BWP with interruptions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marL="457200" lvl="3" indent="-457200" algn="l">
                <a:buFont typeface="Arial" panose="020B0604020202020204" pitchFamily="34" charset="0"/>
                <a:buChar char="•"/>
              </a:pP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Option B-2-2) Dedicated MG or NCSG for RLM/BFD/BM measurements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marL="457200" lvl="1" indent="-457200" algn="l">
                <a:buFont typeface="Arial" panose="020B0604020202020204" pitchFamily="34" charset="0"/>
                <a:buChar char="•"/>
              </a:pP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Option C) NCD-SSB approach which would work with existing UE hardware architectures (FG6-1) and be compatible with existing RAN4 specifications for BM/RLM/BFD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algn="just"/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C3F7303-B238-4AB2-A84D-B3364DA3BF2C}"/>
              </a:ext>
            </a:extLst>
          </p:cNvPr>
          <p:cNvGrpSpPr/>
          <p:nvPr/>
        </p:nvGrpSpPr>
        <p:grpSpPr>
          <a:xfrm>
            <a:off x="17264403" y="2581341"/>
            <a:ext cx="6950868" cy="9598472"/>
            <a:chOff x="530363" y="2581341"/>
            <a:chExt cx="6950868" cy="9598472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29AB0ED5-81DB-43A8-88C0-9D57CA1141DC}"/>
                </a:ext>
              </a:extLst>
            </p:cNvPr>
            <p:cNvSpPr/>
            <p:nvPr/>
          </p:nvSpPr>
          <p:spPr>
            <a:xfrm>
              <a:off x="530363" y="3656172"/>
              <a:ext cx="6950868" cy="8523641"/>
            </a:xfrm>
            <a:prstGeom prst="roundRect">
              <a:avLst>
                <a:gd name="adj" fmla="val 3400"/>
              </a:avLst>
            </a:prstGeom>
            <a:solidFill>
              <a:srgbClr val="00B0F0">
                <a:alpha val="32000"/>
              </a:srgbClr>
            </a:solid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F107B9D-10A6-4085-8577-8EFC657546AB}"/>
                </a:ext>
              </a:extLst>
            </p:cNvPr>
            <p:cNvSpPr/>
            <p:nvPr/>
          </p:nvSpPr>
          <p:spPr>
            <a:xfrm>
              <a:off x="776505" y="2581341"/>
              <a:ext cx="5063186" cy="849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3600" b="0" dirty="0">
                  <a:solidFill>
                    <a:srgbClr val="5E5E5E"/>
                  </a:solidFill>
                  <a:latin typeface="OPPOSans M" charset="-122"/>
                  <a:ea typeface="OPPOSans M" charset="-122"/>
                  <a:sym typeface="OPPOSans M"/>
                </a:rPr>
                <a:t>RAN4#106</a:t>
              </a:r>
              <a:endParaRPr lang="zh-CN" altLang="en-US" sz="3600" b="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A40D633-352F-4623-9074-03E7609517ED}"/>
                </a:ext>
              </a:extLst>
            </p:cNvPr>
            <p:cNvSpPr/>
            <p:nvPr/>
          </p:nvSpPr>
          <p:spPr>
            <a:xfrm>
              <a:off x="776505" y="3866801"/>
              <a:ext cx="6559477" cy="79714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3" indent="0" algn="l"/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Agreed that for </a:t>
              </a:r>
              <a:r>
                <a:rPr lang="en-GB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Option A, existing BM/RLM/BFD requirements defined in TS 38.133 is complete and no new or additional requirements are needed.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marL="457200" lvl="3" indent="-457200" algn="l">
                <a:buFont typeface="Arial" panose="020B0604020202020204" pitchFamily="34" charset="0"/>
                <a:buChar char="•"/>
              </a:pP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UL </a:t>
              </a:r>
              <a:r>
                <a:rPr lang="en-GB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timing error requirements based on the SSB shall apply for the UE </a:t>
              </a:r>
              <a:r>
                <a:rPr lang="en-US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supporting option A.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  <a:p>
              <a:pPr marL="457200" lvl="3" indent="-457200" algn="l">
                <a:buFont typeface="Arial" panose="020B0604020202020204" pitchFamily="34" charset="0"/>
                <a:buChar char="•"/>
              </a:pPr>
              <a:r>
                <a:rPr lang="en-GB" altLang="zh-CN" sz="3200" b="0" dirty="0">
                  <a:solidFill>
                    <a:srgbClr val="5E5E5E"/>
                  </a:solidFill>
                  <a:latin typeface="OPPOSans M" charset="-122"/>
                  <a:ea typeface="OPPOSans M" charset="-122"/>
                </a:rPr>
                <a:t>FFS if any clarifications on the existing requirements is needed, e.g., applicability of requirements, conditions of gap configuration etc.</a:t>
              </a:r>
              <a:endParaRPr lang="zh-CN" altLang="zh-CN" sz="3200" b="0" dirty="0">
                <a:solidFill>
                  <a:srgbClr val="5E5E5E"/>
                </a:solidFill>
                <a:latin typeface="OPPOSans M" charset="-122"/>
                <a:ea typeface="OPPOSans M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1934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40F9A3-052A-44B4-92B0-F6FA9B731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dirty="0"/>
              <a:t>Background: Highest-level analysis</a:t>
            </a:r>
            <a:endParaRPr lang="zh-CN" altLang="zh-CN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94AD32-DB69-4F4C-AB1F-FF9E87C527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4433" y="2050474"/>
            <a:ext cx="22841774" cy="10573904"/>
          </a:xfrm>
        </p:spPr>
        <p:txBody>
          <a:bodyPr>
            <a:norm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Highest-level analysis on options:  </a:t>
            </a:r>
            <a:endParaRPr lang="zh-CN" altLang="zh-CN" sz="3600" dirty="0"/>
          </a:p>
          <a:p>
            <a:endParaRPr lang="en-US" altLang="zh-CN" sz="4400" dirty="0"/>
          </a:p>
          <a:p>
            <a:endParaRPr lang="zh-CN" altLang="en-US" sz="44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C8489FC-B4A4-44ED-A356-E1EC872402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431389"/>
              </p:ext>
            </p:extLst>
          </p:nvPr>
        </p:nvGraphicFramePr>
        <p:xfrm>
          <a:off x="2810350" y="3455295"/>
          <a:ext cx="18243398" cy="7535773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498878">
                  <a:extLst>
                    <a:ext uri="{9D8B030D-6E8A-4147-A177-3AD203B41FA5}">
                      <a16:colId xmlns:a16="http://schemas.microsoft.com/office/drawing/2014/main" val="2910104238"/>
                    </a:ext>
                  </a:extLst>
                </a:gridCol>
                <a:gridCol w="3148904">
                  <a:extLst>
                    <a:ext uri="{9D8B030D-6E8A-4147-A177-3AD203B41FA5}">
                      <a16:colId xmlns:a16="http://schemas.microsoft.com/office/drawing/2014/main" val="2968758442"/>
                    </a:ext>
                  </a:extLst>
                </a:gridCol>
                <a:gridCol w="3148904">
                  <a:extLst>
                    <a:ext uri="{9D8B030D-6E8A-4147-A177-3AD203B41FA5}">
                      <a16:colId xmlns:a16="http://schemas.microsoft.com/office/drawing/2014/main" val="2074346393"/>
                    </a:ext>
                  </a:extLst>
                </a:gridCol>
                <a:gridCol w="3148904">
                  <a:extLst>
                    <a:ext uri="{9D8B030D-6E8A-4147-A177-3AD203B41FA5}">
                      <a16:colId xmlns:a16="http://schemas.microsoft.com/office/drawing/2014/main" val="3623206963"/>
                    </a:ext>
                  </a:extLst>
                </a:gridCol>
                <a:gridCol w="3148904">
                  <a:extLst>
                    <a:ext uri="{9D8B030D-6E8A-4147-A177-3AD203B41FA5}">
                      <a16:colId xmlns:a16="http://schemas.microsoft.com/office/drawing/2014/main" val="1400148965"/>
                    </a:ext>
                  </a:extLst>
                </a:gridCol>
                <a:gridCol w="3148904">
                  <a:extLst>
                    <a:ext uri="{9D8B030D-6E8A-4147-A177-3AD203B41FA5}">
                      <a16:colId xmlns:a16="http://schemas.microsoft.com/office/drawing/2014/main" val="1466226909"/>
                    </a:ext>
                  </a:extLst>
                </a:gridCol>
              </a:tblGrid>
              <a:tr h="97651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</a:rPr>
                        <a:t>Options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RRM requirements impact/workload in RAN4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Power consumption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UE complexity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Mobility performance impact</a:t>
                      </a:r>
                      <a:endParaRPr lang="zh-CN" altLang="zh-CN" sz="2800" b="1" i="0" u="none" strike="noStrike" cap="none" spc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Throughput impact (Data interruption)</a:t>
                      </a:r>
                      <a:endParaRPr lang="zh-CN" altLang="zh-CN" sz="2800" b="1" i="0" u="none" strike="noStrike" cap="none" spc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752433"/>
                  </a:ext>
                </a:extLst>
              </a:tr>
              <a:tr h="976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A)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None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9591466"/>
                  </a:ext>
                </a:extLst>
              </a:tr>
              <a:tr h="976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B-1-1)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High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 to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None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3200140"/>
                  </a:ext>
                </a:extLst>
              </a:tr>
              <a:tr h="976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B-1-2)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 or Medium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 to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 to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0859838"/>
                  </a:ext>
                </a:extLst>
              </a:tr>
              <a:tr h="192282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B-2-2)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NCSG: Low or Medium</a:t>
                      </a:r>
                      <a:endParaRPr lang="zh-CN" sz="2800" dirty="0">
                        <a:effectLst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MG: Medium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NCSG: Low to Medium</a:t>
                      </a:r>
                      <a:endParaRPr lang="zh-CN" altLang="en-US" sz="2800" u="none" strike="noStrike" cap="none" spc="0" baseline="0" dirty="0">
                        <a:ln>
                          <a:noFill/>
                        </a:ln>
                        <a:effectLst/>
                        <a:uFillTx/>
                        <a:sym typeface="Helvetica Neue Light"/>
                      </a:endParaRPr>
                    </a:p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MG: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8843383"/>
                  </a:ext>
                </a:extLst>
              </a:tr>
              <a:tr h="976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C)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None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1701644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561B0A78-CF34-4297-90D3-7D8979E7A104}"/>
              </a:ext>
            </a:extLst>
          </p:cNvPr>
          <p:cNvSpPr/>
          <p:nvPr/>
        </p:nvSpPr>
        <p:spPr>
          <a:xfrm>
            <a:off x="3623150" y="11388527"/>
            <a:ext cx="139397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dirty="0"/>
              <a:t>Note : “Low”/ “Medium” correspond to the low/medium negative impact </a:t>
            </a:r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1343922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680DA9-05A9-4632-9CF7-2F3B491A1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OPPO’s Views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B738C7-7191-4BB5-B118-D4367C03AC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411864"/>
            <a:ext cx="22841774" cy="9899465"/>
          </a:xfrm>
        </p:spPr>
        <p:txBody>
          <a:bodyPr>
            <a:normAutofit fontScale="92500" lnSpcReduction="20000"/>
          </a:bodyPr>
          <a:lstStyle/>
          <a:p>
            <a:pPr marL="635000" lvl="1" indent="0">
              <a:buNone/>
            </a:pPr>
            <a:r>
              <a:rPr lang="en-US" altLang="zh-CN" sz="4400" dirty="0"/>
              <a:t>In last RAN#98 meeting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US" altLang="zh-CN" sz="4400" dirty="0"/>
              <a:t>RAN can’t make decision due to lack of consensus.</a:t>
            </a:r>
            <a:r>
              <a:rPr lang="en-US" altLang="zh-CN" dirty="0"/>
              <a:t> As moderator suggested, 2 combos of options can be considered:</a:t>
            </a:r>
          </a:p>
          <a:p>
            <a:pPr lvl="2"/>
            <a:r>
              <a:rPr lang="en-US" altLang="zh-CN" dirty="0"/>
              <a:t>Combo1</a:t>
            </a:r>
            <a:r>
              <a:rPr lang="zh-CN" altLang="en-US" dirty="0"/>
              <a:t>： </a:t>
            </a:r>
            <a:r>
              <a:rPr lang="en-US" altLang="zh-CN" dirty="0"/>
              <a:t>Option B-1-1 (wide bandwidth w/o interruption), option B-2-2 (NCSG) and option C (NCD-SSB) to be decided.</a:t>
            </a:r>
          </a:p>
          <a:p>
            <a:pPr lvl="2"/>
            <a:r>
              <a:rPr lang="en-US" altLang="zh-CN" dirty="0"/>
              <a:t>Combo2</a:t>
            </a:r>
            <a:r>
              <a:rPr lang="zh-CN" altLang="en-US" dirty="0"/>
              <a:t>：</a:t>
            </a:r>
            <a:r>
              <a:rPr lang="en-US" altLang="zh-CN" dirty="0"/>
              <a:t>Option B-1-1 and option C, with both are optional</a:t>
            </a:r>
          </a:p>
          <a:p>
            <a:pPr marL="635000" lvl="1" indent="0">
              <a:buNone/>
            </a:pPr>
            <a:r>
              <a:rPr lang="en-US" altLang="zh-CN" dirty="0"/>
              <a:t>Based on our analysis</a:t>
            </a:r>
            <a:r>
              <a:rPr lang="zh-CN" altLang="en-US" dirty="0"/>
              <a:t>，</a:t>
            </a:r>
            <a:r>
              <a:rPr lang="en-US" altLang="zh-CN" dirty="0"/>
              <a:t>we think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dirty="0"/>
              <a:t>Option B-1-1 has less RRM requirements impact and similar UE </a:t>
            </a:r>
            <a:r>
              <a:rPr lang="en-GB" altLang="zh-CN" dirty="0"/>
              <a:t>complexity</a:t>
            </a:r>
            <a:r>
              <a:rPr lang="zh-CN" altLang="en-US" dirty="0"/>
              <a:t>，</a:t>
            </a:r>
            <a:r>
              <a:rPr lang="en-US" altLang="zh-CN" dirty="0"/>
              <a:t>compared to Option B-1-2 or B-2-2 with either interruptions or NCSG.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dirty="0"/>
              <a:t>Option A has the lowest impact to both RRM requirements and UE implementation.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dirty="0"/>
              <a:t>Option C seems has low impact but companies especially NW vendors have different views.</a:t>
            </a:r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526157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879DDE-0447-4023-BC18-715FC340F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782962-1CC4-4190-B816-CFC0F88890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07629" y="2372946"/>
            <a:ext cx="22841774" cy="3041103"/>
          </a:xfrm>
        </p:spPr>
        <p:txBody>
          <a:bodyPr>
            <a:normAutofit fontScale="92500" lnSpcReduction="20000"/>
          </a:bodyPr>
          <a:lstStyle/>
          <a:p>
            <a:pPr marL="635000" lvl="2" indent="0">
              <a:buSzTx/>
              <a:buNone/>
            </a:pPr>
            <a:r>
              <a:rPr lang="en-US" altLang="zh-CN" dirty="0"/>
              <a:t>In this RAN meeting</a:t>
            </a:r>
            <a:r>
              <a:rPr lang="zh-CN" altLang="en-US" dirty="0"/>
              <a:t>，</a:t>
            </a:r>
            <a:r>
              <a:rPr lang="en-US" altLang="zh-CN" dirty="0"/>
              <a:t>OPPO would like</a:t>
            </a:r>
            <a:r>
              <a:rPr lang="zh-CN" altLang="en-US" dirty="0"/>
              <a:t> </a:t>
            </a:r>
            <a:r>
              <a:rPr lang="en-US" altLang="zh-CN" dirty="0"/>
              <a:t>to propose:</a:t>
            </a:r>
            <a:endParaRPr lang="en-US" altLang="zh-CN" dirty="0">
              <a:sym typeface="Wingdings" panose="05000000000000000000" pitchFamily="2" charset="2"/>
            </a:endParaRPr>
          </a:p>
          <a:p>
            <a:pPr marL="1206500" lvl="2" indent="-571500"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ym typeface="Wingdings" panose="05000000000000000000" pitchFamily="2" charset="2"/>
              </a:rPr>
              <a:t>Specify at least o</a:t>
            </a:r>
            <a:r>
              <a:rPr lang="en-US" altLang="zh-CN" dirty="0"/>
              <a:t>ption B-1-1</a:t>
            </a:r>
            <a:r>
              <a:rPr lang="zh-CN" altLang="en-US" dirty="0"/>
              <a:t>，</a:t>
            </a:r>
            <a:r>
              <a:rPr lang="en-US" altLang="zh-CN" dirty="0"/>
              <a:t>and option B-2-2 </a:t>
            </a:r>
            <a:r>
              <a:rPr lang="en-US" altLang="zh-CN" dirty="0">
                <a:sym typeface="Wingdings" panose="05000000000000000000" pitchFamily="2" charset="2"/>
              </a:rPr>
              <a:t>under the</a:t>
            </a:r>
            <a:r>
              <a:rPr lang="zh-CN" altLang="en-US" dirty="0">
                <a:sym typeface="Wingdings" panose="05000000000000000000" pitchFamily="2" charset="2"/>
              </a:rPr>
              <a:t> </a:t>
            </a:r>
            <a:r>
              <a:rPr lang="en-US" altLang="zh-CN" dirty="0">
                <a:sym typeface="Wingdings" panose="05000000000000000000" pitchFamily="2" charset="2"/>
              </a:rPr>
              <a:t>umbrella</a:t>
            </a:r>
            <a:r>
              <a:rPr lang="zh-CN" altLang="en-US" dirty="0">
                <a:sym typeface="Wingdings" panose="05000000000000000000" pitchFamily="2" charset="2"/>
              </a:rPr>
              <a:t> </a:t>
            </a:r>
            <a:r>
              <a:rPr lang="en-US" altLang="zh-CN" dirty="0">
                <a:sym typeface="Wingdings" panose="05000000000000000000" pitchFamily="2" charset="2"/>
              </a:rPr>
              <a:t>of WI </a:t>
            </a:r>
            <a:r>
              <a:rPr lang="en-US" altLang="zh-CN" dirty="0" err="1">
                <a:sym typeface="Wingdings" panose="05000000000000000000" pitchFamily="2" charset="2"/>
              </a:rPr>
              <a:t>eFeRRM</a:t>
            </a:r>
            <a:r>
              <a:rPr lang="en-US" altLang="zh-CN" dirty="0">
                <a:sym typeface="Wingdings" panose="05000000000000000000" pitchFamily="2" charset="2"/>
              </a:rPr>
              <a:t>.</a:t>
            </a:r>
          </a:p>
          <a:p>
            <a:pPr marL="1206500" lvl="2" indent="-571500"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ym typeface="Wingdings" panose="05000000000000000000" pitchFamily="2" charset="2"/>
              </a:rPr>
              <a:t>Approve revised WID for </a:t>
            </a:r>
            <a:r>
              <a:rPr lang="en-US" altLang="zh-CN" dirty="0" err="1">
                <a:sym typeface="Wingdings" panose="05000000000000000000" pitchFamily="2" charset="2"/>
              </a:rPr>
              <a:t>eFeRRM</a:t>
            </a:r>
            <a:r>
              <a:rPr lang="en-US" altLang="zh-CN" dirty="0">
                <a:sym typeface="Wingdings" panose="05000000000000000000" pitchFamily="2" charset="2"/>
              </a:rPr>
              <a:t> based on the conclusion in RAN#99, and related work can be started in RAN4#106-bis if agreed.</a:t>
            </a:r>
            <a:endParaRPr lang="en-US" altLang="zh-CN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E9463A2-2DFF-46D8-8E6D-38959882BE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139413"/>
              </p:ext>
            </p:extLst>
          </p:nvPr>
        </p:nvGraphicFramePr>
        <p:xfrm>
          <a:off x="1438752" y="6067996"/>
          <a:ext cx="22179528" cy="598278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498878">
                  <a:extLst>
                    <a:ext uri="{9D8B030D-6E8A-4147-A177-3AD203B41FA5}">
                      <a16:colId xmlns:a16="http://schemas.microsoft.com/office/drawing/2014/main" val="2910104238"/>
                    </a:ext>
                  </a:extLst>
                </a:gridCol>
                <a:gridCol w="3148904">
                  <a:extLst>
                    <a:ext uri="{9D8B030D-6E8A-4147-A177-3AD203B41FA5}">
                      <a16:colId xmlns:a16="http://schemas.microsoft.com/office/drawing/2014/main" val="2968758442"/>
                    </a:ext>
                  </a:extLst>
                </a:gridCol>
                <a:gridCol w="3148904">
                  <a:extLst>
                    <a:ext uri="{9D8B030D-6E8A-4147-A177-3AD203B41FA5}">
                      <a16:colId xmlns:a16="http://schemas.microsoft.com/office/drawing/2014/main" val="2074346393"/>
                    </a:ext>
                  </a:extLst>
                </a:gridCol>
                <a:gridCol w="3148904">
                  <a:extLst>
                    <a:ext uri="{9D8B030D-6E8A-4147-A177-3AD203B41FA5}">
                      <a16:colId xmlns:a16="http://schemas.microsoft.com/office/drawing/2014/main" val="3623206963"/>
                    </a:ext>
                  </a:extLst>
                </a:gridCol>
                <a:gridCol w="3148904">
                  <a:extLst>
                    <a:ext uri="{9D8B030D-6E8A-4147-A177-3AD203B41FA5}">
                      <a16:colId xmlns:a16="http://schemas.microsoft.com/office/drawing/2014/main" val="1400148965"/>
                    </a:ext>
                  </a:extLst>
                </a:gridCol>
                <a:gridCol w="3148904">
                  <a:extLst>
                    <a:ext uri="{9D8B030D-6E8A-4147-A177-3AD203B41FA5}">
                      <a16:colId xmlns:a16="http://schemas.microsoft.com/office/drawing/2014/main" val="1466226909"/>
                    </a:ext>
                  </a:extLst>
                </a:gridCol>
                <a:gridCol w="3936130">
                  <a:extLst>
                    <a:ext uri="{9D8B030D-6E8A-4147-A177-3AD203B41FA5}">
                      <a16:colId xmlns:a16="http://schemas.microsoft.com/office/drawing/2014/main" val="3358348096"/>
                    </a:ext>
                  </a:extLst>
                </a:gridCol>
              </a:tblGrid>
              <a:tr h="12424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</a:rPr>
                        <a:t>Options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RRM requirements impact/workload in RAN4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Power consumption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UE complexity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Mobility performance impact</a:t>
                      </a:r>
                      <a:endParaRPr lang="zh-CN" altLang="zh-CN" sz="2800" b="1" i="0" u="none" strike="noStrike" cap="none" spc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Throughput impact (Data interruption)</a:t>
                      </a:r>
                      <a:endParaRPr lang="zh-CN" altLang="zh-CN" sz="2800" b="1" i="0" u="none" strike="noStrike" cap="none" spc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OPPO’s views</a:t>
                      </a:r>
                      <a:endParaRPr lang="zh-CN" altLang="zh-CN" sz="3200" b="1" i="0" u="none" strike="noStrike" cap="none" spc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52433"/>
                  </a:ext>
                </a:extLst>
              </a:tr>
              <a:tr h="71083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A)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None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40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☆☆☆☆☆</a:t>
                      </a:r>
                    </a:p>
                  </a:txBody>
                  <a:tcPr marL="68580" marR="68580" marT="0" marB="0" anchor="ctr">
                    <a:solidFill>
                      <a:srgbClr val="A7EB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591466"/>
                  </a:ext>
                </a:extLst>
              </a:tr>
              <a:tr h="71083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B-1-1)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High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 to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None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40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☆☆☆☆</a:t>
                      </a:r>
                    </a:p>
                  </a:txBody>
                  <a:tcPr marL="68580" marR="68580" marT="0" marB="0" anchor="ctr">
                    <a:solidFill>
                      <a:srgbClr val="A7EB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3200140"/>
                  </a:ext>
                </a:extLst>
              </a:tr>
              <a:tr h="71083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B-1-2)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 or Medium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 to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 to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40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☆☆</a:t>
                      </a:r>
                    </a:p>
                  </a:txBody>
                  <a:tcPr marL="68580" marR="68580" marT="0" marB="0" anchor="ctr">
                    <a:solidFill>
                      <a:srgbClr val="A7EB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0859838"/>
                  </a:ext>
                </a:extLst>
              </a:tr>
              <a:tr h="139967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B-2-2)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NCSG: Low or Medium</a:t>
                      </a:r>
                      <a:endParaRPr lang="zh-CN" sz="2800" dirty="0">
                        <a:effectLst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MG: Medium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NCSG: Low to Medium</a:t>
                      </a:r>
                      <a:endParaRPr lang="zh-CN" altLang="en-US" sz="2800" u="none" strike="noStrike" cap="none" spc="0" baseline="0" dirty="0">
                        <a:ln>
                          <a:noFill/>
                        </a:ln>
                        <a:effectLst/>
                        <a:uFillTx/>
                        <a:sym typeface="Helvetica Neue Light"/>
                      </a:endParaRPr>
                    </a:p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MG: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NCSG</a:t>
                      </a:r>
                      <a:r>
                        <a:rPr lang="zh-CN" altLang="en-US" sz="3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：</a:t>
                      </a:r>
                      <a:r>
                        <a:rPr lang="zh-CN" altLang="en-US" sz="40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☆☆☆</a:t>
                      </a:r>
                      <a:endParaRPr lang="en-US" altLang="zh-CN" sz="40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MG</a:t>
                      </a:r>
                      <a:r>
                        <a:rPr lang="zh-CN" altLang="en-US" sz="3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：</a:t>
                      </a:r>
                      <a:r>
                        <a:rPr lang="zh-CN" altLang="en-US" sz="40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☆</a:t>
                      </a:r>
                    </a:p>
                  </a:txBody>
                  <a:tcPr marL="68580" marR="68580" marT="0" marB="0" anchor="ctr">
                    <a:solidFill>
                      <a:srgbClr val="A7EB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843383"/>
                  </a:ext>
                </a:extLst>
              </a:tr>
              <a:tr h="71083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C)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u="none" strike="noStrike" cap="none" spc="0" baseline="0" dirty="0">
                          <a:ln>
                            <a:noFill/>
                          </a:ln>
                          <a:effectLst/>
                          <a:uFillTx/>
                          <a:sym typeface="Helvetica Neue Light"/>
                        </a:rPr>
                        <a:t>None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40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☆☆</a:t>
                      </a:r>
                    </a:p>
                  </a:txBody>
                  <a:tcPr marL="68580" marR="68580" marT="0" marB="0" anchor="ctr">
                    <a:solidFill>
                      <a:srgbClr val="A7EB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701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29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660</Words>
  <Application>Microsoft Office PowerPoint</Application>
  <PresentationFormat>自定义</PresentationFormat>
  <Paragraphs>120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Helvetica Neue</vt:lpstr>
      <vt:lpstr>Helvetica Neue Light</vt:lpstr>
      <vt:lpstr>Helvetica Neue Medium</vt:lpstr>
      <vt:lpstr>MS Mincho</vt:lpstr>
      <vt:lpstr>OPPOSans B</vt:lpstr>
      <vt:lpstr>OPPOSans M</vt:lpstr>
      <vt:lpstr>OPPOSans R</vt:lpstr>
      <vt:lpstr>宋体</vt:lpstr>
      <vt:lpstr>Arial</vt:lpstr>
      <vt:lpstr>Helvetica</vt:lpstr>
      <vt:lpstr>Times New Roman</vt:lpstr>
      <vt:lpstr>Wingdings</vt:lpstr>
      <vt:lpstr>White 白底</vt:lpstr>
      <vt:lpstr>Black 黑底</vt:lpstr>
      <vt:lpstr> Title:                  Further discussion on BWP operation without bandwidth restriction Source:    OPPO Agenda Item:  9.12 Document for:  Discussion </vt:lpstr>
      <vt:lpstr>Background: RAN4 agreements</vt:lpstr>
      <vt:lpstr>Background: Highest-level analysis</vt:lpstr>
      <vt:lpstr>OPPO’s Views</vt:lpstr>
      <vt:lpstr>Proposals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OPPO-Roy</cp:lastModifiedBy>
  <cp:revision>1403</cp:revision>
  <cp:lastPrinted>2022-11-22T05:01:10Z</cp:lastPrinted>
  <dcterms:created xsi:type="dcterms:W3CDTF">2022-11-22T05:01:10Z</dcterms:created>
  <dcterms:modified xsi:type="dcterms:W3CDTF">2023-03-10T08:02:28Z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1033-11.1.0.11664</vt:lpwstr>
  </property>
  <property fmtid="{D5CDD505-2E9C-101B-9397-08002B2CF9AE}" pid="3" name="ICV">
    <vt:lpwstr/>
  </property>
</Properties>
</file>