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349" r:id="rId2"/>
    <p:sldId id="291" r:id="rId3"/>
    <p:sldId id="350" r:id="rId4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9F2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3" autoAdjust="0"/>
    <p:restoredTop sz="86410" autoAdjust="0"/>
  </p:normalViewPr>
  <p:slideViewPr>
    <p:cSldViewPr snapToGrid="0" snapToObjects="1" showGuides="1">
      <p:cViewPr varScale="1">
        <p:scale>
          <a:sx n="123" d="100"/>
          <a:sy n="123" d="100"/>
        </p:scale>
        <p:origin x="322" y="82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12/5/2022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05/12/2022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p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9211404-45CD-4325-8498-AF8EEE4AA2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2752" y="6491916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6" name="內容版面配置區 25"/>
          <p:cNvSpPr>
            <a:spLocks noGrp="1"/>
          </p:cNvSpPr>
          <p:nvPr>
            <p:ph sz="quarter" idx="10"/>
          </p:nvPr>
        </p:nvSpPr>
        <p:spPr>
          <a:xfrm>
            <a:off x="431912" y="1343609"/>
            <a:ext cx="5377568" cy="4943151"/>
          </a:xfrm>
        </p:spPr>
        <p:txBody>
          <a:bodyPr>
            <a:normAutofit/>
          </a:bodyPr>
          <a:lstStyle>
            <a:lvl1pPr>
              <a:defRPr sz="2133" b="0">
                <a:latin typeface="+mj-lt"/>
              </a:defRPr>
            </a:lvl1pPr>
            <a:lvl2pPr marL="719649" indent="-359824">
              <a:defRPr sz="1867" b="0"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 marL="956709" indent="-232828">
              <a:defRPr sz="1467" b="0"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 marL="1193770" indent="-237061">
              <a:defRPr sz="1467" b="0"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1437181" indent="-237061">
              <a:defRPr sz="1400" b="0"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 dirty="0"/>
          </a:p>
        </p:txBody>
      </p:sp>
      <p:sp>
        <p:nvSpPr>
          <p:cNvPr id="7" name="內容版面配置區 25"/>
          <p:cNvSpPr>
            <a:spLocks noGrp="1"/>
          </p:cNvSpPr>
          <p:nvPr>
            <p:ph sz="quarter" idx="11"/>
          </p:nvPr>
        </p:nvSpPr>
        <p:spPr>
          <a:xfrm>
            <a:off x="6001552" y="1339963"/>
            <a:ext cx="5391200" cy="4943151"/>
          </a:xfrm>
        </p:spPr>
        <p:txBody>
          <a:bodyPr>
            <a:normAutofit/>
          </a:bodyPr>
          <a:lstStyle>
            <a:lvl1pPr>
              <a:defRPr sz="2133" b="0">
                <a:latin typeface="+mj-lt"/>
              </a:defRPr>
            </a:lvl1pPr>
            <a:lvl2pPr marL="719649" indent="-359824">
              <a:defRPr sz="1867" b="0"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 marL="956709" indent="-232828">
              <a:defRPr sz="1467" b="0"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 marL="1193770" indent="-237061">
              <a:defRPr sz="1467" b="0"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1437181" indent="-237061">
              <a:defRPr sz="1400" b="0"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7273B84-FC04-4CD9-8F56-B26001BD911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1911" y="773314"/>
            <a:ext cx="9543469" cy="467716"/>
          </a:xfrm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594769" indent="0">
              <a:buNone/>
              <a:defRPr/>
            </a:lvl2pPr>
          </a:lstStyle>
          <a:p>
            <a:pPr lvl="0"/>
            <a:r>
              <a:rPr lang="en-US" dirty="0"/>
              <a:t>Subtitle Calibri Light 20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A9AE7AF3-680B-48ED-AA43-D22BCC0AC9B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85410" y="237067"/>
            <a:ext cx="1307340" cy="467784"/>
          </a:xfrm>
        </p:spPr>
        <p:txBody>
          <a:bodyPr anchor="ctr">
            <a:noAutofit/>
          </a:bodyPr>
          <a:lstStyle>
            <a:lvl1pPr marL="0" indent="0" algn="r">
              <a:buNone/>
              <a:defRPr sz="3733">
                <a:solidFill>
                  <a:schemeClr val="bg1">
                    <a:lumMod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594769" indent="0">
              <a:buNone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 marL="1204354" indent="0">
              <a:buNone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 marL="1439297" indent="0">
              <a:buNone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1676358" indent="0">
              <a:buNone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fi-FI" dirty="0"/>
              <a:t>[1/n]</a:t>
            </a:r>
            <a:endParaRPr lang="en-US" dirty="0"/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71351F2C-CBAA-4AD9-BC74-7B640AF3547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85410" y="772585"/>
            <a:ext cx="1307340" cy="467783"/>
          </a:xfrm>
        </p:spPr>
        <p:txBody>
          <a:bodyPr anchor="ctr"/>
          <a:lstStyle>
            <a:lvl1pPr marL="0" indent="0" algn="r">
              <a:buNone/>
              <a:defRPr>
                <a:solidFill>
                  <a:schemeClr val="bg1">
                    <a:lumMod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fi-FI" dirty="0">
                <a:latin typeface="Calibri Light" panose="020F0302020204030204" pitchFamily="34" charset="0"/>
                <a:cs typeface="Calibri Light" panose="020F0302020204030204" pitchFamily="34" charset="0"/>
              </a:rPr>
              <a:t>[1/m]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DD30D-4424-4830-A5BB-D2B121EA2F7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913" y="236894"/>
            <a:ext cx="9543467" cy="467957"/>
          </a:xfrm>
        </p:spPr>
        <p:txBody>
          <a:bodyPr/>
          <a:lstStyle>
            <a:lvl1pPr>
              <a:defRPr/>
            </a:lvl1pPr>
          </a:lstStyle>
          <a:p>
            <a:r>
              <a:rPr lang="fi-FI" dirty="0"/>
              <a:t>Title Calibri Bold 28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2829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  <p:sldLayoutId id="2147483696" r:id="rId4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On 3GPP Timeline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/>
              <a:t>MediaTek Inc.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>
                <a:latin typeface="+mj-lt"/>
              </a:rPr>
              <a:t>3GPP TSG RAN#98e	RP-223245</a:t>
            </a:r>
          </a:p>
          <a:p>
            <a:pPr>
              <a:tabLst>
                <a:tab pos="11199813" algn="r"/>
              </a:tabLst>
            </a:pPr>
            <a:r>
              <a:rPr lang="en-US" dirty="0"/>
              <a:t>December 12</a:t>
            </a:r>
            <a:r>
              <a:rPr lang="en-US" baseline="30000" dirty="0"/>
              <a:t>th</a:t>
            </a:r>
            <a:r>
              <a:rPr lang="en-US" dirty="0"/>
              <a:t> – 16</a:t>
            </a:r>
            <a:r>
              <a:rPr lang="en-US" baseline="30000" dirty="0"/>
              <a:t>th</a:t>
            </a:r>
            <a:r>
              <a:rPr lang="en-US" dirty="0"/>
              <a:t>, 2023	Agenda Items 6.1, 15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00212" y="3691156"/>
            <a:ext cx="4597167" cy="545284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ctr"/>
            <a:endParaRPr lang="en-US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DDA066E-DBE5-4ECD-B246-C491FC7F94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2E95423-2A7A-42BC-9101-D8DC7AC1F22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i-FI" sz="1600" b="1" dirty="0"/>
              <a:t>Rel-18 Timeline</a:t>
            </a:r>
          </a:p>
          <a:p>
            <a:pPr>
              <a:tabLst>
                <a:tab pos="2152650" algn="l"/>
                <a:tab pos="2781300" algn="l"/>
              </a:tabLst>
            </a:pPr>
            <a:r>
              <a:rPr lang="fi-FI" sz="1466" b="1" dirty="0">
                <a:latin typeface="+mj-lt"/>
              </a:rPr>
              <a:t>Current Timeline</a:t>
            </a:r>
          </a:p>
          <a:p>
            <a:pPr lvl="1">
              <a:tabLst>
                <a:tab pos="2152650" algn="l"/>
                <a:tab pos="2960688" algn="l"/>
              </a:tabLst>
            </a:pPr>
            <a:r>
              <a:rPr lang="fi-FI" sz="1300" dirty="0"/>
              <a:t>Stage 2	Mar 2023	(#99)</a:t>
            </a:r>
          </a:p>
          <a:p>
            <a:pPr lvl="1">
              <a:tabLst>
                <a:tab pos="2152650" algn="l"/>
                <a:tab pos="2960688" algn="l"/>
              </a:tabLst>
            </a:pPr>
            <a:r>
              <a:rPr lang="fi-FI" sz="1300" dirty="0"/>
              <a:t>Stage 3 PHY	Sep 2023	(#101)</a:t>
            </a:r>
          </a:p>
          <a:p>
            <a:pPr lvl="1">
              <a:tabLst>
                <a:tab pos="2152650" algn="l"/>
                <a:tab pos="2960688" algn="l"/>
              </a:tabLst>
            </a:pPr>
            <a:r>
              <a:rPr lang="fi-FI" sz="1300" dirty="0"/>
              <a:t>Stage 3 Other	Dec 2023	(#102)</a:t>
            </a:r>
          </a:p>
          <a:p>
            <a:pPr lvl="1">
              <a:tabLst>
                <a:tab pos="2152650" algn="l"/>
                <a:tab pos="2960688" algn="l"/>
              </a:tabLst>
            </a:pPr>
            <a:r>
              <a:rPr lang="fi-FI" sz="1300" dirty="0"/>
              <a:t>ASN.1, APIs etc.	Mar 2024	(#103)</a:t>
            </a:r>
          </a:p>
          <a:p>
            <a:pPr lvl="1">
              <a:tabLst>
                <a:tab pos="2152650" algn="l"/>
                <a:tab pos="2960688" algn="l"/>
              </a:tabLst>
            </a:pPr>
            <a:r>
              <a:rPr lang="fi-FI" sz="1300" dirty="0"/>
              <a:t>Perf.	Jun 2024	(#104)</a:t>
            </a:r>
          </a:p>
          <a:p>
            <a:r>
              <a:rPr lang="fi-FI" sz="1466" b="1" dirty="0">
                <a:latin typeface="Calibri" panose="020F0502020204030204" pitchFamily="34" charset="0"/>
                <a:cs typeface="Calibri" panose="020F0502020204030204" pitchFamily="34" charset="0"/>
              </a:rPr>
              <a:t>Observation 1</a:t>
            </a:r>
          </a:p>
          <a:p>
            <a:pPr lvl="1"/>
            <a:r>
              <a:rPr lang="fi-FI" sz="1300" dirty="0"/>
              <a:t>R18 planning was done with the above Timeline and associated TUs</a:t>
            </a:r>
          </a:p>
          <a:p>
            <a:pPr lvl="1"/>
            <a:r>
              <a:rPr lang="fi-FI" sz="1300" dirty="0"/>
              <a:t>At this plenary, Rel-18 effort continues with</a:t>
            </a:r>
            <a:endParaRPr lang="fi-FI" sz="1500" dirty="0"/>
          </a:p>
          <a:p>
            <a:pPr marL="895350" lvl="2" indent="-173038">
              <a:buFont typeface="+mj-lt"/>
              <a:buAutoNum type="alphaLcParenR"/>
            </a:pPr>
            <a:r>
              <a:rPr lang="fi-FI" sz="1200" dirty="0"/>
              <a:t>Misc. SI&gt;WI conversions</a:t>
            </a:r>
          </a:p>
          <a:p>
            <a:pPr marL="895350" lvl="2" indent="-173038">
              <a:buFont typeface="+mj-lt"/>
              <a:buAutoNum type="alphaLcParenR"/>
            </a:pPr>
            <a:r>
              <a:rPr lang="fi-FI" sz="1200" dirty="0"/>
              <a:t>Misc. WI scope discussions</a:t>
            </a:r>
          </a:p>
          <a:p>
            <a:pPr marL="895350" lvl="2" indent="-173038">
              <a:buFont typeface="+mj-lt"/>
              <a:buAutoNum type="alphaLcParenR"/>
            </a:pPr>
            <a:r>
              <a:rPr lang="fi-FI" sz="1200" dirty="0"/>
              <a:t>Misc. new R18 proposals</a:t>
            </a:r>
          </a:p>
          <a:p>
            <a:pPr lvl="1"/>
            <a:r>
              <a:rPr lang="fi-FI" sz="1300" dirty="0"/>
              <a:t>It is important to continue these discussions following the </a:t>
            </a:r>
            <a:r>
              <a:rPr lang="fi-FI" sz="1300" u="sng" dirty="0"/>
              <a:t>same</a:t>
            </a:r>
            <a:r>
              <a:rPr lang="fi-FI" sz="1300" dirty="0"/>
              <a:t> Timeline assumptions as above</a:t>
            </a:r>
          </a:p>
          <a:p>
            <a:pPr lvl="1"/>
            <a:r>
              <a:rPr lang="fi-FI" sz="1300" dirty="0"/>
              <a:t>The main issue at this TSG#98e is Stage 2 (SA)</a:t>
            </a:r>
          </a:p>
          <a:p>
            <a:r>
              <a:rPr lang="fi-FI" sz="1466" b="1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Proposal 1</a:t>
            </a:r>
          </a:p>
          <a:p>
            <a:pPr lvl="1"/>
            <a:r>
              <a:rPr lang="fi-FI" sz="1300" dirty="0">
                <a:latin typeface="+mn-lt"/>
              </a:rPr>
              <a:t>RAN#98e to keep RAN Rel-18 timeline unchanged</a:t>
            </a:r>
          </a:p>
          <a:p>
            <a:endParaRPr lang="fi-FI" sz="1800" dirty="0"/>
          </a:p>
          <a:p>
            <a:endParaRPr lang="fi-FI" sz="1800" dirty="0"/>
          </a:p>
          <a:p>
            <a:pPr marL="0" indent="0">
              <a:buNone/>
            </a:pPr>
            <a:endParaRPr lang="fi-FI" sz="1100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EA00A5B-8E8C-4F62-B1D6-AD679B47A10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AD71D9A7-4A8B-4A75-89C9-3960FF43F9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i-FI" dirty="0"/>
              <a:t>[1/2]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B79EE3A-AFD5-4470-8955-11A8334C248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AAE9F16-6D8C-439B-8ED6-547684EA57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dirty="0"/>
              <a:t>Proposal</a:t>
            </a:r>
            <a:endParaRPr lang="en-US" dirty="0"/>
          </a:p>
        </p:txBody>
      </p:sp>
      <p:sp>
        <p:nvSpPr>
          <p:cNvPr id="58" name="Content Placeholder 57">
            <a:extLst>
              <a:ext uri="{FF2B5EF4-FFF2-40B4-BE49-F238E27FC236}">
                <a16:creationId xmlns:a16="http://schemas.microsoft.com/office/drawing/2014/main" id="{1B5D5AFD-401B-4E06-BCC3-F938CED8166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i-FI" sz="1600" b="1" dirty="0"/>
              <a:t>Rel-19 Planning</a:t>
            </a:r>
          </a:p>
          <a:p>
            <a:r>
              <a:rPr lang="fi-FI" sz="1466" b="1" dirty="0">
                <a:latin typeface="+mj-lt"/>
              </a:rPr>
              <a:t>Observation 2</a:t>
            </a:r>
          </a:p>
          <a:p>
            <a:pPr lvl="1"/>
            <a:r>
              <a:rPr lang="fi-FI" sz="1300" dirty="0"/>
              <a:t>Rel-19 Package in Sep 2023 is overall not realistic</a:t>
            </a:r>
          </a:p>
          <a:p>
            <a:pPr lvl="1"/>
            <a:r>
              <a:rPr lang="fi-FI" sz="1300" dirty="0"/>
              <a:t>Cross TSG alignment from the outset is important</a:t>
            </a:r>
          </a:p>
          <a:p>
            <a:endParaRPr lang="fi-FI" sz="1666" b="1" dirty="0">
              <a:latin typeface="+mj-lt"/>
            </a:endParaRPr>
          </a:p>
          <a:p>
            <a:r>
              <a:rPr lang="fi-FI" sz="1466" b="1" dirty="0">
                <a:solidFill>
                  <a:schemeClr val="accent3"/>
                </a:solidFill>
                <a:latin typeface="+mj-lt"/>
              </a:rPr>
              <a:t>Proposal  2</a:t>
            </a:r>
          </a:p>
          <a:p>
            <a:pPr lvl="1"/>
            <a:r>
              <a:rPr lang="fi-FI" sz="1300" dirty="0"/>
              <a:t>RAN and SA Packages approval in TSG#102 / Dec 2023</a:t>
            </a:r>
          </a:p>
          <a:p>
            <a:pPr lvl="1"/>
            <a:r>
              <a:rPr lang="fi-FI" sz="1300" dirty="0"/>
              <a:t>RAN and SA WS in Q2 2023</a:t>
            </a:r>
          </a:p>
          <a:p>
            <a:pPr lvl="1"/>
            <a:r>
              <a:rPr lang="fi-FI" sz="1300" dirty="0"/>
              <a:t>R19 Schedule to be discussed in TSG#99/100</a:t>
            </a:r>
          </a:p>
          <a:p>
            <a:pPr lvl="1"/>
            <a:endParaRPr lang="fi-FI" sz="1300" dirty="0"/>
          </a:p>
          <a:p>
            <a:pPr lvl="1"/>
            <a:r>
              <a:rPr lang="fi-FI" sz="1300" i="1" dirty="0"/>
              <a:t>NOTE: the above of course requires SA decision and </a:t>
            </a:r>
            <a:r>
              <a:rPr lang="fi-FI" sz="1300" i="1"/>
              <a:t>cross TSG coord.</a:t>
            </a:r>
            <a:endParaRPr lang="fi-FI" sz="1300" i="1" dirty="0"/>
          </a:p>
        </p:txBody>
      </p:sp>
    </p:spTree>
    <p:extLst>
      <p:ext uri="{BB962C8B-B14F-4D97-AF65-F5344CB8AC3E}">
        <p14:creationId xmlns:p14="http://schemas.microsoft.com/office/powerpoint/2010/main" val="1953730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DDA066E-DBE5-4ECD-B246-C491FC7F94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EA00A5B-8E8C-4F62-B1D6-AD679B47A10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AD71D9A7-4A8B-4A75-89C9-3960FF43F9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i-FI" dirty="0"/>
              <a:t>[2/2]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B79EE3A-AFD5-4470-8955-11A8334C248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AAE9F16-6D8C-439B-8ED6-547684EA57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dirty="0"/>
              <a:t>Proposal</a:t>
            </a:r>
            <a:endParaRPr lang="en-US" dirty="0"/>
          </a:p>
        </p:txBody>
      </p:sp>
      <p:graphicFrame>
        <p:nvGraphicFramePr>
          <p:cNvPr id="57" name="Content Placeholder 11">
            <a:extLst>
              <a:ext uri="{FF2B5EF4-FFF2-40B4-BE49-F238E27FC236}">
                <a16:creationId xmlns:a16="http://schemas.microsoft.com/office/drawing/2014/main" id="{9DEAE2C4-8D4D-4101-8327-B5D7ACCA175E}"/>
              </a:ext>
            </a:extLst>
          </p:cNvPr>
          <p:cNvGraphicFramePr>
            <a:graphicFrameLocks noGrp="1"/>
          </p:cNvGraphicFramePr>
          <p:nvPr>
            <p:ph sz="quarter" idx="11"/>
            <p:extLst>
              <p:ext uri="{D42A27DB-BD31-4B8C-83A1-F6EECF244321}">
                <p14:modId xmlns:p14="http://schemas.microsoft.com/office/powerpoint/2010/main" val="1127215662"/>
              </p:ext>
            </p:extLst>
          </p:nvPr>
        </p:nvGraphicFramePr>
        <p:xfrm>
          <a:off x="3000631" y="1830725"/>
          <a:ext cx="6782535" cy="3980282"/>
        </p:xfrm>
        <a:graphic>
          <a:graphicData uri="http://schemas.openxmlformats.org/drawingml/2006/table">
            <a:tbl>
              <a:tblPr/>
              <a:tblGrid>
                <a:gridCol w="1130422">
                  <a:extLst>
                    <a:ext uri="{9D8B030D-6E8A-4147-A177-3AD203B41FA5}">
                      <a16:colId xmlns:a16="http://schemas.microsoft.com/office/drawing/2014/main" val="3522886357"/>
                    </a:ext>
                  </a:extLst>
                </a:gridCol>
                <a:gridCol w="1130423">
                  <a:extLst>
                    <a:ext uri="{9D8B030D-6E8A-4147-A177-3AD203B41FA5}">
                      <a16:colId xmlns:a16="http://schemas.microsoft.com/office/drawing/2014/main" val="3234465432"/>
                    </a:ext>
                  </a:extLst>
                </a:gridCol>
                <a:gridCol w="1130423">
                  <a:extLst>
                    <a:ext uri="{9D8B030D-6E8A-4147-A177-3AD203B41FA5}">
                      <a16:colId xmlns:a16="http://schemas.microsoft.com/office/drawing/2014/main" val="2900956034"/>
                    </a:ext>
                  </a:extLst>
                </a:gridCol>
                <a:gridCol w="1130422">
                  <a:extLst>
                    <a:ext uri="{9D8B030D-6E8A-4147-A177-3AD203B41FA5}">
                      <a16:colId xmlns:a16="http://schemas.microsoft.com/office/drawing/2014/main" val="3076462780"/>
                    </a:ext>
                  </a:extLst>
                </a:gridCol>
                <a:gridCol w="1130422">
                  <a:extLst>
                    <a:ext uri="{9D8B030D-6E8A-4147-A177-3AD203B41FA5}">
                      <a16:colId xmlns:a16="http://schemas.microsoft.com/office/drawing/2014/main" val="543432118"/>
                    </a:ext>
                  </a:extLst>
                </a:gridCol>
                <a:gridCol w="1130423">
                  <a:extLst>
                    <a:ext uri="{9D8B030D-6E8A-4147-A177-3AD203B41FA5}">
                      <a16:colId xmlns:a16="http://schemas.microsoft.com/office/drawing/2014/main" val="4168982662"/>
                    </a:ext>
                  </a:extLst>
                </a:gridCol>
              </a:tblGrid>
              <a:tr h="325990">
                <a:tc gridSpan="4"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2023</a:t>
                      </a:r>
                    </a:p>
                  </a:txBody>
                  <a:tcPr marL="57528" marR="57528" marT="57528" marB="5752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2024</a:t>
                      </a:r>
                    </a:p>
                  </a:txBody>
                  <a:tcPr marL="57528" marR="57528" marT="57528" marB="57528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8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45720" marR="4572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7292036"/>
                  </a:ext>
                </a:extLst>
              </a:tr>
              <a:tr h="306814"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Q1</a:t>
                      </a:r>
                    </a:p>
                  </a:txBody>
                  <a:tcPr marL="57528" marR="57528" marT="57528" marB="5752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Q2</a:t>
                      </a:r>
                    </a:p>
                  </a:txBody>
                  <a:tcPr marL="57528" marR="57528" marT="57528" marB="5752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Q3</a:t>
                      </a:r>
                    </a:p>
                  </a:txBody>
                  <a:tcPr marL="57528" marR="57528" marT="57528" marB="5752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Q4</a:t>
                      </a:r>
                    </a:p>
                  </a:txBody>
                  <a:tcPr marL="57528" marR="57528" marT="57528" marB="5752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Q1</a:t>
                      </a:r>
                    </a:p>
                  </a:txBody>
                  <a:tcPr marL="57528" marR="57528" marT="57528" marB="5752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Q2</a:t>
                      </a:r>
                    </a:p>
                  </a:txBody>
                  <a:tcPr marL="57528" marR="57528" marT="57528" marB="57528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470019"/>
                  </a:ext>
                </a:extLst>
              </a:tr>
              <a:tr h="306814"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#99</a:t>
                      </a:r>
                    </a:p>
                  </a:txBody>
                  <a:tcPr marL="57528" marR="57528" marT="57528" marB="5752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#100</a:t>
                      </a:r>
                    </a:p>
                  </a:txBody>
                  <a:tcPr marL="57528" marR="57528" marT="57528" marB="57528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#101</a:t>
                      </a:r>
                    </a:p>
                  </a:txBody>
                  <a:tcPr marL="57528" marR="57528" marT="57528" marB="57528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#102</a:t>
                      </a:r>
                    </a:p>
                  </a:txBody>
                  <a:tcPr marL="57528" marR="57528" marT="57528" marB="57528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#103</a:t>
                      </a:r>
                    </a:p>
                  </a:txBody>
                  <a:tcPr marL="57528" marR="57528" marT="57528" marB="57528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#104</a:t>
                      </a:r>
                    </a:p>
                  </a:txBody>
                  <a:tcPr marL="57528" marR="57528" marT="57528" marB="57528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5669612"/>
                  </a:ext>
                </a:extLst>
              </a:tr>
              <a:tr h="794852"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R18</a:t>
                      </a:r>
                      <a:endParaRPr lang="en-GB" sz="11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i="1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Current</a:t>
                      </a:r>
                    </a:p>
                  </a:txBody>
                  <a:tcPr marL="0" marR="0" marT="0" marB="0" vert="vert27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1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528" marR="57528" marT="57528" marB="57528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1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528" marR="57528" marT="57528" marB="57528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1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528" marR="57528" marT="57528" marB="57528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1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528" marR="57528" marT="57528" marB="57528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1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528" marR="57528" marT="57528" marB="57528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3716202"/>
                  </a:ext>
                </a:extLst>
              </a:tr>
              <a:tr h="1502762"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R18</a:t>
                      </a:r>
                      <a:endParaRPr lang="en-GB" sz="11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1" kern="1200" dirty="0">
                          <a:solidFill>
                            <a:schemeClr val="tx2"/>
                          </a:solidFill>
                          <a:effectLst/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</a:rPr>
                        <a:t>Proposal</a:t>
                      </a:r>
                      <a:endParaRPr lang="en-GB" sz="1000" b="1" i="1" dirty="0">
                        <a:solidFill>
                          <a:schemeClr val="tx2"/>
                        </a:solidFill>
                        <a:effectLst/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marL="0" marR="0" marT="0" marB="0" vert="vert270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1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528" marR="57528" marT="57528" marB="57528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1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528" marR="57528" marT="57528" marB="57528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1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528" marR="57528" marT="57528" marB="57528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1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528" marR="57528" marT="57528" marB="57528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1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528" marR="57528" marT="57528" marB="57528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1812495"/>
                  </a:ext>
                </a:extLst>
              </a:tr>
              <a:tr h="727900"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R19</a:t>
                      </a:r>
                      <a:endParaRPr lang="en-GB" sz="11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i="1" dirty="0">
                          <a:solidFill>
                            <a:schemeClr val="tx2"/>
                          </a:solidFill>
                          <a:effectLst/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Proposal</a:t>
                      </a:r>
                    </a:p>
                  </a:txBody>
                  <a:tcPr marL="0" marR="0" marT="0" marB="0" vert="vert270">
                    <a:lnL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1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528" marR="57528" marT="57528" marB="57528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1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528" marR="57528" marT="57528" marB="57528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1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528" marR="57528" marT="57528" marB="57528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1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528" marR="57528" marT="57528" marB="57528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1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57528" marR="57528" marT="57528" marB="57528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8444343"/>
                  </a:ext>
                </a:extLst>
              </a:tr>
            </a:tbl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9844A76D-5781-4942-9D90-868661A3A77D}"/>
              </a:ext>
            </a:extLst>
          </p:cNvPr>
          <p:cNvGrpSpPr/>
          <p:nvPr/>
        </p:nvGrpSpPr>
        <p:grpSpPr>
          <a:xfrm>
            <a:off x="3665807" y="2839444"/>
            <a:ext cx="6215493" cy="2820590"/>
            <a:chOff x="1330410" y="3461441"/>
            <a:chExt cx="3687623" cy="1673443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249DF35-A055-4991-B966-6A1C8E16784F}"/>
                </a:ext>
              </a:extLst>
            </p:cNvPr>
            <p:cNvGrpSpPr/>
            <p:nvPr/>
          </p:nvGrpSpPr>
          <p:grpSpPr>
            <a:xfrm>
              <a:off x="1330410" y="3461441"/>
              <a:ext cx="343500" cy="343507"/>
              <a:chOff x="4724790" y="3053480"/>
              <a:chExt cx="343500" cy="343507"/>
            </a:xfrm>
          </p:grpSpPr>
          <p:sp>
            <p:nvSpPr>
              <p:cNvPr id="15" name="Flowchart: Decision 14">
                <a:extLst>
                  <a:ext uri="{FF2B5EF4-FFF2-40B4-BE49-F238E27FC236}">
                    <a16:creationId xmlns:a16="http://schemas.microsoft.com/office/drawing/2014/main" id="{BF20D040-F8DB-464C-B27C-E9F83CCF307A}"/>
                  </a:ext>
                </a:extLst>
              </p:cNvPr>
              <p:cNvSpPr/>
              <p:nvPr/>
            </p:nvSpPr>
            <p:spPr>
              <a:xfrm>
                <a:off x="4850779" y="3053480"/>
                <a:ext cx="91523" cy="114842"/>
              </a:xfrm>
              <a:prstGeom prst="flowChartDecision">
                <a:avLst/>
              </a:prstGeom>
              <a:solidFill>
                <a:schemeClr val="tx1"/>
              </a:solidFill>
              <a:ln w="3175">
                <a:solidFill>
                  <a:schemeClr val="bg1"/>
                </a:solidFill>
              </a:ln>
              <a:effectLst>
                <a:outerShdw blurRad="50800" dist="25400" dir="5400000" sx="90000" sy="9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B1874CF2-3A66-4E58-A8AC-2CC0281C17F1}"/>
                  </a:ext>
                </a:extLst>
              </p:cNvPr>
              <p:cNvSpPr txBox="1"/>
              <p:nvPr/>
            </p:nvSpPr>
            <p:spPr>
              <a:xfrm>
                <a:off x="4724790" y="3185452"/>
                <a:ext cx="343500" cy="211535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fi-FI" sz="1100" dirty="0">
                    <a:latin typeface="+mj-lt"/>
                  </a:rPr>
                  <a:t>Stage 2</a:t>
                </a:r>
                <a:endParaRPr lang="en-US" sz="1100" dirty="0">
                  <a:latin typeface="+mj-lt"/>
                </a:endParaRP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203B2470-8FBE-43FB-8911-0B378ED93D06}"/>
                </a:ext>
              </a:extLst>
            </p:cNvPr>
            <p:cNvGrpSpPr/>
            <p:nvPr/>
          </p:nvGrpSpPr>
          <p:grpSpPr>
            <a:xfrm>
              <a:off x="1943176" y="3946726"/>
              <a:ext cx="490879" cy="343507"/>
              <a:chOff x="5364166" y="2123672"/>
              <a:chExt cx="490879" cy="343507"/>
            </a:xfrm>
          </p:grpSpPr>
          <p:sp>
            <p:nvSpPr>
              <p:cNvPr id="19" name="Flowchart: Decision 18">
                <a:extLst>
                  <a:ext uri="{FF2B5EF4-FFF2-40B4-BE49-F238E27FC236}">
                    <a16:creationId xmlns:a16="http://schemas.microsoft.com/office/drawing/2014/main" id="{12391A8D-8A16-4AE6-9385-1F0F070AD098}"/>
                  </a:ext>
                </a:extLst>
              </p:cNvPr>
              <p:cNvSpPr/>
              <p:nvPr/>
            </p:nvSpPr>
            <p:spPr>
              <a:xfrm>
                <a:off x="5559170" y="2123672"/>
                <a:ext cx="91523" cy="114842"/>
              </a:xfrm>
              <a:prstGeom prst="flowChartDecision">
                <a:avLst/>
              </a:prstGeom>
              <a:solidFill>
                <a:schemeClr val="accent1"/>
              </a:solidFill>
              <a:ln w="3175">
                <a:solidFill>
                  <a:schemeClr val="bg1"/>
                </a:solidFill>
              </a:ln>
              <a:effectLst>
                <a:outerShdw blurRad="50800" dist="25400" dir="5400000" sx="90000" sy="9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2786FD1B-594E-445C-904B-A743BD990F1B}"/>
                  </a:ext>
                </a:extLst>
              </p:cNvPr>
              <p:cNvSpPr txBox="1"/>
              <p:nvPr/>
            </p:nvSpPr>
            <p:spPr>
              <a:xfrm>
                <a:off x="5364166" y="2255644"/>
                <a:ext cx="490879" cy="211535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fi-FI" sz="1100" dirty="0">
                    <a:solidFill>
                      <a:schemeClr val="accent1"/>
                    </a:solidFill>
                    <a:latin typeface="+mj-lt"/>
                  </a:rPr>
                  <a:t>Stage 2</a:t>
                </a:r>
              </a:p>
              <a:p>
                <a:pPr algn="ctr"/>
                <a:r>
                  <a:rPr lang="fi-FI" sz="1100" dirty="0">
                    <a:solidFill>
                      <a:schemeClr val="accent1"/>
                    </a:solidFill>
                    <a:latin typeface="+mj-lt"/>
                    <a:cs typeface="Calibri Light" panose="020F0302020204030204" pitchFamily="34" charset="0"/>
                  </a:rPr>
                  <a:t>Strict rules</a:t>
                </a:r>
                <a:endParaRPr lang="en-US" sz="1100" dirty="0">
                  <a:solidFill>
                    <a:schemeClr val="accent1"/>
                  </a:solidFill>
                  <a:latin typeface="+mj-lt"/>
                  <a:cs typeface="Calibri Light" panose="020F0302020204030204" pitchFamily="34" charset="0"/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95A84066-4852-4AAC-9D9A-3C57848F805F}"/>
                </a:ext>
              </a:extLst>
            </p:cNvPr>
            <p:cNvGrpSpPr/>
            <p:nvPr/>
          </p:nvGrpSpPr>
          <p:grpSpPr>
            <a:xfrm>
              <a:off x="2675343" y="3461441"/>
              <a:ext cx="343500" cy="326377"/>
              <a:chOff x="5779443" y="3053480"/>
              <a:chExt cx="343500" cy="326377"/>
            </a:xfrm>
          </p:grpSpPr>
          <p:sp>
            <p:nvSpPr>
              <p:cNvPr id="22" name="Flowchart: Decision 21">
                <a:extLst>
                  <a:ext uri="{FF2B5EF4-FFF2-40B4-BE49-F238E27FC236}">
                    <a16:creationId xmlns:a16="http://schemas.microsoft.com/office/drawing/2014/main" id="{5A0108E5-BDF9-4DA6-A51A-BD895AA973D8}"/>
                  </a:ext>
                </a:extLst>
              </p:cNvPr>
              <p:cNvSpPr/>
              <p:nvPr/>
            </p:nvSpPr>
            <p:spPr>
              <a:xfrm>
                <a:off x="5905432" y="3053480"/>
                <a:ext cx="91523" cy="114842"/>
              </a:xfrm>
              <a:prstGeom prst="flowChartDecision">
                <a:avLst/>
              </a:prstGeom>
              <a:solidFill>
                <a:schemeClr val="tx1"/>
              </a:solidFill>
              <a:ln w="3175">
                <a:solidFill>
                  <a:schemeClr val="bg1"/>
                </a:solidFill>
              </a:ln>
              <a:effectLst>
                <a:outerShdw blurRad="50800" dist="25400" dir="5400000" sx="90000" sy="9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347A37A4-8496-49C0-B3D6-8998EF23E0BF}"/>
                  </a:ext>
                </a:extLst>
              </p:cNvPr>
              <p:cNvSpPr txBox="1"/>
              <p:nvPr/>
            </p:nvSpPr>
            <p:spPr>
              <a:xfrm>
                <a:off x="5779443" y="3168322"/>
                <a:ext cx="343500" cy="211535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fi-FI" sz="1100" dirty="0">
                    <a:latin typeface="+mj-lt"/>
                  </a:rPr>
                  <a:t>Stage 3</a:t>
                </a:r>
                <a:br>
                  <a:rPr lang="fi-FI" sz="1100" dirty="0">
                    <a:latin typeface="+mj-lt"/>
                  </a:rPr>
                </a:br>
                <a:r>
                  <a:rPr lang="fi-FI" sz="1100" dirty="0">
                    <a:latin typeface="+mj-lt"/>
                  </a:rPr>
                  <a:t>PHY</a:t>
                </a:r>
                <a:endParaRPr lang="en-US" sz="1100" dirty="0">
                  <a:latin typeface="+mj-lt"/>
                </a:endParaRPr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21745F65-AE9D-465E-988D-F28AAAFC7EA6}"/>
                </a:ext>
              </a:extLst>
            </p:cNvPr>
            <p:cNvGrpSpPr/>
            <p:nvPr/>
          </p:nvGrpSpPr>
          <p:grpSpPr>
            <a:xfrm>
              <a:off x="2672677" y="3946726"/>
              <a:ext cx="343500" cy="326377"/>
              <a:chOff x="5779443" y="3053480"/>
              <a:chExt cx="343500" cy="326377"/>
            </a:xfrm>
          </p:grpSpPr>
          <p:sp>
            <p:nvSpPr>
              <p:cNvPr id="25" name="Flowchart: Decision 24">
                <a:extLst>
                  <a:ext uri="{FF2B5EF4-FFF2-40B4-BE49-F238E27FC236}">
                    <a16:creationId xmlns:a16="http://schemas.microsoft.com/office/drawing/2014/main" id="{1B937D74-E872-4722-A587-898DB4A92B85}"/>
                  </a:ext>
                </a:extLst>
              </p:cNvPr>
              <p:cNvSpPr/>
              <p:nvPr/>
            </p:nvSpPr>
            <p:spPr>
              <a:xfrm>
                <a:off x="5905432" y="3053480"/>
                <a:ext cx="91523" cy="114842"/>
              </a:xfrm>
              <a:prstGeom prst="flowChartDecision">
                <a:avLst/>
              </a:prstGeom>
              <a:solidFill>
                <a:schemeClr val="tx1"/>
              </a:solidFill>
              <a:ln w="3175">
                <a:solidFill>
                  <a:schemeClr val="bg1"/>
                </a:solidFill>
              </a:ln>
              <a:effectLst>
                <a:outerShdw blurRad="50800" dist="25400" dir="5400000" sx="90000" sy="9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3ABBAC60-2146-4CA3-932B-32E05DD9938F}"/>
                  </a:ext>
                </a:extLst>
              </p:cNvPr>
              <p:cNvSpPr txBox="1"/>
              <p:nvPr/>
            </p:nvSpPr>
            <p:spPr>
              <a:xfrm>
                <a:off x="5779443" y="3168322"/>
                <a:ext cx="343500" cy="211535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fi-FI" sz="1100" dirty="0">
                    <a:latin typeface="+mj-lt"/>
                  </a:rPr>
                  <a:t>Stage 3</a:t>
                </a:r>
                <a:br>
                  <a:rPr lang="fi-FI" sz="1100" dirty="0">
                    <a:latin typeface="+mj-lt"/>
                  </a:rPr>
                </a:br>
                <a:r>
                  <a:rPr lang="fi-FI" sz="1100" dirty="0">
                    <a:latin typeface="+mj-lt"/>
                  </a:rPr>
                  <a:t>PHY</a:t>
                </a:r>
                <a:endParaRPr lang="en-US" sz="1100" dirty="0">
                  <a:latin typeface="+mj-lt"/>
                </a:endParaRP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FD6377C1-AB52-41C6-B469-ECF97CAC51E3}"/>
                </a:ext>
              </a:extLst>
            </p:cNvPr>
            <p:cNvGrpSpPr/>
            <p:nvPr/>
          </p:nvGrpSpPr>
          <p:grpSpPr>
            <a:xfrm>
              <a:off x="3341740" y="3461441"/>
              <a:ext cx="343500" cy="325203"/>
              <a:chOff x="6319316" y="3053480"/>
              <a:chExt cx="343500" cy="325203"/>
            </a:xfrm>
          </p:grpSpPr>
          <p:sp>
            <p:nvSpPr>
              <p:cNvPr id="28" name="Flowchart: Decision 27">
                <a:extLst>
                  <a:ext uri="{FF2B5EF4-FFF2-40B4-BE49-F238E27FC236}">
                    <a16:creationId xmlns:a16="http://schemas.microsoft.com/office/drawing/2014/main" id="{7D54250D-D839-49E2-AF95-53CAA75655F7}"/>
                  </a:ext>
                </a:extLst>
              </p:cNvPr>
              <p:cNvSpPr/>
              <p:nvPr/>
            </p:nvSpPr>
            <p:spPr>
              <a:xfrm>
                <a:off x="6445305" y="3053480"/>
                <a:ext cx="91523" cy="114842"/>
              </a:xfrm>
              <a:prstGeom prst="flowChartDecision">
                <a:avLst/>
              </a:prstGeom>
              <a:solidFill>
                <a:schemeClr val="tx1"/>
              </a:solidFill>
              <a:ln w="3175">
                <a:solidFill>
                  <a:schemeClr val="bg1"/>
                </a:solidFill>
              </a:ln>
              <a:effectLst>
                <a:outerShdw blurRad="50800" dist="25400" dir="5400000" sx="90000" sy="9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D9B4F125-D4DD-4B94-AF19-E85EDC691876}"/>
                  </a:ext>
                </a:extLst>
              </p:cNvPr>
              <p:cNvSpPr txBox="1"/>
              <p:nvPr/>
            </p:nvSpPr>
            <p:spPr>
              <a:xfrm>
                <a:off x="6319316" y="3167148"/>
                <a:ext cx="343500" cy="211535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fi-FI" sz="1100" dirty="0">
                    <a:latin typeface="+mj-lt"/>
                  </a:rPr>
                  <a:t>Stage 3</a:t>
                </a:r>
              </a:p>
              <a:p>
                <a:pPr algn="ctr"/>
                <a:r>
                  <a:rPr lang="fi-FI" sz="1100" dirty="0">
                    <a:latin typeface="+mj-lt"/>
                  </a:rPr>
                  <a:t>Other</a:t>
                </a:r>
                <a:endParaRPr lang="en-US" sz="1100" dirty="0">
                  <a:latin typeface="+mj-lt"/>
                </a:endParaRPr>
              </a:p>
            </p:txBody>
          </p:sp>
        </p:grpSp>
        <p:sp>
          <p:nvSpPr>
            <p:cNvPr id="30" name="Flowchart: Decision 29">
              <a:extLst>
                <a:ext uri="{FF2B5EF4-FFF2-40B4-BE49-F238E27FC236}">
                  <a16:creationId xmlns:a16="http://schemas.microsoft.com/office/drawing/2014/main" id="{B19BCD91-E6F9-45F8-986B-4FF8286CFB7B}"/>
                </a:ext>
              </a:extLst>
            </p:cNvPr>
            <p:cNvSpPr/>
            <p:nvPr/>
          </p:nvSpPr>
          <p:spPr>
            <a:xfrm>
              <a:off x="3467729" y="3946726"/>
              <a:ext cx="91523" cy="114842"/>
            </a:xfrm>
            <a:prstGeom prst="flowChartDecision">
              <a:avLst/>
            </a:prstGeom>
            <a:solidFill>
              <a:schemeClr val="tx1"/>
            </a:solidFill>
            <a:ln w="3175">
              <a:solidFill>
                <a:schemeClr val="bg1"/>
              </a:solidFill>
            </a:ln>
            <a:effectLst>
              <a:outerShdw blurRad="50800" dist="25400" dir="5400000" sx="90000" sy="9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79BBECE-CE22-4498-8639-C3D5831C9394}"/>
                </a:ext>
              </a:extLst>
            </p:cNvPr>
            <p:cNvSpPr txBox="1"/>
            <p:nvPr/>
          </p:nvSpPr>
          <p:spPr>
            <a:xfrm>
              <a:off x="3254799" y="4060394"/>
              <a:ext cx="513321" cy="211535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fi-FI" sz="1100" dirty="0">
                  <a:latin typeface="+mj-lt"/>
                </a:rPr>
                <a:t>Stage 3</a:t>
              </a:r>
            </a:p>
            <a:p>
              <a:pPr algn="ctr"/>
              <a:r>
                <a:rPr lang="fi-FI" sz="1100" dirty="0">
                  <a:latin typeface="+mj-lt"/>
                </a:rPr>
                <a:t>Other RAN</a:t>
              </a:r>
              <a:endParaRPr lang="en-US" sz="1100" dirty="0">
                <a:latin typeface="+mj-lt"/>
              </a:endParaRP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9D664A7D-586E-47EF-808D-A7B3AFB373EC}"/>
                </a:ext>
              </a:extLst>
            </p:cNvPr>
            <p:cNvGrpSpPr/>
            <p:nvPr/>
          </p:nvGrpSpPr>
          <p:grpSpPr>
            <a:xfrm>
              <a:off x="4674533" y="3461441"/>
              <a:ext cx="343500" cy="343507"/>
              <a:chOff x="7425459" y="3053480"/>
              <a:chExt cx="343500" cy="343507"/>
            </a:xfrm>
          </p:grpSpPr>
          <p:sp>
            <p:nvSpPr>
              <p:cNvPr id="33" name="Flowchart: Decision 32">
                <a:extLst>
                  <a:ext uri="{FF2B5EF4-FFF2-40B4-BE49-F238E27FC236}">
                    <a16:creationId xmlns:a16="http://schemas.microsoft.com/office/drawing/2014/main" id="{EE074C0A-8A14-4011-883B-211E548DA821}"/>
                  </a:ext>
                </a:extLst>
              </p:cNvPr>
              <p:cNvSpPr/>
              <p:nvPr/>
            </p:nvSpPr>
            <p:spPr>
              <a:xfrm>
                <a:off x="7562088" y="3053480"/>
                <a:ext cx="91523" cy="114842"/>
              </a:xfrm>
              <a:prstGeom prst="flowChartDecision">
                <a:avLst/>
              </a:prstGeom>
              <a:solidFill>
                <a:schemeClr val="tx1"/>
              </a:solidFill>
              <a:ln w="3175">
                <a:solidFill>
                  <a:schemeClr val="bg1"/>
                </a:solidFill>
              </a:ln>
              <a:effectLst>
                <a:outerShdw blurRad="50800" dist="25400" dir="5400000" sx="90000" sy="9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D8BDDE32-9798-4BA0-B356-DCBB411BCA2D}"/>
                  </a:ext>
                </a:extLst>
              </p:cNvPr>
              <p:cNvSpPr txBox="1"/>
              <p:nvPr/>
            </p:nvSpPr>
            <p:spPr>
              <a:xfrm>
                <a:off x="7425459" y="3185452"/>
                <a:ext cx="343500" cy="211535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fi-FI" sz="1100" dirty="0">
                    <a:latin typeface="+mj-lt"/>
                  </a:rPr>
                  <a:t>Perf.</a:t>
                </a:r>
                <a:endParaRPr lang="en-US" sz="1100" dirty="0">
                  <a:latin typeface="+mj-lt"/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904B53D4-EE63-4A8C-921C-5FE55B275F4B}"/>
                </a:ext>
              </a:extLst>
            </p:cNvPr>
            <p:cNvGrpSpPr/>
            <p:nvPr/>
          </p:nvGrpSpPr>
          <p:grpSpPr>
            <a:xfrm>
              <a:off x="4674533" y="3946726"/>
              <a:ext cx="343500" cy="343507"/>
              <a:chOff x="7425459" y="3053480"/>
              <a:chExt cx="343500" cy="343507"/>
            </a:xfrm>
          </p:grpSpPr>
          <p:sp>
            <p:nvSpPr>
              <p:cNvPr id="36" name="Flowchart: Decision 35">
                <a:extLst>
                  <a:ext uri="{FF2B5EF4-FFF2-40B4-BE49-F238E27FC236}">
                    <a16:creationId xmlns:a16="http://schemas.microsoft.com/office/drawing/2014/main" id="{BB4F736A-8392-4EC4-A1AE-FB7B6A18BD9C}"/>
                  </a:ext>
                </a:extLst>
              </p:cNvPr>
              <p:cNvSpPr/>
              <p:nvPr/>
            </p:nvSpPr>
            <p:spPr>
              <a:xfrm>
                <a:off x="7562088" y="3053480"/>
                <a:ext cx="91523" cy="114842"/>
              </a:xfrm>
              <a:prstGeom prst="flowChartDecision">
                <a:avLst/>
              </a:prstGeom>
              <a:solidFill>
                <a:schemeClr val="tx1"/>
              </a:solidFill>
              <a:ln w="3175">
                <a:solidFill>
                  <a:schemeClr val="bg1"/>
                </a:solidFill>
              </a:ln>
              <a:effectLst>
                <a:outerShdw blurRad="50800" dist="25400" dir="5400000" sx="90000" sy="9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BAD549E8-E60C-4542-B1BC-E78BCDA753BA}"/>
                  </a:ext>
                </a:extLst>
              </p:cNvPr>
              <p:cNvSpPr txBox="1"/>
              <p:nvPr/>
            </p:nvSpPr>
            <p:spPr>
              <a:xfrm>
                <a:off x="7425459" y="3185452"/>
                <a:ext cx="343500" cy="211535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fi-FI" sz="1100" dirty="0">
                    <a:latin typeface="+mj-lt"/>
                  </a:rPr>
                  <a:t>Perf.</a:t>
                </a:r>
                <a:endParaRPr lang="en-US" sz="1100" dirty="0">
                  <a:latin typeface="+mj-lt"/>
                </a:endParaRPr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240B32A6-4E5C-4F67-928E-DA1CE3FBB992}"/>
                </a:ext>
              </a:extLst>
            </p:cNvPr>
            <p:cNvGrpSpPr/>
            <p:nvPr/>
          </p:nvGrpSpPr>
          <p:grpSpPr>
            <a:xfrm>
              <a:off x="3913458" y="4383369"/>
              <a:ext cx="532842" cy="325203"/>
              <a:chOff x="6224637" y="3053480"/>
              <a:chExt cx="532842" cy="325203"/>
            </a:xfrm>
          </p:grpSpPr>
          <p:sp>
            <p:nvSpPr>
              <p:cNvPr id="39" name="Flowchart: Decision 38">
                <a:extLst>
                  <a:ext uri="{FF2B5EF4-FFF2-40B4-BE49-F238E27FC236}">
                    <a16:creationId xmlns:a16="http://schemas.microsoft.com/office/drawing/2014/main" id="{77E21735-D5CA-4C04-AC07-BC62CB7C76BF}"/>
                  </a:ext>
                </a:extLst>
              </p:cNvPr>
              <p:cNvSpPr/>
              <p:nvPr/>
            </p:nvSpPr>
            <p:spPr>
              <a:xfrm>
                <a:off x="6445305" y="3053480"/>
                <a:ext cx="91523" cy="114842"/>
              </a:xfrm>
              <a:prstGeom prst="flowChartDecision">
                <a:avLst/>
              </a:prstGeom>
              <a:solidFill>
                <a:schemeClr val="accent1"/>
              </a:solidFill>
              <a:ln w="3175">
                <a:solidFill>
                  <a:schemeClr val="bg1"/>
                </a:solidFill>
              </a:ln>
              <a:effectLst>
                <a:outerShdw blurRad="50800" dist="25400" dir="5400000" sx="90000" sy="9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8B10FF9B-043A-4BAF-AFC5-D56CA38FACE8}"/>
                  </a:ext>
                </a:extLst>
              </p:cNvPr>
              <p:cNvSpPr txBox="1"/>
              <p:nvPr/>
            </p:nvSpPr>
            <p:spPr>
              <a:xfrm>
                <a:off x="6224637" y="3167148"/>
                <a:ext cx="532842" cy="211535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fi-FI" sz="1100" dirty="0">
                    <a:solidFill>
                      <a:schemeClr val="accent1"/>
                    </a:solidFill>
                    <a:latin typeface="+mj-lt"/>
                  </a:rPr>
                  <a:t>Stage 3</a:t>
                </a:r>
              </a:p>
              <a:p>
                <a:pPr algn="ctr"/>
                <a:r>
                  <a:rPr lang="fi-FI" sz="1100" dirty="0">
                    <a:solidFill>
                      <a:schemeClr val="accent1"/>
                    </a:solidFill>
                    <a:latin typeface="+mj-lt"/>
                  </a:rPr>
                  <a:t>Other SA/CT</a:t>
                </a:r>
                <a:endParaRPr lang="en-US" sz="1100" dirty="0">
                  <a:solidFill>
                    <a:schemeClr val="accent1"/>
                  </a:solidFill>
                  <a:latin typeface="+mj-lt"/>
                </a:endParaRPr>
              </a:p>
            </p:txBody>
          </p:sp>
        </p:grp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41E040AE-B059-4B70-B29E-2E87FE5E9FE4}"/>
                </a:ext>
              </a:extLst>
            </p:cNvPr>
            <p:cNvCxnSpPr>
              <a:cxnSpLocks/>
            </p:cNvCxnSpPr>
            <p:nvPr/>
          </p:nvCxnSpPr>
          <p:spPr>
            <a:xfrm>
              <a:off x="1502160" y="4005956"/>
              <a:ext cx="636020" cy="0"/>
            </a:xfrm>
            <a:prstGeom prst="straightConnector1">
              <a:avLst/>
            </a:prstGeom>
            <a:ln>
              <a:solidFill>
                <a:schemeClr val="accent1"/>
              </a:solidFill>
              <a:prstDash val="dash"/>
              <a:headEnd type="diamond" w="sm" len="sm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5596B17A-C3EC-4794-86BB-B67B129A3BD2}"/>
                </a:ext>
              </a:extLst>
            </p:cNvPr>
            <p:cNvGrpSpPr/>
            <p:nvPr/>
          </p:nvGrpSpPr>
          <p:grpSpPr>
            <a:xfrm>
              <a:off x="4008137" y="3461441"/>
              <a:ext cx="343500" cy="331830"/>
              <a:chOff x="6885586" y="3053480"/>
              <a:chExt cx="343500" cy="331830"/>
            </a:xfrm>
          </p:grpSpPr>
          <p:sp>
            <p:nvSpPr>
              <p:cNvPr id="43" name="Flowchart: Decision 42">
                <a:extLst>
                  <a:ext uri="{FF2B5EF4-FFF2-40B4-BE49-F238E27FC236}">
                    <a16:creationId xmlns:a16="http://schemas.microsoft.com/office/drawing/2014/main" id="{E78E7B6D-9946-4774-A5EB-5BFD3FD939F7}"/>
                  </a:ext>
                </a:extLst>
              </p:cNvPr>
              <p:cNvSpPr/>
              <p:nvPr/>
            </p:nvSpPr>
            <p:spPr>
              <a:xfrm>
                <a:off x="7011575" y="3053480"/>
                <a:ext cx="91523" cy="114842"/>
              </a:xfrm>
              <a:prstGeom prst="flowChartDecision">
                <a:avLst/>
              </a:prstGeom>
              <a:solidFill>
                <a:schemeClr val="tx1"/>
              </a:solidFill>
              <a:ln w="3175">
                <a:solidFill>
                  <a:schemeClr val="bg1"/>
                </a:solidFill>
              </a:ln>
              <a:effectLst>
                <a:outerShdw blurRad="50800" dist="25400" dir="5400000" sx="90000" sy="9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F61E76D2-F1BB-495F-9752-7E4618005DD8}"/>
                  </a:ext>
                </a:extLst>
              </p:cNvPr>
              <p:cNvSpPr txBox="1"/>
              <p:nvPr/>
            </p:nvSpPr>
            <p:spPr>
              <a:xfrm>
                <a:off x="6885586" y="3173775"/>
                <a:ext cx="343500" cy="211535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fi-FI" sz="1100" dirty="0">
                    <a:latin typeface="+mj-lt"/>
                  </a:rPr>
                  <a:t>ASN.1 etc.</a:t>
                </a:r>
                <a:endParaRPr lang="en-US" sz="1100" dirty="0">
                  <a:latin typeface="+mj-lt"/>
                </a:endParaRPr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D3CCBE4D-E5EB-41DC-88B9-AFD3AF5151A2}"/>
                </a:ext>
              </a:extLst>
            </p:cNvPr>
            <p:cNvGrpSpPr/>
            <p:nvPr/>
          </p:nvGrpSpPr>
          <p:grpSpPr>
            <a:xfrm>
              <a:off x="4008137" y="3946096"/>
              <a:ext cx="343500" cy="331830"/>
              <a:chOff x="6885586" y="3053480"/>
              <a:chExt cx="343500" cy="331830"/>
            </a:xfrm>
          </p:grpSpPr>
          <p:sp>
            <p:nvSpPr>
              <p:cNvPr id="46" name="Flowchart: Decision 45">
                <a:extLst>
                  <a:ext uri="{FF2B5EF4-FFF2-40B4-BE49-F238E27FC236}">
                    <a16:creationId xmlns:a16="http://schemas.microsoft.com/office/drawing/2014/main" id="{028BFF0C-4CEF-47BC-AA5F-3CB0A4822355}"/>
                  </a:ext>
                </a:extLst>
              </p:cNvPr>
              <p:cNvSpPr/>
              <p:nvPr/>
            </p:nvSpPr>
            <p:spPr>
              <a:xfrm>
                <a:off x="7011575" y="3053480"/>
                <a:ext cx="91523" cy="114842"/>
              </a:xfrm>
              <a:prstGeom prst="flowChartDecision">
                <a:avLst/>
              </a:prstGeom>
              <a:solidFill>
                <a:schemeClr val="tx1"/>
              </a:solidFill>
              <a:ln w="3175">
                <a:solidFill>
                  <a:schemeClr val="bg1"/>
                </a:solidFill>
              </a:ln>
              <a:effectLst>
                <a:outerShdw blurRad="50800" dist="25400" dir="5400000" sx="90000" sy="9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8688AB82-D6F1-4069-A2BA-FE1888ECEA63}"/>
                  </a:ext>
                </a:extLst>
              </p:cNvPr>
              <p:cNvSpPr txBox="1"/>
              <p:nvPr/>
            </p:nvSpPr>
            <p:spPr>
              <a:xfrm>
                <a:off x="6885586" y="3173775"/>
                <a:ext cx="343500" cy="211535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fi-FI" sz="1100" dirty="0">
                    <a:latin typeface="+mj-lt"/>
                  </a:rPr>
                  <a:t>ASN.1 etc.</a:t>
                </a:r>
                <a:endParaRPr lang="en-US" sz="1100" dirty="0">
                  <a:latin typeface="+mj-lt"/>
                </a:endParaRPr>
              </a:p>
            </p:txBody>
          </p:sp>
        </p:grpSp>
        <p:cxnSp>
          <p:nvCxnSpPr>
            <p:cNvPr id="48" name="Straight Arrow Connector 47">
              <a:extLst>
                <a:ext uri="{FF2B5EF4-FFF2-40B4-BE49-F238E27FC236}">
                  <a16:creationId xmlns:a16="http://schemas.microsoft.com/office/drawing/2014/main" id="{6AA273FC-4928-4708-8E2F-DC8C116011E0}"/>
                </a:ext>
              </a:extLst>
            </p:cNvPr>
            <p:cNvCxnSpPr>
              <a:cxnSpLocks/>
            </p:cNvCxnSpPr>
            <p:nvPr/>
          </p:nvCxnSpPr>
          <p:spPr>
            <a:xfrm>
              <a:off x="3524852" y="4438965"/>
              <a:ext cx="609274" cy="0"/>
            </a:xfrm>
            <a:prstGeom prst="straightConnector1">
              <a:avLst/>
            </a:prstGeom>
            <a:ln>
              <a:solidFill>
                <a:schemeClr val="accent1"/>
              </a:solidFill>
              <a:prstDash val="dash"/>
              <a:headEnd type="diamond" w="sm" len="sm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F6208FC6-0825-4DDE-A4C9-C8AA90B669BD}"/>
                </a:ext>
              </a:extLst>
            </p:cNvPr>
            <p:cNvGrpSpPr/>
            <p:nvPr/>
          </p:nvGrpSpPr>
          <p:grpSpPr>
            <a:xfrm>
              <a:off x="3341740" y="4808507"/>
              <a:ext cx="343500" cy="326377"/>
              <a:chOff x="5779443" y="3053480"/>
              <a:chExt cx="343500" cy="326377"/>
            </a:xfrm>
          </p:grpSpPr>
          <p:sp>
            <p:nvSpPr>
              <p:cNvPr id="50" name="Flowchart: Decision 49">
                <a:extLst>
                  <a:ext uri="{FF2B5EF4-FFF2-40B4-BE49-F238E27FC236}">
                    <a16:creationId xmlns:a16="http://schemas.microsoft.com/office/drawing/2014/main" id="{F187A72D-EEF3-4197-8139-DA015B85F2A5}"/>
                  </a:ext>
                </a:extLst>
              </p:cNvPr>
              <p:cNvSpPr/>
              <p:nvPr/>
            </p:nvSpPr>
            <p:spPr>
              <a:xfrm>
                <a:off x="5905432" y="3053480"/>
                <a:ext cx="91523" cy="114842"/>
              </a:xfrm>
              <a:prstGeom prst="flowChartDecision">
                <a:avLst/>
              </a:prstGeom>
              <a:solidFill>
                <a:schemeClr val="accent3"/>
              </a:solidFill>
              <a:ln w="3175">
                <a:solidFill>
                  <a:schemeClr val="bg1"/>
                </a:solidFill>
              </a:ln>
              <a:effectLst>
                <a:outerShdw blurRad="50800" dist="25400" dir="5400000" sx="90000" sy="9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8EF17E97-DF5B-4EDF-9B30-6238264C91C3}"/>
                  </a:ext>
                </a:extLst>
              </p:cNvPr>
              <p:cNvSpPr txBox="1"/>
              <p:nvPr/>
            </p:nvSpPr>
            <p:spPr>
              <a:xfrm>
                <a:off x="5779443" y="3168322"/>
                <a:ext cx="343500" cy="211535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fi-FI" sz="1100" dirty="0">
                    <a:solidFill>
                      <a:schemeClr val="accent3"/>
                    </a:solidFill>
                    <a:latin typeface="+mj-lt"/>
                  </a:rPr>
                  <a:t>R19 </a:t>
                </a:r>
                <a:br>
                  <a:rPr lang="fi-FI" sz="1100" dirty="0">
                    <a:solidFill>
                      <a:schemeClr val="accent3"/>
                    </a:solidFill>
                    <a:latin typeface="+mj-lt"/>
                  </a:rPr>
                </a:br>
                <a:r>
                  <a:rPr lang="fi-FI" sz="1100" dirty="0">
                    <a:solidFill>
                      <a:schemeClr val="accent3"/>
                    </a:solidFill>
                    <a:latin typeface="+mj-lt"/>
                  </a:rPr>
                  <a:t>Package</a:t>
                </a:r>
                <a:endParaRPr lang="en-US" sz="1100" dirty="0">
                  <a:solidFill>
                    <a:schemeClr val="accent3"/>
                  </a:solidFill>
                  <a:latin typeface="+mj-lt"/>
                </a:endParaRPr>
              </a:p>
            </p:txBody>
          </p:sp>
        </p:grpSp>
        <p:sp>
          <p:nvSpPr>
            <p:cNvPr id="52" name="Arrow: Left-Right 51">
              <a:extLst>
                <a:ext uri="{FF2B5EF4-FFF2-40B4-BE49-F238E27FC236}">
                  <a16:creationId xmlns:a16="http://schemas.microsoft.com/office/drawing/2014/main" id="{CBCA70E3-BEF3-465D-B63A-27A1AE8A204F}"/>
                </a:ext>
              </a:extLst>
            </p:cNvPr>
            <p:cNvSpPr/>
            <p:nvPr/>
          </p:nvSpPr>
          <p:spPr>
            <a:xfrm>
              <a:off x="1997251" y="4842478"/>
              <a:ext cx="184785" cy="47625"/>
            </a:xfrm>
            <a:prstGeom prst="leftRightArrow">
              <a:avLst>
                <a:gd name="adj1" fmla="val 36000"/>
                <a:gd name="adj2" fmla="val 50000"/>
              </a:avLst>
            </a:prstGeom>
            <a:gradFill flip="none" rotWithShape="1">
              <a:gsLst>
                <a:gs pos="100000">
                  <a:schemeClr val="accent3"/>
                </a:gs>
                <a:gs pos="0">
                  <a:schemeClr val="accent3"/>
                </a:gs>
                <a:gs pos="52000">
                  <a:schemeClr val="bg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1613F5AF-4076-4B6F-8B27-C6C42266ECCA}"/>
                </a:ext>
              </a:extLst>
            </p:cNvPr>
            <p:cNvGrpSpPr/>
            <p:nvPr/>
          </p:nvGrpSpPr>
          <p:grpSpPr>
            <a:xfrm>
              <a:off x="1851254" y="4808507"/>
              <a:ext cx="490879" cy="326377"/>
              <a:chOff x="5710428" y="3053480"/>
              <a:chExt cx="490879" cy="326377"/>
            </a:xfrm>
          </p:grpSpPr>
          <p:sp>
            <p:nvSpPr>
              <p:cNvPr id="54" name="Flowchart: Decision 53">
                <a:extLst>
                  <a:ext uri="{FF2B5EF4-FFF2-40B4-BE49-F238E27FC236}">
                    <a16:creationId xmlns:a16="http://schemas.microsoft.com/office/drawing/2014/main" id="{D2CD9867-5574-430C-8A87-D66875C668E8}"/>
                  </a:ext>
                </a:extLst>
              </p:cNvPr>
              <p:cNvSpPr/>
              <p:nvPr/>
            </p:nvSpPr>
            <p:spPr>
              <a:xfrm>
                <a:off x="5905432" y="3053480"/>
                <a:ext cx="91523" cy="114842"/>
              </a:xfrm>
              <a:prstGeom prst="flowChartDecision">
                <a:avLst/>
              </a:prstGeom>
              <a:solidFill>
                <a:schemeClr val="accent3"/>
              </a:solidFill>
              <a:ln w="3175">
                <a:solidFill>
                  <a:schemeClr val="bg1"/>
                </a:solidFill>
              </a:ln>
              <a:effectLst>
                <a:outerShdw blurRad="50800" dist="25400" dir="5400000" sx="90000" sy="9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03AA817C-8C5A-48A0-9BF3-A70A9C5FED2A}"/>
                  </a:ext>
                </a:extLst>
              </p:cNvPr>
              <p:cNvSpPr txBox="1"/>
              <p:nvPr/>
            </p:nvSpPr>
            <p:spPr>
              <a:xfrm>
                <a:off x="5710428" y="3168322"/>
                <a:ext cx="490879" cy="211535"/>
              </a:xfrm>
              <a:prstGeom prst="rect">
                <a:avLst/>
              </a:prstGeom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fi-FI" sz="1100" dirty="0">
                    <a:solidFill>
                      <a:schemeClr val="accent3"/>
                    </a:solidFill>
                    <a:latin typeface="+mj-lt"/>
                  </a:rPr>
                  <a:t>R19 </a:t>
                </a:r>
                <a:br>
                  <a:rPr lang="fi-FI" sz="1100" dirty="0">
                    <a:solidFill>
                      <a:schemeClr val="accent3"/>
                    </a:solidFill>
                    <a:latin typeface="+mj-lt"/>
                  </a:rPr>
                </a:br>
                <a:r>
                  <a:rPr lang="fi-FI" sz="1100" dirty="0">
                    <a:solidFill>
                      <a:schemeClr val="accent3"/>
                    </a:solidFill>
                    <a:latin typeface="+mj-lt"/>
                  </a:rPr>
                  <a:t>Workshop</a:t>
                </a:r>
                <a:endParaRPr lang="en-US" sz="1100" dirty="0">
                  <a:solidFill>
                    <a:schemeClr val="accent3"/>
                  </a:solidFill>
                  <a:latin typeface="+mj-lt"/>
                </a:endParaRPr>
              </a:p>
            </p:txBody>
          </p:sp>
        </p:grpSp>
        <p:pic>
          <p:nvPicPr>
            <p:cNvPr id="56" name="Graphic 55" descr="Flag with solid fill">
              <a:extLst>
                <a:ext uri="{FF2B5EF4-FFF2-40B4-BE49-F238E27FC236}">
                  <a16:creationId xmlns:a16="http://schemas.microsoft.com/office/drawing/2014/main" id="{FD17BB4F-CA08-4B2D-A039-FF7AF2FCBEE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547921" y="3461441"/>
              <a:ext cx="120295" cy="1202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0107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8980</TotalTime>
  <Words>306</Words>
  <Application>Microsoft Office PowerPoint</Application>
  <PresentationFormat>Custom</PresentationFormat>
  <Paragraphs>77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MediaTek_PPT_Template_16x9_Internal Use</vt:lpstr>
      <vt:lpstr>On 3GPP Timeline</vt:lpstr>
      <vt:lpstr>Proposal</vt:lpstr>
      <vt:lpstr>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MediaTek Inc.</dc:creator>
  <cp:lastModifiedBy>MediaTek Inc.</cp:lastModifiedBy>
  <cp:revision>211</cp:revision>
  <dcterms:created xsi:type="dcterms:W3CDTF">2019-11-21T19:15:22Z</dcterms:created>
  <dcterms:modified xsi:type="dcterms:W3CDTF">2022-12-05T17:13:34Z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MSIP_Label_83bcef13-7cac-433f-ba1d-47a323951816_Enabled">
    <vt:lpwstr>true</vt:lpwstr>
  </property>
  <property fmtid="{D5CDD505-2E9C-101B-9397-08002B2CF9AE}" pid="4" name="MSIP_Label_83bcef13-7cac-433f-ba1d-47a323951816_SetDate">
    <vt:lpwstr>2022-12-02T13:16:44Z</vt:lpwstr>
  </property>
  <property fmtid="{D5CDD505-2E9C-101B-9397-08002B2CF9AE}" pid="5" name="MSIP_Label_83bcef13-7cac-433f-ba1d-47a323951816_Method">
    <vt:lpwstr>Privileged</vt:lpwstr>
  </property>
  <property fmtid="{D5CDD505-2E9C-101B-9397-08002B2CF9AE}" pid="6" name="MSIP_Label_83bcef13-7cac-433f-ba1d-47a323951816_Name">
    <vt:lpwstr>MTK_Unclassified</vt:lpwstr>
  </property>
  <property fmtid="{D5CDD505-2E9C-101B-9397-08002B2CF9AE}" pid="7" name="MSIP_Label_83bcef13-7cac-433f-ba1d-47a323951816_SiteId">
    <vt:lpwstr>a7687ede-7a6b-4ef6-bace-642f677fbe31</vt:lpwstr>
  </property>
  <property fmtid="{D5CDD505-2E9C-101B-9397-08002B2CF9AE}" pid="8" name="MSIP_Label_83bcef13-7cac-433f-ba1d-47a323951816_ActionId">
    <vt:lpwstr>39b5eaba-7004-4cb0-9b78-1f001092a011</vt:lpwstr>
  </property>
  <property fmtid="{D5CDD505-2E9C-101B-9397-08002B2CF9AE}" pid="9" name="MSIP_Label_83bcef13-7cac-433f-ba1d-47a323951816_ContentBits">
    <vt:lpwstr>0</vt:lpwstr>
  </property>
</Properties>
</file>