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omments/comment1.xml" ContentType="application/vnd.openxmlformats-officedocument.presentationml.comments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13"/>
  </p:notesMasterIdLst>
  <p:handoutMasterIdLst>
    <p:handoutMasterId r:id="rId14"/>
  </p:handoutMasterIdLst>
  <p:sldIdLst>
    <p:sldId id="362" r:id="rId5"/>
    <p:sldId id="6254" r:id="rId6"/>
    <p:sldId id="6255" r:id="rId7"/>
    <p:sldId id="927" r:id="rId8"/>
    <p:sldId id="931" r:id="rId9"/>
    <p:sldId id="6253" r:id="rId10"/>
    <p:sldId id="6257" r:id="rId11"/>
    <p:sldId id="6256" r:id="rId12"/>
  </p:sldIdLst>
  <p:sldSz cx="12192000" cy="6858000"/>
  <p:notesSz cx="6794500" cy="99314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8">
          <p15:clr>
            <a:srgbClr val="A4A3A4"/>
          </p15:clr>
        </p15:guide>
        <p15:guide id="2" pos="2140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81D047ED-AD8A-C690-C63F-87D2F6B545D9}" name="Migaldi, Scott" initials="MS" userId="S::Scott.Migaldi@T-Mobile.com::cf045f84-d95f-4c30-9d3a-2aef942a71a1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hris Pudney 14" initials="CDP 14" lastIdx="1" clrIdx="0">
    <p:extLst>
      <p:ext uri="{19B8F6BF-5375-455C-9EA6-DF929625EA0E}">
        <p15:presenceInfo xmlns:p15="http://schemas.microsoft.com/office/powerpoint/2012/main" userId="Chris Pudney 14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6699"/>
    <a:srgbClr val="FFFF99"/>
    <a:srgbClr val="FFCC00"/>
    <a:srgbClr val="92D050"/>
    <a:srgbClr val="B3B1B2"/>
    <a:srgbClr val="00C6FB"/>
    <a:srgbClr val="C00E0E"/>
    <a:srgbClr val="C00000"/>
    <a:srgbClr val="33CC33"/>
    <a:srgbClr val="66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25E5076-3810-47DD-B79F-674D7AD40C01}" styleName="Dark Style 1 - Accent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2A488322-F2BA-4B5B-9748-0D474271808F}" styleName="Medium Style 3 - 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717" autoAdjust="0"/>
    <p:restoredTop sz="95380" autoAdjust="0"/>
  </p:normalViewPr>
  <p:slideViewPr>
    <p:cSldViewPr snapToGrid="0" showGuides="1">
      <p:cViewPr varScale="1">
        <p:scale>
          <a:sx n="88" d="100"/>
          <a:sy n="88" d="100"/>
        </p:scale>
        <p:origin x="744" y="6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howGuides="1">
      <p:cViewPr varScale="1">
        <p:scale>
          <a:sx n="74" d="100"/>
          <a:sy n="74" d="100"/>
        </p:scale>
        <p:origin x="1938" y="84"/>
      </p:cViewPr>
      <p:guideLst>
        <p:guide orient="horz" pos="3128"/>
        <p:guide pos="214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8/10/relationships/authors" Target="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commentAuthors" Target="commentAuthors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handoutMaster" Target="handoutMasters/handout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https://etsihq-my.sharepoint.com/personal/issam_toufik_etsi_org/Documents/Documents/MCC2/MCC_01_06_2021/MCC_report/generate%20stats_Sept2022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Toufik\AppData\Local\Microsoft\Windows\INetCache\Content.Outlook\HI8QXB88\stats97e_forIssam.xlsx" TargetMode="Externa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Toufik\AppData\Local\Microsoft\Windows\INetCache\Content.Outlook\HI8QXB88\stats97e_forIssam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0" i="0" u="none" strike="noStrike" kern="1200" cap="all" spc="0" baseline="0">
                <a:gradFill>
                  <a:gsLst>
                    <a:gs pos="0">
                      <a:schemeClr val="dk1">
                        <a:lumMod val="50000"/>
                        <a:lumOff val="50000"/>
                      </a:schemeClr>
                    </a:gs>
                    <a:gs pos="100000">
                      <a:schemeClr val="dk1">
                        <a:lumMod val="85000"/>
                        <a:lumOff val="15000"/>
                      </a:schemeClr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pPr>
            <a:r>
              <a:rPr lang="en-US" sz="1800" b="1"/>
              <a:t>Approved CR’s per Year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cap="all" spc="0" baseline="0">
              <a:gradFill>
                <a:gsLst>
                  <a:gs pos="0">
                    <a:schemeClr val="dk1">
                      <a:lumMod val="50000"/>
                      <a:lumOff val="50000"/>
                    </a:schemeClr>
                  </a:gs>
                  <a:gs pos="100000">
                    <a:schemeClr val="dk1">
                      <a:lumMod val="85000"/>
                      <a:lumOff val="15000"/>
                    </a:schemeClr>
                  </a:gs>
                </a:gsLst>
                <a:lin ang="5400000" scaled="0"/>
              </a:gra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spPr>
            <a:ln w="22225" cap="rnd" cmpd="sng" algn="ctr">
              <a:solidFill>
                <a:schemeClr val="accent1">
                  <a:shade val="95000"/>
                  <a:satMod val="105000"/>
                </a:schemeClr>
              </a:solidFill>
              <a:round/>
            </a:ln>
            <a:effectLst/>
          </c:spPr>
          <c:marker>
            <c:symbol val="circle"/>
            <c:size val="17"/>
            <c:spPr>
              <a:solidFill>
                <a:schemeClr val="lt1"/>
              </a:solidFill>
              <a:ln>
                <a:noFill/>
              </a:ln>
              <a:effectLst/>
            </c:spPr>
          </c:marker>
          <c:dLbls>
            <c:spPr>
              <a:solidFill>
                <a:srgbClr val="92D050"/>
              </a:solidFill>
              <a:ln>
                <a:solidFill>
                  <a:srgbClr val="92D050"/>
                </a:solidFill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trendline>
            <c:spPr>
              <a:ln w="9525" cap="rnd">
                <a:solidFill>
                  <a:schemeClr val="accent1"/>
                </a:solidFill>
              </a:ln>
              <a:effectLst/>
            </c:spPr>
            <c:trendlineType val="linear"/>
            <c:dispRSqr val="0"/>
            <c:dispEq val="0"/>
          </c:trendline>
          <c:trendline>
            <c:spPr>
              <a:ln w="19050" cap="rnd">
                <a:solidFill>
                  <a:srgbClr val="FF0000"/>
                </a:solidFill>
              </a:ln>
              <a:effectLst/>
            </c:spPr>
            <c:trendlineType val="linear"/>
            <c:dispRSqr val="0"/>
            <c:dispEq val="0"/>
          </c:trendline>
          <c:cat>
            <c:strRef>
              <c:f>CRs!$B$2:$K$2</c:f>
              <c:strCache>
                <c:ptCount val="10"/>
                <c:pt idx="0">
                  <c:v>2013</c:v>
                </c:pt>
                <c:pt idx="1">
                  <c:v>2014</c:v>
                </c:pt>
                <c:pt idx="2">
                  <c:v>2015</c:v>
                </c:pt>
                <c:pt idx="3">
                  <c:v>2016</c:v>
                </c:pt>
                <c:pt idx="4">
                  <c:v>2017</c:v>
                </c:pt>
                <c:pt idx="5">
                  <c:v>2018</c:v>
                </c:pt>
                <c:pt idx="6">
                  <c:v>2019</c:v>
                </c:pt>
                <c:pt idx="7">
                  <c:v>2020</c:v>
                </c:pt>
                <c:pt idx="8">
                  <c:v>2021</c:v>
                </c:pt>
                <c:pt idx="9">
                  <c:v>2022*</c:v>
                </c:pt>
              </c:strCache>
            </c:strRef>
          </c:cat>
          <c:val>
            <c:numRef>
              <c:f>CRs!$B$20:$K$20</c:f>
              <c:numCache>
                <c:formatCode>0</c:formatCode>
                <c:ptCount val="10"/>
                <c:pt idx="0">
                  <c:v>8022</c:v>
                </c:pt>
                <c:pt idx="1">
                  <c:v>8430</c:v>
                </c:pt>
                <c:pt idx="2">
                  <c:v>7964</c:v>
                </c:pt>
                <c:pt idx="3">
                  <c:v>9683</c:v>
                </c:pt>
                <c:pt idx="4">
                  <c:v>9121</c:v>
                </c:pt>
                <c:pt idx="5">
                  <c:v>11887</c:v>
                </c:pt>
                <c:pt idx="6">
                  <c:v>14467</c:v>
                </c:pt>
                <c:pt idx="7">
                  <c:v>14907.333333333334</c:v>
                </c:pt>
                <c:pt idx="8">
                  <c:v>15649</c:v>
                </c:pt>
                <c:pt idx="9">
                  <c:v>15650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D0F7-48E6-B572-62E98DE02AB3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646001040"/>
        <c:axId val="646002024"/>
      </c:lineChart>
      <c:catAx>
        <c:axId val="6460010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dk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46002024"/>
        <c:crosses val="autoZero"/>
        <c:auto val="1"/>
        <c:lblAlgn val="ctr"/>
        <c:lblOffset val="100"/>
        <c:noMultiLvlLbl val="0"/>
      </c:catAx>
      <c:valAx>
        <c:axId val="646002024"/>
        <c:scaling>
          <c:orientation val="minMax"/>
        </c:scaling>
        <c:delete val="1"/>
        <c:axPos val="l"/>
        <c:numFmt formatCode="0" sourceLinked="1"/>
        <c:majorTickMark val="none"/>
        <c:minorTickMark val="none"/>
        <c:tickLblPos val="nextTo"/>
        <c:crossAx val="6460010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lt1"/>
    </a:solidFill>
    <a:ln w="9525" cap="flat" cmpd="sng" algn="ctr">
      <a:solidFill>
        <a:srgbClr val="92D050"/>
      </a:solidFill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 err="1"/>
              <a:t>Nbr</a:t>
            </a:r>
            <a:r>
              <a:rPr lang="en-US"/>
              <a:t> of specs (frozen Releases)</a:t>
            </a:r>
          </a:p>
        </c:rich>
      </c:tx>
      <c:overlay val="0"/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'general info'!$O$82</c:f>
              <c:strCache>
                <c:ptCount val="1"/>
                <c:pt idx="0">
                  <c:v>Nbr of specs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'general info'!$N$83:$N$97</c:f>
              <c:strCache>
                <c:ptCount val="15"/>
                <c:pt idx="0">
                  <c:v>R99</c:v>
                </c:pt>
                <c:pt idx="1">
                  <c:v>Rel-4</c:v>
                </c:pt>
                <c:pt idx="2">
                  <c:v>Rel-5</c:v>
                </c:pt>
                <c:pt idx="3">
                  <c:v>Rel-6</c:v>
                </c:pt>
                <c:pt idx="4">
                  <c:v>Rel-7</c:v>
                </c:pt>
                <c:pt idx="5">
                  <c:v>Rel-8</c:v>
                </c:pt>
                <c:pt idx="6">
                  <c:v>Rel-9</c:v>
                </c:pt>
                <c:pt idx="7">
                  <c:v>Rel-10</c:v>
                </c:pt>
                <c:pt idx="8">
                  <c:v>Rel-11</c:v>
                </c:pt>
                <c:pt idx="9">
                  <c:v>Rel-12</c:v>
                </c:pt>
                <c:pt idx="10">
                  <c:v>Rel-13</c:v>
                </c:pt>
                <c:pt idx="11">
                  <c:v>Rel-14</c:v>
                </c:pt>
                <c:pt idx="12">
                  <c:v>Rel-15</c:v>
                </c:pt>
                <c:pt idx="13">
                  <c:v>Rel-16</c:v>
                </c:pt>
                <c:pt idx="14">
                  <c:v>Rel-17</c:v>
                </c:pt>
              </c:strCache>
            </c:strRef>
          </c:cat>
          <c:val>
            <c:numRef>
              <c:f>'general info'!$O$83:$O$97</c:f>
              <c:numCache>
                <c:formatCode>General</c:formatCode>
                <c:ptCount val="15"/>
                <c:pt idx="0">
                  <c:v>446</c:v>
                </c:pt>
                <c:pt idx="1">
                  <c:v>516</c:v>
                </c:pt>
                <c:pt idx="2">
                  <c:v>582</c:v>
                </c:pt>
                <c:pt idx="3">
                  <c:v>760</c:v>
                </c:pt>
                <c:pt idx="4">
                  <c:v>875</c:v>
                </c:pt>
                <c:pt idx="5">
                  <c:v>1057</c:v>
                </c:pt>
                <c:pt idx="6">
                  <c:v>1099</c:v>
                </c:pt>
                <c:pt idx="7">
                  <c:v>1041</c:v>
                </c:pt>
                <c:pt idx="8">
                  <c:v>1147</c:v>
                </c:pt>
                <c:pt idx="9">
                  <c:v>1212</c:v>
                </c:pt>
                <c:pt idx="10">
                  <c:v>1266</c:v>
                </c:pt>
                <c:pt idx="11">
                  <c:v>1313</c:v>
                </c:pt>
                <c:pt idx="12">
                  <c:v>1523</c:v>
                </c:pt>
                <c:pt idx="13">
                  <c:v>1648</c:v>
                </c:pt>
                <c:pt idx="14">
                  <c:v>1749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074F-4C9C-9112-9FCB0509B753}"/>
            </c:ext>
          </c:extLst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94708096"/>
        <c:axId val="94709632"/>
      </c:lineChart>
      <c:catAx>
        <c:axId val="9470809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94709632"/>
        <c:crosses val="autoZero"/>
        <c:auto val="1"/>
        <c:lblAlgn val="ctr"/>
        <c:lblOffset val="100"/>
        <c:noMultiLvlLbl val="0"/>
      </c:catAx>
      <c:valAx>
        <c:axId val="9470963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94708096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GB"/>
              <a:t>Specs affected per release </a:t>
            </a:r>
            <a:br>
              <a:rPr lang="en-GB"/>
            </a:br>
            <a:r>
              <a:rPr lang="en-GB"/>
              <a:t>per TSG cycle</a:t>
            </a:r>
            <a:r>
              <a:rPr lang="en-GB" baseline="0"/>
              <a:t> </a:t>
            </a:r>
            <a:r>
              <a:rPr lang="en-GB"/>
              <a:t>- RAN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'affected specs'!$Y$6</c:f>
              <c:strCache>
                <c:ptCount val="1"/>
                <c:pt idx="0">
                  <c:v>TSG94e</c:v>
                </c:pt>
              </c:strCache>
            </c:strRef>
          </c:tx>
          <c:spPr>
            <a:solidFill>
              <a:schemeClr val="accent1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'affected specs'!$T$7:$T$18</c:f>
              <c:strCache>
                <c:ptCount val="12"/>
                <c:pt idx="0">
                  <c:v>Rel-8</c:v>
                </c:pt>
                <c:pt idx="1">
                  <c:v>Rel-9</c:v>
                </c:pt>
                <c:pt idx="2">
                  <c:v>Rel-10</c:v>
                </c:pt>
                <c:pt idx="3">
                  <c:v>Rel-11</c:v>
                </c:pt>
                <c:pt idx="4">
                  <c:v>Rel-12</c:v>
                </c:pt>
                <c:pt idx="5">
                  <c:v>Rel-13</c:v>
                </c:pt>
                <c:pt idx="6">
                  <c:v>Rel-14</c:v>
                </c:pt>
                <c:pt idx="7">
                  <c:v>Rel-15</c:v>
                </c:pt>
                <c:pt idx="8">
                  <c:v>Rel-16</c:v>
                </c:pt>
                <c:pt idx="9">
                  <c:v>Rel-17</c:v>
                </c:pt>
                <c:pt idx="10">
                  <c:v>Rel-18</c:v>
                </c:pt>
                <c:pt idx="11">
                  <c:v>Rel-19</c:v>
                </c:pt>
              </c:strCache>
            </c:strRef>
          </c:cat>
          <c:val>
            <c:numRef>
              <c:f>'affected specs'!$Y$7:$Y$18</c:f>
              <c:numCache>
                <c:formatCode>General</c:formatCode>
                <c:ptCount val="12"/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5</c:v>
                </c:pt>
                <c:pt idx="6">
                  <c:v>12</c:v>
                </c:pt>
                <c:pt idx="7">
                  <c:v>50</c:v>
                </c:pt>
                <c:pt idx="8">
                  <c:v>94</c:v>
                </c:pt>
                <c:pt idx="9">
                  <c:v>32</c:v>
                </c:pt>
                <c:pt idx="10">
                  <c:v>0</c:v>
                </c:pt>
                <c:pt idx="11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D6E-4908-A01C-15FE0F55862D}"/>
            </c:ext>
          </c:extLst>
        </c:ser>
        <c:ser>
          <c:idx val="1"/>
          <c:order val="1"/>
          <c:tx>
            <c:strRef>
              <c:f>'affected specs'!$Z$6</c:f>
              <c:strCache>
                <c:ptCount val="1"/>
                <c:pt idx="0">
                  <c:v>TSG95e</c:v>
                </c:pt>
              </c:strCache>
            </c:strRef>
          </c:tx>
          <c:spPr>
            <a:solidFill>
              <a:schemeClr val="accent2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'affected specs'!$T$7:$T$18</c:f>
              <c:strCache>
                <c:ptCount val="12"/>
                <c:pt idx="0">
                  <c:v>Rel-8</c:v>
                </c:pt>
                <c:pt idx="1">
                  <c:v>Rel-9</c:v>
                </c:pt>
                <c:pt idx="2">
                  <c:v>Rel-10</c:v>
                </c:pt>
                <c:pt idx="3">
                  <c:v>Rel-11</c:v>
                </c:pt>
                <c:pt idx="4">
                  <c:v>Rel-12</c:v>
                </c:pt>
                <c:pt idx="5">
                  <c:v>Rel-13</c:v>
                </c:pt>
                <c:pt idx="6">
                  <c:v>Rel-14</c:v>
                </c:pt>
                <c:pt idx="7">
                  <c:v>Rel-15</c:v>
                </c:pt>
                <c:pt idx="8">
                  <c:v>Rel-16</c:v>
                </c:pt>
                <c:pt idx="9">
                  <c:v>Rel-17</c:v>
                </c:pt>
                <c:pt idx="10">
                  <c:v>Rel-18</c:v>
                </c:pt>
                <c:pt idx="11">
                  <c:v>Rel-19</c:v>
                </c:pt>
              </c:strCache>
            </c:strRef>
          </c:cat>
          <c:val>
            <c:numRef>
              <c:f>'affected specs'!$Z$7:$Z$18</c:f>
              <c:numCache>
                <c:formatCode>General</c:formatCode>
                <c:ptCount val="12"/>
                <c:pt idx="5">
                  <c:v>2</c:v>
                </c:pt>
                <c:pt idx="6">
                  <c:v>4</c:v>
                </c:pt>
                <c:pt idx="7">
                  <c:v>37</c:v>
                </c:pt>
                <c:pt idx="8">
                  <c:v>71</c:v>
                </c:pt>
                <c:pt idx="9">
                  <c:v>91</c:v>
                </c:pt>
                <c:pt idx="10">
                  <c:v>0</c:v>
                </c:pt>
                <c:pt idx="11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D6E-4908-A01C-15FE0F55862D}"/>
            </c:ext>
          </c:extLst>
        </c:ser>
        <c:ser>
          <c:idx val="2"/>
          <c:order val="2"/>
          <c:tx>
            <c:strRef>
              <c:f>'affected specs'!$AA$6</c:f>
              <c:strCache>
                <c:ptCount val="1"/>
                <c:pt idx="0">
                  <c:v>TSG96</c:v>
                </c:pt>
              </c:strCache>
            </c:strRef>
          </c:tx>
          <c:spPr>
            <a:solidFill>
              <a:schemeClr val="accent3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'affected specs'!$T$7:$T$18</c:f>
              <c:strCache>
                <c:ptCount val="12"/>
                <c:pt idx="0">
                  <c:v>Rel-8</c:v>
                </c:pt>
                <c:pt idx="1">
                  <c:v>Rel-9</c:v>
                </c:pt>
                <c:pt idx="2">
                  <c:v>Rel-10</c:v>
                </c:pt>
                <c:pt idx="3">
                  <c:v>Rel-11</c:v>
                </c:pt>
                <c:pt idx="4">
                  <c:v>Rel-12</c:v>
                </c:pt>
                <c:pt idx="5">
                  <c:v>Rel-13</c:v>
                </c:pt>
                <c:pt idx="6">
                  <c:v>Rel-14</c:v>
                </c:pt>
                <c:pt idx="7">
                  <c:v>Rel-15</c:v>
                </c:pt>
                <c:pt idx="8">
                  <c:v>Rel-16</c:v>
                </c:pt>
                <c:pt idx="9">
                  <c:v>Rel-17</c:v>
                </c:pt>
                <c:pt idx="10">
                  <c:v>Rel-18</c:v>
                </c:pt>
                <c:pt idx="11">
                  <c:v>Rel-19</c:v>
                </c:pt>
              </c:strCache>
            </c:strRef>
          </c:cat>
          <c:val>
            <c:numRef>
              <c:f>'affected specs'!$AA$7:$AA$18</c:f>
              <c:numCache>
                <c:formatCode>General</c:formatCode>
                <c:ptCount val="12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2</c:v>
                </c:pt>
                <c:pt idx="6">
                  <c:v>5</c:v>
                </c:pt>
                <c:pt idx="7">
                  <c:v>30</c:v>
                </c:pt>
                <c:pt idx="8">
                  <c:v>75</c:v>
                </c:pt>
                <c:pt idx="9">
                  <c:v>99</c:v>
                </c:pt>
                <c:pt idx="10">
                  <c:v>1</c:v>
                </c:pt>
                <c:pt idx="11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CD6E-4908-A01C-15FE0F55862D}"/>
            </c:ext>
          </c:extLst>
        </c:ser>
        <c:ser>
          <c:idx val="3"/>
          <c:order val="3"/>
          <c:tx>
            <c:strRef>
              <c:f>'affected specs'!$AB$6</c:f>
              <c:strCache>
                <c:ptCount val="1"/>
                <c:pt idx="0">
                  <c:v>TSG97e</c:v>
                </c:pt>
              </c:strCache>
            </c:strRef>
          </c:tx>
          <c:spPr>
            <a:solidFill>
              <a:schemeClr val="accent4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'affected specs'!$T$7:$T$18</c:f>
              <c:strCache>
                <c:ptCount val="12"/>
                <c:pt idx="0">
                  <c:v>Rel-8</c:v>
                </c:pt>
                <c:pt idx="1">
                  <c:v>Rel-9</c:v>
                </c:pt>
                <c:pt idx="2">
                  <c:v>Rel-10</c:v>
                </c:pt>
                <c:pt idx="3">
                  <c:v>Rel-11</c:v>
                </c:pt>
                <c:pt idx="4">
                  <c:v>Rel-12</c:v>
                </c:pt>
                <c:pt idx="5">
                  <c:v>Rel-13</c:v>
                </c:pt>
                <c:pt idx="6">
                  <c:v>Rel-14</c:v>
                </c:pt>
                <c:pt idx="7">
                  <c:v>Rel-15</c:v>
                </c:pt>
                <c:pt idx="8">
                  <c:v>Rel-16</c:v>
                </c:pt>
                <c:pt idx="9">
                  <c:v>Rel-17</c:v>
                </c:pt>
                <c:pt idx="10">
                  <c:v>Rel-18</c:v>
                </c:pt>
                <c:pt idx="11">
                  <c:v>Rel-19</c:v>
                </c:pt>
              </c:strCache>
            </c:strRef>
          </c:cat>
          <c:val>
            <c:numRef>
              <c:f>'affected specs'!$AB$7:$AB$18</c:f>
              <c:numCache>
                <c:formatCode>General</c:formatCode>
                <c:ptCount val="12"/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2</c:v>
                </c:pt>
                <c:pt idx="6">
                  <c:v>3</c:v>
                </c:pt>
                <c:pt idx="7">
                  <c:v>25</c:v>
                </c:pt>
                <c:pt idx="8">
                  <c:v>55</c:v>
                </c:pt>
                <c:pt idx="9">
                  <c:v>89</c:v>
                </c:pt>
                <c:pt idx="10">
                  <c:v>2</c:v>
                </c:pt>
                <c:pt idx="11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CD6E-4908-A01C-15FE0F55862D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65"/>
        <c:axId val="986486888"/>
        <c:axId val="986483936"/>
      </c:barChart>
      <c:catAx>
        <c:axId val="98648688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cap="all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986483936"/>
        <c:crosses val="autoZero"/>
        <c:auto val="1"/>
        <c:lblAlgn val="ctr"/>
        <c:lblOffset val="100"/>
        <c:noMultiLvlLbl val="0"/>
      </c:catAx>
      <c:valAx>
        <c:axId val="986483936"/>
        <c:scaling>
          <c:orientation val="minMax"/>
        </c:scaling>
        <c:delete val="1"/>
        <c:axPos val="l"/>
        <c:majorGridlines>
          <c:spPr>
            <a:ln w="9525" cap="flat" cmpd="sng" algn="ctr">
              <a:gradFill>
                <a:gsLst>
                  <a:gs pos="100000">
                    <a:schemeClr val="dk1">
                      <a:lumMod val="95000"/>
                      <a:lumOff val="5000"/>
                      <a:alpha val="42000"/>
                    </a:schemeClr>
                  </a:gs>
                  <a:gs pos="0">
                    <a:schemeClr val="lt1">
                      <a:lumMod val="75000"/>
                      <a:alpha val="36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98648688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solidFill>
          <a:schemeClr val="lt1">
            <a:lumMod val="95000"/>
            <a:alpha val="39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34">
  <cs:axisTitle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000" kern="1200"/>
  </cs:categoryAxis>
  <cs:chartArea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cs:styleClr val="auto"/>
    </cs:fontRef>
    <cs:spPr/>
    <cs:defRPr sz="900" b="1" i="0" u="none" strike="noStrike" kern="1200" baseline="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 w="9575">
        <a:solidFill>
          <a:schemeClr val="lt1">
            <a:lumMod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19050" cap="rnd" cmpd="sng" algn="ctr">
        <a:solidFill>
          <a:schemeClr val="phClr">
            <a:shade val="95000"/>
            <a:satMod val="105000"/>
          </a:schemeClr>
        </a:solidFill>
        <a:round/>
      </a:ln>
    </cs:spPr>
  </cs:dataPointLine>
  <cs:dataPointMarker>
    <cs:lnRef idx="0"/>
    <cs:fillRef idx="0"/>
    <cs:effectRef idx="0"/>
    <cs:fontRef idx="minor">
      <a:schemeClr val="dk1"/>
    </cs:fontRef>
    <cs:spPr>
      <a:solidFill>
        <a:schemeClr val="lt1"/>
      </a:solidFill>
    </cs:spPr>
  </cs:dataPointMarker>
  <cs:dataPointMarkerLayout symbol="circle" size="17"/>
  <cs:dataPointWireframe>
    <cs:lnRef idx="0">
      <cs:styleClr val="auto"/>
    </cs:lnRef>
    <cs:fillRef idx="1"/>
    <cs:effectRef idx="0"/>
    <cs:fontRef idx="minor">
      <a:schemeClr val="dk1"/>
    </cs:fontRef>
    <cs:spPr>
      <a:ln w="9525">
        <a:solidFill>
          <a:schemeClr val="phClr"/>
        </a:solidFill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>
        <a:solidFill>
          <a:schemeClr val="dk1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dk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>
        <a:solidFill>
          <a:schemeClr val="dk1">
            <a:lumMod val="15000"/>
            <a:lumOff val="85000"/>
          </a:schemeClr>
        </a:solidFill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dk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</a:ln>
    </cs:spPr>
  </cs:seriesLine>
  <cs:title>
    <cs:lnRef idx="0"/>
    <cs:fillRef idx="0"/>
    <cs:effectRef idx="0"/>
    <cs:fontRef idx="minor">
      <a:schemeClr val="dk1"/>
    </cs:fontRef>
    <cs:defRPr sz="1440" b="0" kern="1200" cap="all" spc="0" baseline="0">
      <a:gradFill>
        <a:gsLst>
          <a:gs pos="0">
            <a:schemeClr val="dk1">
              <a:lumMod val="50000"/>
              <a:lumOff val="50000"/>
            </a:schemeClr>
          </a:gs>
          <a:gs pos="100000">
            <a:schemeClr val="dk1">
              <a:lumMod val="85000"/>
              <a:lumOff val="15000"/>
            </a:schemeClr>
          </a:gs>
        </a:gsLst>
        <a:lin ang="5400000" scaled="0"/>
      </a:gradFill>
    </cs:defRPr>
  </cs:title>
  <cs:trendlin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05">
  <cs:axisTitle>
    <cs:lnRef idx="0"/>
    <cs:fillRef idx="0"/>
    <cs:effectRef idx="0"/>
    <cs:fontRef idx="minor">
      <a:schemeClr val="dk1">
        <a:lumMod val="75000"/>
        <a:lumOff val="2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900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lt1"/>
    </cs:fontRef>
    <cs:defRPr sz="90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90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900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18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2-12-01T18:19:09.946" idx="1">
    <p:pos x="4591" y="2572"/>
    <p:text>it seems unfair to give SA2 an extra 6 months and tehn still require CT WGs to complete all "26" WIDs in their normal 9 months.</p:text>
    <p:extLst>
      <p:ext uri="{C676402C-5697-4E1C-873F-D02D1690AC5C}">
        <p15:threadingInfo xmlns:p15="http://schemas.microsoft.com/office/powerpoint/2012/main" timeZoneBias="0"/>
      </p:ext>
    </p:extLst>
  </p:cm>
</p:cmLst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1BAD0620-CC16-404B-B551-3DC42B4DBA8B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4813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794F7581-54C3-4F11-819F-7542C862562C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9688" y="0"/>
            <a:ext cx="2944812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445D02ED-03E7-49A7-A7AE-8A98E9AFBCBE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4513"/>
            <a:ext cx="2944813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2A0D5A3C-9F2C-4C2B-8318-6391BD15B230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9688" y="9434513"/>
            <a:ext cx="2944812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CB61262-F3FE-4E70-B107-2B74005DF88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B4F93CDD-5094-4F34-88D0-9B32B053B5D1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4813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93CA9B43-0864-4DC0-AAEA-5B3E9F9CDF88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49688" y="0"/>
            <a:ext cx="2944812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172" name="Rectangle 4">
            <a:extLst>
              <a:ext uri="{FF2B5EF4-FFF2-40B4-BE49-F238E27FC236}">
                <a16:creationId xmlns:a16="http://schemas.microsoft.com/office/drawing/2014/main" id="{F9A77F46-A2C9-4392-96AC-30C8AB5962C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7313" y="744538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C3E52F82-4A81-45F7-B443-767910818E35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1575" cy="447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9B3CF682-F8D6-40BA-8C98-ECA21B4098D3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4513"/>
            <a:ext cx="2944813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AF639953-01D8-4E03-B84A-59753C34596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9688" y="9434513"/>
            <a:ext cx="2944812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3ABCD10C-D5DB-4DDE-9359-72217E4C07B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685061498"/>
      </p:ext>
    </p:extLst>
  </p:cSld>
  <p:clrMapOvr>
    <a:masterClrMapping/>
  </p:clrMapOvr>
  <p:transition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3753" y="114113"/>
            <a:ext cx="10515600" cy="737225"/>
          </a:xfrm>
        </p:spPr>
        <p:txBody>
          <a:bodyPr/>
          <a:lstStyle>
            <a:lvl1pPr>
              <a:defRPr>
                <a:solidFill>
                  <a:srgbClr val="C00000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8397" y="1250731"/>
            <a:ext cx="11713370" cy="461688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8255564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Box 14">
            <a:extLst>
              <a:ext uri="{FF2B5EF4-FFF2-40B4-BE49-F238E27FC236}">
                <a16:creationId xmlns:a16="http://schemas.microsoft.com/office/drawing/2014/main" id="{56195AB9-A673-4C24-8673-8DCA47EAC9C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60395" y="36515"/>
            <a:ext cx="351602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200" b="1" dirty="0">
                <a:latin typeface="Arial "/>
              </a:rPr>
              <a:t>3GPP RAN #98-e</a:t>
            </a:r>
          </a:p>
          <a:p>
            <a:pPr eaLnBrk="1" hangingPunct="1">
              <a:defRPr/>
            </a:pPr>
            <a:r>
              <a:rPr lang="en-GB" altLang="en-US" sz="1200" b="1" dirty="0">
                <a:latin typeface="Arial "/>
              </a:rPr>
              <a:t>Electronic meeting, </a:t>
            </a:r>
            <a:r>
              <a:rPr lang="en-GB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December 12-15, 2022</a:t>
            </a:r>
            <a:endParaRPr lang="en-GB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5C99963-233B-B9B9-CDAB-A39D1D93DE03}"/>
              </a:ext>
            </a:extLst>
          </p:cNvPr>
          <p:cNvSpPr txBox="1"/>
          <p:nvPr userDrawn="1"/>
        </p:nvSpPr>
        <p:spPr>
          <a:xfrm>
            <a:off x="7126014" y="126124"/>
            <a:ext cx="199696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/>
              <a:t>RP-222915</a:t>
            </a:r>
          </a:p>
        </p:txBody>
      </p:sp>
    </p:spTree>
    <p:extLst>
      <p:ext uri="{BB962C8B-B14F-4D97-AF65-F5344CB8AC3E}">
        <p14:creationId xmlns:p14="http://schemas.microsoft.com/office/powerpoint/2010/main" val="1780556474"/>
      </p:ext>
    </p:extLst>
  </p:cSld>
  <p:clrMapOvr>
    <a:masterClrMapping/>
  </p:clrMapOvr>
  <p:transition>
    <p:wipe dir="r"/>
  </p:transition>
  <p:hf hdr="0" dt="0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99A89519-8D1F-4C1C-ADC2-4470291B7F3C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CF467B7E-544F-48E5-BEDB-99BC1CEFD9D0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56355" y="31531"/>
            <a:ext cx="10515600" cy="923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229D303E-68B8-488B-8EE7-B4B1B542139B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56355" y="1360532"/>
            <a:ext cx="11713370" cy="48434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39981097-E200-47AA-85D8-567D688D6073}"/>
              </a:ext>
            </a:extLst>
          </p:cNvPr>
          <p:cNvSpPr/>
          <p:nvPr userDrawn="1"/>
        </p:nvSpPr>
        <p:spPr>
          <a:xfrm>
            <a:off x="56355" y="862538"/>
            <a:ext cx="12079290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AA74F498-2A3A-4D48-8ADE-65A441209D9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0782300" y="6591300"/>
            <a:ext cx="987425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3" name="Picture 1">
            <a:extLst>
              <a:ext uri="{FF2B5EF4-FFF2-40B4-BE49-F238E27FC236}">
                <a16:creationId xmlns:a16="http://schemas.microsoft.com/office/drawing/2014/main" id="{7188B4A3-DA55-4C62-8EA2-66685B861853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00444" y="139395"/>
            <a:ext cx="989287" cy="575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54F3A418-D8D0-4D4F-8FDC-361FF196C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40427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41E35E1B-0369-453E-A3C0-650E56AFDE17}" type="slidenum">
              <a:rPr lang="en-GB" altLang="en-US" sz="1400" smtClean="0">
                <a:latin typeface="Century Gothic" panose="020B0502020202020204" pitchFamily="34" charset="0"/>
              </a:rPr>
              <a:pPr>
                <a:defRPr/>
              </a:pPr>
              <a:t>‹#›</a:t>
            </a:fld>
            <a:endParaRPr lang="en-GB" altLang="en-US" sz="1400" dirty="0">
              <a:latin typeface="Century Gothic" panose="020B0502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354" r:id="rId1"/>
    <p:sldLayoutId id="2147485355" r:id="rId2"/>
    <p:sldLayoutId id="2147485357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1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>
            <a:extLst>
              <a:ext uri="{FF2B5EF4-FFF2-40B4-BE49-F238E27FC236}">
                <a16:creationId xmlns:a16="http://schemas.microsoft.com/office/drawing/2014/main" id="{7DC4DE7F-DCEA-4804-9910-D86AC58F77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7111" y="1371601"/>
            <a:ext cx="10734991" cy="2589984"/>
          </a:xfrm>
        </p:spPr>
        <p:txBody>
          <a:bodyPr/>
          <a:lstStyle/>
          <a:p>
            <a:pPr eaLnBrk="1" hangingPunct="1"/>
            <a:r>
              <a:rPr lang="en-US" altLang="en-US" sz="5400" b="1" dirty="0">
                <a:latin typeface="Century Gothic" panose="020B0502020202020204" pitchFamily="34" charset="0"/>
              </a:rPr>
              <a:t>Operator concern on quality, timeline and maturity of Rel-18</a:t>
            </a:r>
            <a:endParaRPr lang="en-GB" altLang="en-US" sz="5400" b="1" dirty="0">
              <a:latin typeface="Century Gothic" panose="020B0502020202020204" pitchFamily="34" charset="0"/>
            </a:endParaRPr>
          </a:p>
        </p:txBody>
      </p:sp>
      <p:sp>
        <p:nvSpPr>
          <p:cNvPr id="4099" name="Text Placeholder 2">
            <a:extLst>
              <a:ext uri="{FF2B5EF4-FFF2-40B4-BE49-F238E27FC236}">
                <a16:creationId xmlns:a16="http://schemas.microsoft.com/office/drawing/2014/main" id="{65109CE4-3B5E-4CA5-887C-00ECE79A9F63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978040" y="5016137"/>
            <a:ext cx="10839494" cy="470262"/>
          </a:xfrm>
        </p:spPr>
        <p:txBody>
          <a:bodyPr rtlCol="0">
            <a:noAutofit/>
          </a:bodyPr>
          <a:lstStyle/>
          <a:p>
            <a:pPr marL="0" indent="0">
              <a:spcBef>
                <a:spcPts val="0"/>
              </a:spcBef>
              <a:buFontTx/>
              <a:buNone/>
              <a:defRPr/>
            </a:pPr>
            <a:r>
              <a:rPr lang="en-GB" sz="2000" dirty="0">
                <a:solidFill>
                  <a:srgbClr val="00A8E6"/>
                </a:solidFill>
                <a:latin typeface="Century Gothic" panose="020B0502020202020204" pitchFamily="34" charset="0"/>
              </a:rPr>
              <a:t>T-Mobile USA, Deutsche Telekom, Telecom Italia, Vodafone, BT, </a:t>
            </a:r>
            <a:r>
              <a:rPr lang="en-GB" sz="2000" dirty="0" err="1">
                <a:solidFill>
                  <a:srgbClr val="00A8E6"/>
                </a:solidFill>
                <a:latin typeface="Century Gothic" panose="020B0502020202020204" pitchFamily="34" charset="0"/>
              </a:rPr>
              <a:t>Turkcell</a:t>
            </a:r>
            <a:r>
              <a:rPr lang="en-GB" sz="2000" dirty="0">
                <a:solidFill>
                  <a:srgbClr val="00A8E6"/>
                </a:solidFill>
                <a:latin typeface="Century Gothic" panose="020B0502020202020204" pitchFamily="34" charset="0"/>
              </a:rPr>
              <a:t>, Spark NZ</a:t>
            </a:r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89948C5-4382-2B2F-D5DC-FC05E51BEA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Change R18 Close by 6 months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EBE645A-A10C-C527-23CD-5CD6E34355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9633" y="1250731"/>
            <a:ext cx="11472133" cy="4616887"/>
          </a:xfrm>
        </p:spPr>
        <p:txBody>
          <a:bodyPr/>
          <a:lstStyle/>
          <a:p>
            <a:pPr marL="0" indent="0">
              <a:buNone/>
            </a:pPr>
            <a:r>
              <a:rPr lang="en-US" b="1" dirty="0">
                <a:solidFill>
                  <a:srgbClr val="FF0000"/>
                </a:solidFill>
                <a:ea typeface="+mn-lt"/>
                <a:cs typeface="+mn-lt"/>
              </a:rPr>
              <a:t>Quality must be the driving force in publication, not publication deadlines</a:t>
            </a:r>
            <a:endParaRPr lang="en-US" dirty="0">
              <a:solidFill>
                <a:srgbClr val="000000"/>
              </a:solidFill>
              <a:ea typeface="+mn-lt"/>
              <a:cs typeface="+mn-lt"/>
            </a:endParaRPr>
          </a:p>
          <a:p>
            <a:pPr marL="0" indent="0">
              <a:buNone/>
            </a:pPr>
            <a:r>
              <a:rPr lang="en-US" sz="2400" dirty="0"/>
              <a:t>The past three releases were not ready for commercial deployment when RAN plenary declared the release closed</a:t>
            </a:r>
            <a:endParaRPr lang="en-US" sz="2400" dirty="0">
              <a:cs typeface="Calibri"/>
            </a:endParaRPr>
          </a:p>
          <a:p>
            <a:pPr lvl="1"/>
            <a:r>
              <a:rPr lang="en-US" sz="2000" dirty="0"/>
              <a:t>R15 SA/“main drop” required 18 months to be ready for implementation</a:t>
            </a:r>
            <a:endParaRPr lang="en-US" sz="2000" dirty="0">
              <a:cs typeface="Calibri"/>
            </a:endParaRPr>
          </a:p>
          <a:p>
            <a:pPr lvl="1"/>
            <a:r>
              <a:rPr lang="en-US" sz="2000" dirty="0"/>
              <a:t>R16 required 9 months to be implementation ready</a:t>
            </a:r>
            <a:endParaRPr lang="en-US" sz="2000" dirty="0">
              <a:cs typeface="Calibri"/>
            </a:endParaRPr>
          </a:p>
          <a:p>
            <a:pPr lvl="1"/>
            <a:r>
              <a:rPr lang="en-US" sz="2000" dirty="0"/>
              <a:t>R17 significant ongoing maintenance i.e. slicing, V2X, REDCAP</a:t>
            </a:r>
            <a:endParaRPr lang="en-US" sz="2000" dirty="0">
              <a:cs typeface="Calibri"/>
            </a:endParaRPr>
          </a:p>
          <a:p>
            <a:pPr>
              <a:tabLst>
                <a:tab pos="357188" algn="l"/>
              </a:tabLst>
            </a:pPr>
            <a:r>
              <a:rPr lang="en-US" sz="2400" dirty="0"/>
              <a:t>This caused market confusion and had operators’ engineering teams asking vendors for 	features that did not function as promised</a:t>
            </a:r>
            <a:endParaRPr lang="en-US" sz="2400" dirty="0">
              <a:cs typeface="Calibri"/>
            </a:endParaRPr>
          </a:p>
          <a:p>
            <a:pPr>
              <a:tabLst>
                <a:tab pos="357188" algn="l"/>
              </a:tabLst>
            </a:pPr>
            <a:r>
              <a:rPr lang="en-US" sz="2400" dirty="0"/>
              <a:t>All RAN WGs are overloaded. The result is reduced quality and delegate burnout</a:t>
            </a:r>
            <a:endParaRPr lang="en-US" sz="2400" dirty="0">
              <a:cs typeface="Calibri"/>
            </a:endParaRPr>
          </a:p>
          <a:p>
            <a:pPr lvl="1">
              <a:tabLst>
                <a:tab pos="357188" algn="l"/>
              </a:tabLst>
            </a:pPr>
            <a:r>
              <a:rPr lang="en-US" sz="2000" dirty="0"/>
              <a:t>Need to allow more time for SA and RAN coordination</a:t>
            </a:r>
            <a:endParaRPr lang="en-US" sz="2000" dirty="0">
              <a:cs typeface="Calibri"/>
            </a:endParaRPr>
          </a:p>
          <a:p>
            <a:pPr lvl="2">
              <a:tabLst>
                <a:tab pos="357188" algn="l"/>
              </a:tabLst>
            </a:pPr>
            <a:r>
              <a:rPr lang="en-US" sz="1800" dirty="0"/>
              <a:t>RAN’s XR SID is closing before SA and RAN have fully accounted for decisions in each group.</a:t>
            </a:r>
            <a:endParaRPr lang="en-US" sz="1800" dirty="0">
              <a:highlight>
                <a:srgbClr val="FFFF00"/>
              </a:highlight>
              <a:cs typeface="Calibri"/>
            </a:endParaRPr>
          </a:p>
          <a:p>
            <a:pPr lvl="2">
              <a:tabLst>
                <a:tab pos="357188" algn="l"/>
              </a:tabLst>
            </a:pPr>
            <a:r>
              <a:rPr lang="en-US" sz="1800" dirty="0"/>
              <a:t>Slicing mismatch still being addressed in maintenance</a:t>
            </a:r>
            <a:endParaRPr lang="en-US" sz="1800" dirty="0">
              <a:cs typeface="Calibri"/>
            </a:endParaRPr>
          </a:p>
          <a:p>
            <a:pPr marL="914400" lvl="2" indent="0" algn="ctr">
              <a:buNone/>
            </a:pPr>
            <a:endParaRPr lang="en-US" b="1" dirty="0">
              <a:solidFill>
                <a:srgbClr val="FF0000"/>
              </a:solidFill>
              <a:cs typeface="Calibri"/>
            </a:endParaRP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455375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EB0802-00E1-E8C8-2476-799C88807E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Changing R18 Completion Date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053E286-DA1E-591A-AF78-46ADFE97CF3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No immediate operator need for large majority of R18 features</a:t>
            </a:r>
          </a:p>
          <a:p>
            <a:pPr lvl="1"/>
            <a:r>
              <a:rPr lang="en-US" dirty="0"/>
              <a:t>Vendors are still implementing R15 and R16 features and SA is not yet globally deployed</a:t>
            </a:r>
            <a:endParaRPr lang="en-US" dirty="0">
              <a:cs typeface="Calibri"/>
            </a:endParaRPr>
          </a:p>
          <a:p>
            <a:pPr lvl="2"/>
            <a:r>
              <a:rPr lang="en-US" dirty="0"/>
              <a:t>BWP without restriction is good R15 example</a:t>
            </a:r>
            <a:endParaRPr lang="en-US" strike="sngStrike" dirty="0"/>
          </a:p>
          <a:p>
            <a:pPr lvl="2"/>
            <a:endParaRPr lang="en-US" dirty="0">
              <a:cs typeface="Calibri"/>
            </a:endParaRPr>
          </a:p>
          <a:p>
            <a:pPr lvl="1"/>
            <a:r>
              <a:rPr lang="en-US" dirty="0"/>
              <a:t>Need to wait and see if there is commercial interest before continuing to develop advanced features for, e.g.:</a:t>
            </a:r>
            <a:endParaRPr lang="en-US" dirty="0">
              <a:cs typeface="Calibri"/>
            </a:endParaRPr>
          </a:p>
          <a:p>
            <a:pPr lvl="2"/>
            <a:r>
              <a:rPr lang="en-US" dirty="0"/>
              <a:t>MBS </a:t>
            </a:r>
          </a:p>
          <a:p>
            <a:pPr lvl="2"/>
            <a:r>
              <a:rPr lang="en-US" dirty="0"/>
              <a:t>V2X</a:t>
            </a:r>
            <a:endParaRPr lang="en-US" dirty="0">
              <a:cs typeface="Calibri"/>
            </a:endParaRPr>
          </a:p>
          <a:p>
            <a:pPr lvl="2"/>
            <a:r>
              <a:rPr lang="en-US" dirty="0"/>
              <a:t>IAB</a:t>
            </a:r>
          </a:p>
          <a:p>
            <a:pPr lvl="2"/>
            <a:r>
              <a:rPr lang="en-US" dirty="0" err="1"/>
              <a:t>Sidelink</a:t>
            </a:r>
            <a:endParaRPr lang="en-US" dirty="0"/>
          </a:p>
          <a:p>
            <a:pPr lvl="2"/>
            <a:r>
              <a:rPr lang="en-US" dirty="0"/>
              <a:t>NR-U</a:t>
            </a:r>
          </a:p>
          <a:p>
            <a:pPr lvl="2"/>
            <a:r>
              <a:rPr lang="en-US" dirty="0">
                <a:cs typeface="Calibri"/>
              </a:rPr>
              <a:t>NTN / NTN-IoT</a:t>
            </a:r>
          </a:p>
        </p:txBody>
      </p:sp>
    </p:spTree>
    <p:extLst>
      <p:ext uri="{BB962C8B-B14F-4D97-AF65-F5344CB8AC3E}">
        <p14:creationId xmlns:p14="http://schemas.microsoft.com/office/powerpoint/2010/main" val="1445054846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A22A2A-8D3E-4704-BA16-7696E9F6E0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Approved CRs per year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E02AC59-09AA-423D-816B-0545E32716CF}"/>
              </a:ext>
            </a:extLst>
          </p:cNvPr>
          <p:cNvSpPr>
            <a:spLocks noChangeArrowheads="1"/>
          </p:cNvSpPr>
          <p:nvPr/>
        </p:nvSpPr>
        <p:spPr bwMode="auto">
          <a:xfrm>
            <a:off x="8729543" y="6173568"/>
            <a:ext cx="2211186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algn="r"/>
            <a:r>
              <a:rPr lang="en-GB" sz="800" dirty="0"/>
              <a:t>* Current year extrapolated estimate</a:t>
            </a:r>
          </a:p>
        </p:txBody>
      </p:sp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AF51E184-7F98-454D-BA06-6FBE37DA9A5F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71503797"/>
              </p:ext>
            </p:extLst>
          </p:nvPr>
        </p:nvGraphicFramePr>
        <p:xfrm>
          <a:off x="474645" y="2366416"/>
          <a:ext cx="5376584" cy="277644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E7CE85F7-EE67-6E54-18EA-CA4276A7D89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11965990"/>
              </p:ext>
            </p:extLst>
          </p:nvPr>
        </p:nvGraphicFramePr>
        <p:xfrm>
          <a:off x="6154520" y="2366416"/>
          <a:ext cx="5503049" cy="277644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16AE60CA-ED42-9494-2555-6D8453D90A6E}"/>
              </a:ext>
            </a:extLst>
          </p:cNvPr>
          <p:cNvSpPr txBox="1"/>
          <p:nvPr/>
        </p:nvSpPr>
        <p:spPr>
          <a:xfrm>
            <a:off x="499134" y="1460057"/>
            <a:ext cx="11298392" cy="64633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b="1">
                <a:solidFill>
                  <a:srgbClr val="FF0000"/>
                </a:solidFill>
                <a:latin typeface="Arial"/>
                <a:cs typeface="Arial"/>
              </a:rPr>
              <a:t>Keeping the traditional 12 or 18 month release cadence doesn’t pass the common sense test given the explosion of TDOC’s and the number of specifications to be maintained. </a:t>
            </a:r>
            <a:endParaRPr lang="en-US" b="1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5153047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979BE4-0D0E-4BB0-BC15-2E07CB8BC9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Affected specs per release (RAN)</a:t>
            </a:r>
            <a:endParaRPr lang="en-GB" dirty="0"/>
          </a:p>
        </p:txBody>
      </p:sp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AA4AC9EE-8872-41FF-AA76-12DA548B02F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24117331"/>
              </p:ext>
            </p:extLst>
          </p:nvPr>
        </p:nvGraphicFramePr>
        <p:xfrm>
          <a:off x="443751" y="1828206"/>
          <a:ext cx="11251423" cy="44279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F6B9F4FD-6FDD-F72F-DA39-7180A8C13929}"/>
              </a:ext>
            </a:extLst>
          </p:cNvPr>
          <p:cNvSpPr txBox="1"/>
          <p:nvPr/>
        </p:nvSpPr>
        <p:spPr>
          <a:xfrm>
            <a:off x="312234" y="1333041"/>
            <a:ext cx="113829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</a:rPr>
              <a:t>Number of impacted specifications per RAN TSG meeting is not sustainable</a:t>
            </a:r>
          </a:p>
        </p:txBody>
      </p:sp>
    </p:spTree>
    <p:extLst>
      <p:ext uri="{BB962C8B-B14F-4D97-AF65-F5344CB8AC3E}">
        <p14:creationId xmlns:p14="http://schemas.microsoft.com/office/powerpoint/2010/main" val="779374631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88" name="TextBox 73">
            <a:extLst>
              <a:ext uri="{FF2B5EF4-FFF2-40B4-BE49-F238E27FC236}">
                <a16:creationId xmlns:a16="http://schemas.microsoft.com/office/drawing/2014/main" id="{12D89DA2-B68E-F0A5-90E7-5C7AEB47FB8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35049" y="6451433"/>
            <a:ext cx="261111" cy="33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1733"/>
              <a:t>*</a:t>
            </a:r>
          </a:p>
        </p:txBody>
      </p:sp>
      <p:sp>
        <p:nvSpPr>
          <p:cNvPr id="9291" name="Rectangle 12">
            <a:extLst>
              <a:ext uri="{FF2B5EF4-FFF2-40B4-BE49-F238E27FC236}">
                <a16:creationId xmlns:a16="http://schemas.microsoft.com/office/drawing/2014/main" id="{D48FB32C-1940-6DC1-22A7-96845349D91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28345" y="6501639"/>
            <a:ext cx="1116668" cy="4250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2400" b="1">
                <a:solidFill>
                  <a:srgbClr val="000000"/>
                </a:solidFill>
                <a:latin typeface="Arial" panose="020B0604020202020204" pitchFamily="34" charset="0"/>
              </a:rPr>
              <a:t>Now</a:t>
            </a:r>
          </a:p>
        </p:txBody>
      </p:sp>
      <p:cxnSp>
        <p:nvCxnSpPr>
          <p:cNvPr id="9263" name="Straight Connector 115">
            <a:extLst>
              <a:ext uri="{FF2B5EF4-FFF2-40B4-BE49-F238E27FC236}">
                <a16:creationId xmlns:a16="http://schemas.microsoft.com/office/drawing/2014/main" id="{A97C5156-11E1-B2CF-F9F6-9F7F90C3F4F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884675" y="1971309"/>
            <a:ext cx="0" cy="4571715"/>
          </a:xfrm>
          <a:prstGeom prst="line">
            <a:avLst/>
          </a:prstGeom>
          <a:noFill/>
          <a:ln w="9525" algn="ctr">
            <a:solidFill>
              <a:schemeClr val="accent3"/>
            </a:solidFill>
            <a:prstDash val="dash"/>
            <a:round/>
            <a:headEnd/>
            <a:tailEnd/>
          </a:ln>
        </p:spPr>
      </p:cxnSp>
      <p:cxnSp>
        <p:nvCxnSpPr>
          <p:cNvPr id="9264" name="Straight Connector 114">
            <a:extLst>
              <a:ext uri="{FF2B5EF4-FFF2-40B4-BE49-F238E27FC236}">
                <a16:creationId xmlns:a16="http://schemas.microsoft.com/office/drawing/2014/main" id="{73C09DC9-CE43-C1E6-971F-48460A5183C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1339162" y="1975206"/>
            <a:ext cx="0" cy="4669151"/>
          </a:xfrm>
          <a:prstGeom prst="line">
            <a:avLst/>
          </a:prstGeom>
          <a:noFill/>
          <a:ln w="9525" algn="ctr">
            <a:solidFill>
              <a:schemeClr val="accent3"/>
            </a:solidFill>
            <a:prstDash val="dash"/>
            <a:round/>
            <a:headEnd/>
            <a:tailEnd/>
          </a:ln>
        </p:spPr>
      </p:cxnSp>
      <p:cxnSp>
        <p:nvCxnSpPr>
          <p:cNvPr id="9265" name="Straight Connector 114">
            <a:extLst>
              <a:ext uri="{FF2B5EF4-FFF2-40B4-BE49-F238E27FC236}">
                <a16:creationId xmlns:a16="http://schemas.microsoft.com/office/drawing/2014/main" id="{07F5F6AE-2525-5C7A-5274-BFE53D9A817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228012" y="1971309"/>
            <a:ext cx="0" cy="4571715"/>
          </a:xfrm>
          <a:prstGeom prst="line">
            <a:avLst/>
          </a:prstGeom>
          <a:noFill/>
          <a:ln w="9525" algn="ctr">
            <a:solidFill>
              <a:schemeClr val="accent3"/>
            </a:solidFill>
            <a:prstDash val="dash"/>
            <a:round/>
            <a:headEnd/>
            <a:tailEnd/>
          </a:ln>
        </p:spPr>
      </p:cxnSp>
      <p:cxnSp>
        <p:nvCxnSpPr>
          <p:cNvPr id="9267" name="Straight Connector 114">
            <a:extLst>
              <a:ext uri="{FF2B5EF4-FFF2-40B4-BE49-F238E27FC236}">
                <a16:creationId xmlns:a16="http://schemas.microsoft.com/office/drawing/2014/main" id="{CF4ABB04-0A59-8C08-BA95-7165A02A920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9755855" y="1971309"/>
            <a:ext cx="0" cy="4673049"/>
          </a:xfrm>
          <a:prstGeom prst="line">
            <a:avLst/>
          </a:prstGeom>
          <a:noFill/>
          <a:ln w="9525" algn="ctr">
            <a:solidFill>
              <a:schemeClr val="accent3"/>
            </a:solidFill>
            <a:prstDash val="dash"/>
            <a:round/>
            <a:headEnd/>
            <a:tailEnd/>
          </a:ln>
        </p:spPr>
      </p:cxnSp>
      <p:cxnSp>
        <p:nvCxnSpPr>
          <p:cNvPr id="9268" name="Straight Connector 114">
            <a:extLst>
              <a:ext uri="{FF2B5EF4-FFF2-40B4-BE49-F238E27FC236}">
                <a16:creationId xmlns:a16="http://schemas.microsoft.com/office/drawing/2014/main" id="{9DDF01DE-C96B-6380-ED79-EC6E572C241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160324" y="1971308"/>
            <a:ext cx="0" cy="4606792"/>
          </a:xfrm>
          <a:prstGeom prst="line">
            <a:avLst/>
          </a:prstGeom>
          <a:noFill/>
          <a:ln w="9525" algn="ctr">
            <a:solidFill>
              <a:schemeClr val="accent3"/>
            </a:solidFill>
            <a:prstDash val="dash"/>
            <a:round/>
            <a:headEnd/>
            <a:tailEnd/>
          </a:ln>
        </p:spPr>
      </p:cxnSp>
      <p:cxnSp>
        <p:nvCxnSpPr>
          <p:cNvPr id="9269" name="Straight Connector 114">
            <a:extLst>
              <a:ext uri="{FF2B5EF4-FFF2-40B4-BE49-F238E27FC236}">
                <a16:creationId xmlns:a16="http://schemas.microsoft.com/office/drawing/2014/main" id="{09AF431D-D5D6-26FC-7E48-8A5C52C9AA9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373246" y="1971309"/>
            <a:ext cx="0" cy="4571715"/>
          </a:xfrm>
          <a:prstGeom prst="line">
            <a:avLst/>
          </a:prstGeom>
          <a:noFill/>
          <a:ln w="9525" algn="ctr">
            <a:solidFill>
              <a:schemeClr val="accent3"/>
            </a:solidFill>
            <a:prstDash val="dash"/>
            <a:round/>
            <a:headEnd/>
            <a:tailEnd/>
          </a:ln>
        </p:spPr>
      </p:cxnSp>
      <p:cxnSp>
        <p:nvCxnSpPr>
          <p:cNvPr id="9270" name="Straight Connector 114">
            <a:extLst>
              <a:ext uri="{FF2B5EF4-FFF2-40B4-BE49-F238E27FC236}">
                <a16:creationId xmlns:a16="http://schemas.microsoft.com/office/drawing/2014/main" id="{EC74E878-C7D7-66F8-0669-045EEFB678E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267804" y="1971309"/>
            <a:ext cx="0" cy="4571715"/>
          </a:xfrm>
          <a:prstGeom prst="line">
            <a:avLst/>
          </a:prstGeom>
          <a:noFill/>
          <a:ln w="9525" algn="ctr">
            <a:solidFill>
              <a:schemeClr val="accent3"/>
            </a:solidFill>
            <a:prstDash val="dash"/>
            <a:round/>
            <a:headEnd/>
            <a:tailEnd/>
          </a:ln>
        </p:spPr>
      </p:cxnSp>
      <p:cxnSp>
        <p:nvCxnSpPr>
          <p:cNvPr id="9271" name="Straight Connector 114">
            <a:extLst>
              <a:ext uri="{FF2B5EF4-FFF2-40B4-BE49-F238E27FC236}">
                <a16:creationId xmlns:a16="http://schemas.microsoft.com/office/drawing/2014/main" id="{A05BAC11-4CD1-7A8F-DF66-03AE46ABCA6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759375" y="1971309"/>
            <a:ext cx="0" cy="4571715"/>
          </a:xfrm>
          <a:prstGeom prst="line">
            <a:avLst/>
          </a:prstGeom>
          <a:noFill/>
          <a:ln w="9525" algn="ctr">
            <a:solidFill>
              <a:schemeClr val="accent3"/>
            </a:solidFill>
            <a:prstDash val="dash"/>
            <a:round/>
            <a:headEnd/>
            <a:tailEnd/>
          </a:ln>
        </p:spPr>
      </p:cxnSp>
      <p:cxnSp>
        <p:nvCxnSpPr>
          <p:cNvPr id="9272" name="Straight Connector 114">
            <a:extLst>
              <a:ext uri="{FF2B5EF4-FFF2-40B4-BE49-F238E27FC236}">
                <a16:creationId xmlns:a16="http://schemas.microsoft.com/office/drawing/2014/main" id="{039E7945-B134-0C89-A869-318C2623DA0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777195" y="1971309"/>
            <a:ext cx="0" cy="4571715"/>
          </a:xfrm>
          <a:prstGeom prst="line">
            <a:avLst/>
          </a:prstGeom>
          <a:noFill/>
          <a:ln w="9525" algn="ctr">
            <a:solidFill>
              <a:schemeClr val="accent3"/>
            </a:solidFill>
            <a:prstDash val="dash"/>
            <a:round/>
            <a:headEnd/>
            <a:tailEnd/>
          </a:ln>
        </p:spPr>
      </p:cxnSp>
      <p:cxnSp>
        <p:nvCxnSpPr>
          <p:cNvPr id="9279" name="Straight Connector 114">
            <a:extLst>
              <a:ext uri="{FF2B5EF4-FFF2-40B4-BE49-F238E27FC236}">
                <a16:creationId xmlns:a16="http://schemas.microsoft.com/office/drawing/2014/main" id="{06EB290A-C09E-72A6-9DA3-D30A027FE8F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0440528" y="1975206"/>
            <a:ext cx="0" cy="4669151"/>
          </a:xfrm>
          <a:prstGeom prst="line">
            <a:avLst/>
          </a:prstGeom>
          <a:noFill/>
          <a:ln w="9525" algn="ctr">
            <a:solidFill>
              <a:schemeClr val="accent3"/>
            </a:solidFill>
            <a:prstDash val="dash"/>
            <a:round/>
            <a:headEnd/>
            <a:tailEnd/>
          </a:ln>
        </p:spPr>
      </p:cxnSp>
      <p:sp>
        <p:nvSpPr>
          <p:cNvPr id="9256" name="TextBox 1">
            <a:extLst>
              <a:ext uri="{FF2B5EF4-FFF2-40B4-BE49-F238E27FC236}">
                <a16:creationId xmlns:a16="http://schemas.microsoft.com/office/drawing/2014/main" id="{A9848682-0149-AD47-154F-583A4C71CC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1228" y="6478715"/>
            <a:ext cx="1690126" cy="179519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667" b="1">
                <a:latin typeface="Montserrat" panose="00000500000000000000" pitchFamily="50" charset="0"/>
              </a:rPr>
              <a:t>Note</a:t>
            </a:r>
            <a:r>
              <a:rPr lang="en-GB" altLang="en-US" sz="667">
                <a:latin typeface="Montserrat" panose="00000500000000000000" pitchFamily="50" charset="0"/>
              </a:rPr>
              <a:t>: All starting dates are indicative</a:t>
            </a:r>
          </a:p>
        </p:txBody>
      </p:sp>
      <p:sp>
        <p:nvSpPr>
          <p:cNvPr id="7" name="TextBox 5">
            <a:extLst>
              <a:ext uri="{FF2B5EF4-FFF2-40B4-BE49-F238E27FC236}">
                <a16:creationId xmlns:a16="http://schemas.microsoft.com/office/drawing/2014/main" id="{B0D950F2-F6AA-D456-D044-264C3B4C245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12482" y="6502099"/>
            <a:ext cx="1387656" cy="179519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667" b="1">
                <a:latin typeface="Montserrat" panose="00000500000000000000" pitchFamily="2" charset="0"/>
              </a:rPr>
              <a:t>Projection</a:t>
            </a:r>
            <a:r>
              <a:rPr lang="en-GB" altLang="en-US" sz="667">
                <a:latin typeface="Montserrat" panose="00000500000000000000" pitchFamily="2" charset="0"/>
              </a:rPr>
              <a:t> - Rel-19 dates TBD</a:t>
            </a:r>
          </a:p>
        </p:txBody>
      </p:sp>
      <p:cxnSp>
        <p:nvCxnSpPr>
          <p:cNvPr id="78" name="Straight Connector 114">
            <a:extLst>
              <a:ext uri="{FF2B5EF4-FFF2-40B4-BE49-F238E27FC236}">
                <a16:creationId xmlns:a16="http://schemas.microsoft.com/office/drawing/2014/main" id="{6106EE89-E3B7-0856-D147-37D3DB63000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516135" y="1806385"/>
            <a:ext cx="4075" cy="4671099"/>
          </a:xfrm>
          <a:prstGeom prst="line">
            <a:avLst/>
          </a:prstGeom>
          <a:ln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4D58993E-0568-9B49-CA7D-E381D158FA4C}"/>
              </a:ext>
            </a:extLst>
          </p:cNvPr>
          <p:cNvCxnSpPr/>
          <p:nvPr/>
        </p:nvCxnSpPr>
        <p:spPr bwMode="auto">
          <a:xfrm>
            <a:off x="2032911" y="1415921"/>
            <a:ext cx="9306252" cy="0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9266" name="Straight Connector 114">
            <a:extLst>
              <a:ext uri="{FF2B5EF4-FFF2-40B4-BE49-F238E27FC236}">
                <a16:creationId xmlns:a16="http://schemas.microsoft.com/office/drawing/2014/main" id="{5D985532-7BC8-BA34-5D0F-A9FBA01C520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9014127" y="1971309"/>
            <a:ext cx="0" cy="4448944"/>
          </a:xfrm>
          <a:prstGeom prst="line">
            <a:avLst/>
          </a:prstGeom>
          <a:noFill/>
          <a:ln w="28575" algn="ctr">
            <a:solidFill>
              <a:schemeClr val="accent3"/>
            </a:solidFill>
            <a:round/>
            <a:headEnd/>
            <a:tailEnd/>
          </a:ln>
        </p:spPr>
      </p:cxnSp>
      <p:cxnSp>
        <p:nvCxnSpPr>
          <p:cNvPr id="9273" name="Straight Connector 114">
            <a:extLst>
              <a:ext uri="{FF2B5EF4-FFF2-40B4-BE49-F238E27FC236}">
                <a16:creationId xmlns:a16="http://schemas.microsoft.com/office/drawing/2014/main" id="{68099DF5-16E9-67C7-446C-F5DD9C7E8B3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523519" y="1922589"/>
            <a:ext cx="0" cy="4497663"/>
          </a:xfrm>
          <a:prstGeom prst="line">
            <a:avLst/>
          </a:prstGeom>
          <a:noFill/>
          <a:ln w="28575" algn="ctr">
            <a:solidFill>
              <a:schemeClr val="accent3"/>
            </a:solidFill>
            <a:round/>
            <a:headEnd/>
            <a:tailEnd/>
          </a:ln>
        </p:spPr>
      </p:cxnSp>
      <p:cxnSp>
        <p:nvCxnSpPr>
          <p:cNvPr id="9298" name="Straight Connector 114">
            <a:extLst>
              <a:ext uri="{FF2B5EF4-FFF2-40B4-BE49-F238E27FC236}">
                <a16:creationId xmlns:a16="http://schemas.microsoft.com/office/drawing/2014/main" id="{0CF0B9C1-43B8-2DDF-EDEF-BD8F25710800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2002345" y="1924539"/>
            <a:ext cx="18338" cy="4495714"/>
          </a:xfrm>
          <a:prstGeom prst="line">
            <a:avLst/>
          </a:prstGeom>
          <a:noFill/>
          <a:ln w="28575" algn="ctr">
            <a:solidFill>
              <a:schemeClr val="accent3"/>
            </a:solidFill>
            <a:round/>
            <a:headEnd/>
            <a:tailEnd/>
          </a:ln>
        </p:spPr>
      </p:cxnSp>
      <p:sp>
        <p:nvSpPr>
          <p:cNvPr id="9223" name="TextBox 86">
            <a:extLst>
              <a:ext uri="{FF2B5EF4-FFF2-40B4-BE49-F238E27FC236}">
                <a16:creationId xmlns:a16="http://schemas.microsoft.com/office/drawing/2014/main" id="{2857C456-0FFB-BAEA-A40F-03D0C955EFE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3950" y="1556229"/>
            <a:ext cx="733334" cy="2171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933">
                <a:latin typeface="Montserrat" panose="00000500000000000000" pitchFamily="2" charset="0"/>
              </a:rPr>
              <a:t>TSG#93-e</a:t>
            </a:r>
          </a:p>
        </p:txBody>
      </p:sp>
      <p:cxnSp>
        <p:nvCxnSpPr>
          <p:cNvPr id="9246" name="Straight Connector 97">
            <a:extLst>
              <a:ext uri="{FF2B5EF4-FFF2-40B4-BE49-F238E27FC236}">
                <a16:creationId xmlns:a16="http://schemas.microsoft.com/office/drawing/2014/main" id="{58AAA3B7-6DC5-427E-542A-0087813F3BA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92852" y="3239930"/>
            <a:ext cx="11663891" cy="9744"/>
          </a:xfrm>
          <a:prstGeom prst="line">
            <a:avLst/>
          </a:prstGeom>
          <a:noFill/>
          <a:ln w="38100" algn="ctr">
            <a:solidFill>
              <a:schemeClr val="accent3"/>
            </a:solidFill>
            <a:round/>
            <a:headEnd/>
            <a:tailEnd/>
          </a:ln>
        </p:spPr>
      </p:cxnSp>
      <p:sp>
        <p:nvSpPr>
          <p:cNvPr id="75" name="Chevron 60">
            <a:extLst>
              <a:ext uri="{FF2B5EF4-FFF2-40B4-BE49-F238E27FC236}">
                <a16:creationId xmlns:a16="http://schemas.microsoft.com/office/drawing/2014/main" id="{B2B5B70D-2646-B103-FD15-B531042C2193}"/>
              </a:ext>
            </a:extLst>
          </p:cNvPr>
          <p:cNvSpPr/>
          <p:nvPr/>
        </p:nvSpPr>
        <p:spPr bwMode="auto">
          <a:xfrm>
            <a:off x="313077" y="3337366"/>
            <a:ext cx="1719833" cy="272822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120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Stage 1100%</a:t>
            </a:r>
          </a:p>
        </p:txBody>
      </p:sp>
      <p:sp>
        <p:nvSpPr>
          <p:cNvPr id="9226" name="Chevron 79">
            <a:extLst>
              <a:ext uri="{FF2B5EF4-FFF2-40B4-BE49-F238E27FC236}">
                <a16:creationId xmlns:a16="http://schemas.microsoft.com/office/drawing/2014/main" id="{8E4D0736-3088-8DDB-78E7-7C8B1E7F28B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359021" y="4678090"/>
            <a:ext cx="1832980" cy="246340"/>
          </a:xfrm>
          <a:prstGeom prst="chevron">
            <a:avLst>
              <a:gd name="adj" fmla="val 50244"/>
            </a:avLst>
          </a:prstGeom>
          <a:solidFill>
            <a:srgbClr val="006600">
              <a:alpha val="2901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/>
          <a:lstStyle/>
          <a:p>
            <a:pPr algn="ctr"/>
            <a:r>
              <a:rPr lang="fr-FR" altLang="en-US" sz="933">
                <a:latin typeface="Montserrat" panose="00000500000000000000" pitchFamily="2" charset="0"/>
                <a:cs typeface="Arial" panose="020B0604020202020204" pitchFamily="34" charset="0"/>
              </a:rPr>
              <a:t>RAN4perf </a:t>
            </a:r>
          </a:p>
        </p:txBody>
      </p:sp>
      <p:sp>
        <p:nvSpPr>
          <p:cNvPr id="83" name="Chevron 58">
            <a:extLst>
              <a:ext uri="{FF2B5EF4-FFF2-40B4-BE49-F238E27FC236}">
                <a16:creationId xmlns:a16="http://schemas.microsoft.com/office/drawing/2014/main" id="{A1685C94-95D5-AA41-F1B7-C3149B6490B6}"/>
              </a:ext>
            </a:extLst>
          </p:cNvPr>
          <p:cNvSpPr/>
          <p:nvPr/>
        </p:nvSpPr>
        <p:spPr bwMode="auto">
          <a:xfrm>
            <a:off x="4853110" y="4987939"/>
            <a:ext cx="4128414" cy="27672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1067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(CT &amp; SA) </a:t>
            </a:r>
          </a:p>
        </p:txBody>
      </p:sp>
      <p:sp>
        <p:nvSpPr>
          <p:cNvPr id="84" name="Chevron 60">
            <a:extLst>
              <a:ext uri="{FF2B5EF4-FFF2-40B4-BE49-F238E27FC236}">
                <a16:creationId xmlns:a16="http://schemas.microsoft.com/office/drawing/2014/main" id="{31F95FE0-EB9A-6B6C-0428-4926BBE9D965}"/>
              </a:ext>
            </a:extLst>
          </p:cNvPr>
          <p:cNvSpPr/>
          <p:nvPr/>
        </p:nvSpPr>
        <p:spPr bwMode="auto">
          <a:xfrm>
            <a:off x="2988600" y="4387730"/>
            <a:ext cx="5153384" cy="255283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120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RAN1</a:t>
            </a:r>
          </a:p>
        </p:txBody>
      </p:sp>
      <p:sp>
        <p:nvSpPr>
          <p:cNvPr id="88" name="Chevron 60">
            <a:extLst>
              <a:ext uri="{FF2B5EF4-FFF2-40B4-BE49-F238E27FC236}">
                <a16:creationId xmlns:a16="http://schemas.microsoft.com/office/drawing/2014/main" id="{C5A621D0-BC91-5C3F-58F2-69DDC8362BE7}"/>
              </a:ext>
            </a:extLst>
          </p:cNvPr>
          <p:cNvSpPr/>
          <p:nvPr/>
        </p:nvSpPr>
        <p:spPr bwMode="auto">
          <a:xfrm>
            <a:off x="1444011" y="4083729"/>
            <a:ext cx="4951651" cy="272822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120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2 (SA2, SA6,…) Normative</a:t>
            </a:r>
          </a:p>
        </p:txBody>
      </p:sp>
      <p:sp>
        <p:nvSpPr>
          <p:cNvPr id="9278" name="TextBox 1">
            <a:extLst>
              <a:ext uri="{FF2B5EF4-FFF2-40B4-BE49-F238E27FC236}">
                <a16:creationId xmlns:a16="http://schemas.microsoft.com/office/drawing/2014/main" id="{AF02C1DF-2A6D-1DFC-7589-69C7681AD6F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44960" y="2637773"/>
            <a:ext cx="3755512" cy="463053"/>
          </a:xfrm>
          <a:prstGeom prst="rect">
            <a:avLst/>
          </a:prstGeom>
          <a:ln w="3175">
            <a:solidFill>
              <a:schemeClr val="accent3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en-GB" altLang="en-US" sz="667">
                <a:latin typeface="Montserrat" panose="00000500000000000000" pitchFamily="50" charset="0"/>
              </a:rPr>
              <a:t>Note: </a:t>
            </a:r>
          </a:p>
          <a:p>
            <a:pPr>
              <a:defRPr/>
            </a:pPr>
            <a:r>
              <a:rPr lang="en-GB" altLang="en-US" sz="667">
                <a:latin typeface="Montserrat" panose="00000500000000000000" pitchFamily="50" charset="0"/>
              </a:rPr>
              <a:t>Stage 1 SA1 &amp; “RAN content definition” completed TSG#86 </a:t>
            </a:r>
          </a:p>
          <a:p>
            <a:pPr>
              <a:defRPr/>
            </a:pPr>
            <a:r>
              <a:rPr lang="en-GB" altLang="en-US" sz="667">
                <a:latin typeface="Montserrat" panose="00000500000000000000" pitchFamily="50" charset="0"/>
              </a:rPr>
              <a:t>Stage 2 studies completed TSG#90, Normative work completed TSG#92, Stage 2 exceptions completed TSG#93</a:t>
            </a:r>
          </a:p>
        </p:txBody>
      </p:sp>
      <p:sp>
        <p:nvSpPr>
          <p:cNvPr id="9241" name="Chevron 60">
            <a:extLst>
              <a:ext uri="{FF2B5EF4-FFF2-40B4-BE49-F238E27FC236}">
                <a16:creationId xmlns:a16="http://schemas.microsoft.com/office/drawing/2014/main" id="{1BE3605F-B83B-EEF7-301E-A64408BCFD1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27253" y="3680341"/>
            <a:ext cx="1143160" cy="344926"/>
          </a:xfrm>
          <a:prstGeom prst="chevron">
            <a:avLst>
              <a:gd name="adj" fmla="val 50081"/>
            </a:avLst>
          </a:prstGeom>
          <a:solidFill>
            <a:srgbClr val="006600">
              <a:alpha val="3019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/>
          <a:lstStyle/>
          <a:p>
            <a:pPr algn="ctr"/>
            <a:r>
              <a:rPr lang="fr-FR" altLang="en-US" sz="800">
                <a:latin typeface="Montserrat" panose="00000500000000000000" pitchFamily="2" charset="0"/>
                <a:cs typeface="Arial" panose="020B0604020202020204" pitchFamily="34" charset="0"/>
              </a:rPr>
              <a:t>RAN4 </a:t>
            </a:r>
          </a:p>
          <a:p>
            <a:pPr algn="ctr"/>
            <a:r>
              <a:rPr lang="fr-FR" altLang="en-US" sz="800">
                <a:latin typeface="Montserrat" panose="00000500000000000000" pitchFamily="2" charset="0"/>
                <a:cs typeface="Arial" panose="020B0604020202020204" pitchFamily="34" charset="0"/>
              </a:rPr>
              <a:t>content </a:t>
            </a:r>
            <a:r>
              <a:rPr lang="fr-FR" altLang="en-US" sz="800" err="1">
                <a:latin typeface="Montserrat" panose="00000500000000000000" pitchFamily="2" charset="0"/>
                <a:cs typeface="Arial" panose="020B0604020202020204" pitchFamily="34" charset="0"/>
              </a:rPr>
              <a:t>def</a:t>
            </a:r>
            <a:r>
              <a:rPr lang="fr-FR" altLang="en-US" sz="800">
                <a:latin typeface="Montserrat" panose="00000500000000000000" pitchFamily="2" charset="0"/>
                <a:cs typeface="Arial" panose="020B0604020202020204" pitchFamily="34" charset="0"/>
              </a:rPr>
              <a:t>.</a:t>
            </a:r>
          </a:p>
        </p:txBody>
      </p:sp>
      <p:cxnSp>
        <p:nvCxnSpPr>
          <p:cNvPr id="9281" name="Straight Connector 97">
            <a:extLst>
              <a:ext uri="{FF2B5EF4-FFF2-40B4-BE49-F238E27FC236}">
                <a16:creationId xmlns:a16="http://schemas.microsoft.com/office/drawing/2014/main" id="{55AA2560-42D3-AB83-6850-C92A36DFBE5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98965" y="5640762"/>
            <a:ext cx="11663890" cy="9744"/>
          </a:xfrm>
          <a:prstGeom prst="line">
            <a:avLst/>
          </a:prstGeom>
          <a:noFill/>
          <a:ln w="38100" algn="ctr">
            <a:solidFill>
              <a:schemeClr val="accent3"/>
            </a:solidFill>
            <a:round/>
            <a:headEnd/>
            <a:tailEnd/>
          </a:ln>
        </p:spPr>
      </p:cxnSp>
      <p:sp>
        <p:nvSpPr>
          <p:cNvPr id="9243" name="TextBox 112">
            <a:extLst>
              <a:ext uri="{FF2B5EF4-FFF2-40B4-BE49-F238E27FC236}">
                <a16:creationId xmlns:a16="http://schemas.microsoft.com/office/drawing/2014/main" id="{7E5CB099-C4B0-6AF9-7B65-D158B3232C4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32011" y="5590653"/>
            <a:ext cx="1771916" cy="425036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2400" b="1">
                <a:latin typeface="Montserrat" panose="00000500000000000000" pitchFamily="2" charset="0"/>
              </a:rPr>
              <a:t>Release 19</a:t>
            </a:r>
            <a:endParaRPr lang="en-GB" altLang="en-US" sz="2133" b="1">
              <a:latin typeface="Montserrat" panose="00000500000000000000" pitchFamily="2" charset="0"/>
            </a:endParaRPr>
          </a:p>
        </p:txBody>
      </p:sp>
      <p:sp>
        <p:nvSpPr>
          <p:cNvPr id="85" name="Chevron 60">
            <a:extLst>
              <a:ext uri="{FF2B5EF4-FFF2-40B4-BE49-F238E27FC236}">
                <a16:creationId xmlns:a16="http://schemas.microsoft.com/office/drawing/2014/main" id="{1E77BE98-AD0E-1F22-E1E5-CDBC555C4E15}"/>
              </a:ext>
            </a:extLst>
          </p:cNvPr>
          <p:cNvSpPr/>
          <p:nvPr/>
        </p:nvSpPr>
        <p:spPr bwMode="auto">
          <a:xfrm>
            <a:off x="2371171" y="5767429"/>
            <a:ext cx="4882369" cy="272822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120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 SA1 Stage 1  80%</a:t>
            </a:r>
          </a:p>
        </p:txBody>
      </p:sp>
      <p:sp>
        <p:nvSpPr>
          <p:cNvPr id="91" name="Chevron 60">
            <a:extLst>
              <a:ext uri="{FF2B5EF4-FFF2-40B4-BE49-F238E27FC236}">
                <a16:creationId xmlns:a16="http://schemas.microsoft.com/office/drawing/2014/main" id="{B836F33C-5591-CF98-9E64-E1BE4159B861}"/>
              </a:ext>
            </a:extLst>
          </p:cNvPr>
          <p:cNvSpPr/>
          <p:nvPr/>
        </p:nvSpPr>
        <p:spPr bwMode="auto">
          <a:xfrm>
            <a:off x="7084410" y="5767429"/>
            <a:ext cx="1108518" cy="272822"/>
          </a:xfrm>
          <a:prstGeom prst="chevron">
            <a:avLst/>
          </a:prstGeom>
          <a:solidFill>
            <a:schemeClr val="accent5">
              <a:lumMod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120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100%</a:t>
            </a:r>
          </a:p>
        </p:txBody>
      </p:sp>
      <p:sp>
        <p:nvSpPr>
          <p:cNvPr id="3" name="TextBox 112">
            <a:extLst>
              <a:ext uri="{FF2B5EF4-FFF2-40B4-BE49-F238E27FC236}">
                <a16:creationId xmlns:a16="http://schemas.microsoft.com/office/drawing/2014/main" id="{306DA834-A2F8-0FFF-9724-4A7B9600B71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209455" y="2325978"/>
            <a:ext cx="1767287" cy="425036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2400" b="1">
                <a:latin typeface="Montserrat" panose="00000500000000000000" pitchFamily="2" charset="0"/>
              </a:rPr>
              <a:t>Release 17</a:t>
            </a:r>
            <a:endParaRPr lang="en-GB" altLang="en-US" sz="2133" b="1">
              <a:latin typeface="Montserrat" panose="00000500000000000000" pitchFamily="2" charset="0"/>
            </a:endParaRPr>
          </a:p>
        </p:txBody>
      </p:sp>
      <p:sp>
        <p:nvSpPr>
          <p:cNvPr id="9247" name="TextBox 112">
            <a:extLst>
              <a:ext uri="{FF2B5EF4-FFF2-40B4-BE49-F238E27FC236}">
                <a16:creationId xmlns:a16="http://schemas.microsoft.com/office/drawing/2014/main" id="{DCA1F618-D9CF-1175-25F4-C6FE7585902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209395" y="3764139"/>
            <a:ext cx="1779632" cy="425036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2400" b="1">
                <a:latin typeface="Montserrat" panose="00000500000000000000" pitchFamily="2" charset="0"/>
              </a:rPr>
              <a:t>Release 18</a:t>
            </a:r>
            <a:endParaRPr lang="en-GB" altLang="en-US" sz="2133" b="1">
              <a:latin typeface="Montserrat" panose="00000500000000000000" pitchFamily="2" charset="0"/>
            </a:endParaRPr>
          </a:p>
        </p:txBody>
      </p:sp>
      <p:sp>
        <p:nvSpPr>
          <p:cNvPr id="9249" name="TextBox 86">
            <a:extLst>
              <a:ext uri="{FF2B5EF4-FFF2-40B4-BE49-F238E27FC236}">
                <a16:creationId xmlns:a16="http://schemas.microsoft.com/office/drawing/2014/main" id="{87A82900-0E16-FA9F-6C4D-9BE3E975423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02767" y="1556229"/>
            <a:ext cx="744137" cy="2171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933">
                <a:latin typeface="Montserrat" panose="00000500000000000000" pitchFamily="2" charset="0"/>
              </a:rPr>
              <a:t>TSG#94-e</a:t>
            </a:r>
            <a:endParaRPr lang="en-GB" altLang="en-US" sz="533">
              <a:latin typeface="Montserrat" panose="00000500000000000000" pitchFamily="2" charset="0"/>
            </a:endParaRPr>
          </a:p>
        </p:txBody>
      </p:sp>
      <p:sp>
        <p:nvSpPr>
          <p:cNvPr id="9250" name="TextBox 86">
            <a:extLst>
              <a:ext uri="{FF2B5EF4-FFF2-40B4-BE49-F238E27FC236}">
                <a16:creationId xmlns:a16="http://schemas.microsoft.com/office/drawing/2014/main" id="{844E3A90-AF59-AB92-1288-E564551CA58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73180" y="1556229"/>
            <a:ext cx="733334" cy="2171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933">
                <a:latin typeface="Montserrat" panose="00000500000000000000" pitchFamily="2" charset="0"/>
              </a:rPr>
              <a:t>TSG#95-e</a:t>
            </a:r>
            <a:endParaRPr lang="en-GB" altLang="en-US" sz="533">
              <a:latin typeface="Montserrat" panose="00000500000000000000" pitchFamily="2" charset="0"/>
            </a:endParaRPr>
          </a:p>
        </p:txBody>
      </p:sp>
      <p:sp>
        <p:nvSpPr>
          <p:cNvPr id="9251" name="TextBox 86">
            <a:extLst>
              <a:ext uri="{FF2B5EF4-FFF2-40B4-BE49-F238E27FC236}">
                <a16:creationId xmlns:a16="http://schemas.microsoft.com/office/drawing/2014/main" id="{FCC5763C-8C20-6407-2872-6053C168718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51048" y="1556229"/>
            <a:ext cx="623766" cy="2171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933">
                <a:latin typeface="Montserrat" panose="00000500000000000000" pitchFamily="2" charset="0"/>
              </a:rPr>
              <a:t>TSG#96</a:t>
            </a:r>
            <a:endParaRPr lang="en-GB" altLang="en-US" sz="533">
              <a:latin typeface="Montserrat" panose="00000500000000000000" pitchFamily="2" charset="0"/>
            </a:endParaRPr>
          </a:p>
        </p:txBody>
      </p:sp>
      <p:sp>
        <p:nvSpPr>
          <p:cNvPr id="9252" name="TextBox 86">
            <a:extLst>
              <a:ext uri="{FF2B5EF4-FFF2-40B4-BE49-F238E27FC236}">
                <a16:creationId xmlns:a16="http://schemas.microsoft.com/office/drawing/2014/main" id="{F6F94601-324F-7A37-72C4-9274C2EFBAA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91164" y="1556229"/>
            <a:ext cx="736421" cy="2171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933">
                <a:latin typeface="Montserrat" panose="00000500000000000000" pitchFamily="2" charset="0"/>
              </a:rPr>
              <a:t>TSG#97-e</a:t>
            </a:r>
            <a:endParaRPr lang="en-GB" altLang="en-US" sz="533">
              <a:latin typeface="Montserrat" panose="00000500000000000000" pitchFamily="2" charset="0"/>
            </a:endParaRPr>
          </a:p>
        </p:txBody>
      </p:sp>
      <p:sp>
        <p:nvSpPr>
          <p:cNvPr id="9253" name="TextBox 86">
            <a:extLst>
              <a:ext uri="{FF2B5EF4-FFF2-40B4-BE49-F238E27FC236}">
                <a16:creationId xmlns:a16="http://schemas.microsoft.com/office/drawing/2014/main" id="{08E48845-4FEF-1B20-F43E-6AEFC0BDB50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80793" y="1556229"/>
            <a:ext cx="628396" cy="2171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933">
                <a:latin typeface="Montserrat" panose="00000500000000000000" pitchFamily="2" charset="0"/>
              </a:rPr>
              <a:t>TSG#98</a:t>
            </a:r>
            <a:endParaRPr lang="en-GB" altLang="en-US" sz="533">
              <a:latin typeface="Montserrat" panose="00000500000000000000" pitchFamily="2" charset="0"/>
            </a:endParaRPr>
          </a:p>
        </p:txBody>
      </p:sp>
      <p:sp>
        <p:nvSpPr>
          <p:cNvPr id="9254" name="TextBox 86">
            <a:extLst>
              <a:ext uri="{FF2B5EF4-FFF2-40B4-BE49-F238E27FC236}">
                <a16:creationId xmlns:a16="http://schemas.microsoft.com/office/drawing/2014/main" id="{5D07F00E-9A21-DC7B-5D35-A36ACA680B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38949" y="1556229"/>
            <a:ext cx="623766" cy="2171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933">
                <a:latin typeface="Montserrat" panose="00000500000000000000" pitchFamily="2" charset="0"/>
              </a:rPr>
              <a:t>TSG#99</a:t>
            </a:r>
            <a:endParaRPr lang="en-GB" altLang="en-US" sz="533">
              <a:latin typeface="Montserrat" panose="00000500000000000000" pitchFamily="2" charset="0"/>
            </a:endParaRPr>
          </a:p>
        </p:txBody>
      </p:sp>
      <p:sp>
        <p:nvSpPr>
          <p:cNvPr id="9255" name="TextBox 86">
            <a:extLst>
              <a:ext uri="{FF2B5EF4-FFF2-40B4-BE49-F238E27FC236}">
                <a16:creationId xmlns:a16="http://schemas.microsoft.com/office/drawing/2014/main" id="{0E13819D-388D-0C16-2DA5-0D501E203F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67785" y="1556229"/>
            <a:ext cx="677779" cy="2171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933">
                <a:latin typeface="Montserrat" panose="00000500000000000000" pitchFamily="2" charset="0"/>
              </a:rPr>
              <a:t>TSG#100</a:t>
            </a:r>
            <a:endParaRPr lang="en-GB" altLang="en-US" sz="533">
              <a:latin typeface="Montserrat" panose="00000500000000000000" pitchFamily="2" charset="0"/>
            </a:endParaRPr>
          </a:p>
        </p:txBody>
      </p:sp>
      <p:sp>
        <p:nvSpPr>
          <p:cNvPr id="4" name="TextBox 86">
            <a:extLst>
              <a:ext uri="{FF2B5EF4-FFF2-40B4-BE49-F238E27FC236}">
                <a16:creationId xmlns:a16="http://schemas.microsoft.com/office/drawing/2014/main" id="{516E5418-F5D3-B3A0-CD81-89E60C6CF86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20070" y="1556229"/>
            <a:ext cx="643828" cy="2171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933">
                <a:latin typeface="Montserrat" panose="00000500000000000000" pitchFamily="2" charset="0"/>
              </a:rPr>
              <a:t>TSG#101</a:t>
            </a:r>
            <a:endParaRPr lang="en-GB" altLang="en-US" sz="533">
              <a:latin typeface="Montserrat" panose="00000500000000000000" pitchFamily="2" charset="0"/>
            </a:endParaRPr>
          </a:p>
        </p:txBody>
      </p:sp>
      <p:sp>
        <p:nvSpPr>
          <p:cNvPr id="9257" name="TextBox 86">
            <a:extLst>
              <a:ext uri="{FF2B5EF4-FFF2-40B4-BE49-F238E27FC236}">
                <a16:creationId xmlns:a16="http://schemas.microsoft.com/office/drawing/2014/main" id="{CE122624-6DCF-3B31-0358-9327A2BE9A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15431" y="1556229"/>
            <a:ext cx="666976" cy="2171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933">
                <a:latin typeface="Montserrat" panose="00000500000000000000" pitchFamily="2" charset="0"/>
              </a:rPr>
              <a:t>TSG#102</a:t>
            </a:r>
            <a:endParaRPr lang="en-GB" altLang="en-US" sz="533">
              <a:latin typeface="Montserrat" panose="00000500000000000000" pitchFamily="2" charset="0"/>
            </a:endParaRPr>
          </a:p>
        </p:txBody>
      </p:sp>
      <p:sp>
        <p:nvSpPr>
          <p:cNvPr id="9258" name="TextBox 86">
            <a:extLst>
              <a:ext uri="{FF2B5EF4-FFF2-40B4-BE49-F238E27FC236}">
                <a16:creationId xmlns:a16="http://schemas.microsoft.com/office/drawing/2014/main" id="{EDD08FEE-800A-37F8-63D5-0145E46310F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320482" y="1556229"/>
            <a:ext cx="666976" cy="2171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933">
                <a:latin typeface="Montserrat" panose="00000500000000000000" pitchFamily="2" charset="0"/>
              </a:rPr>
              <a:t>TSG#103</a:t>
            </a:r>
            <a:endParaRPr lang="en-GB" altLang="en-US" sz="533">
              <a:latin typeface="Montserrat" panose="00000500000000000000" pitchFamily="2" charset="0"/>
            </a:endParaRPr>
          </a:p>
        </p:txBody>
      </p:sp>
      <p:sp>
        <p:nvSpPr>
          <p:cNvPr id="9259" name="TextBox 86">
            <a:extLst>
              <a:ext uri="{FF2B5EF4-FFF2-40B4-BE49-F238E27FC236}">
                <a16:creationId xmlns:a16="http://schemas.microsoft.com/office/drawing/2014/main" id="{FB190A93-B5F9-0BAE-08A9-A752D239F8A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076168" y="1556229"/>
            <a:ext cx="677779" cy="2171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933">
                <a:latin typeface="Montserrat" panose="00000500000000000000" pitchFamily="2" charset="0"/>
              </a:rPr>
              <a:t>TSG#104</a:t>
            </a:r>
            <a:endParaRPr lang="en-GB" altLang="en-US" sz="533">
              <a:latin typeface="Montserrat" panose="00000500000000000000" pitchFamily="2" charset="0"/>
            </a:endParaRPr>
          </a:p>
        </p:txBody>
      </p:sp>
      <p:sp>
        <p:nvSpPr>
          <p:cNvPr id="9260" name="TextBox 86">
            <a:extLst>
              <a:ext uri="{FF2B5EF4-FFF2-40B4-BE49-F238E27FC236}">
                <a16:creationId xmlns:a16="http://schemas.microsoft.com/office/drawing/2014/main" id="{E0E9665F-A095-BB90-D604-2D881261FA2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924165" y="1556229"/>
            <a:ext cx="666976" cy="2171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933">
                <a:latin typeface="Montserrat" panose="00000500000000000000" pitchFamily="2" charset="0"/>
              </a:rPr>
              <a:t>TSG#105</a:t>
            </a:r>
            <a:endParaRPr lang="en-GB" altLang="en-US" sz="533">
              <a:latin typeface="Montserrat" panose="00000500000000000000" pitchFamily="2" charset="0"/>
            </a:endParaRPr>
          </a:p>
        </p:txBody>
      </p:sp>
      <p:sp>
        <p:nvSpPr>
          <p:cNvPr id="9296" name="Chevron 60">
            <a:extLst>
              <a:ext uri="{FF2B5EF4-FFF2-40B4-BE49-F238E27FC236}">
                <a16:creationId xmlns:a16="http://schemas.microsoft.com/office/drawing/2014/main" id="{1E4656C2-C23B-1FBE-269B-245AD3D4BB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6587" y="3680341"/>
            <a:ext cx="1719833" cy="344926"/>
          </a:xfrm>
          <a:prstGeom prst="chevron">
            <a:avLst>
              <a:gd name="adj" fmla="val 49975"/>
            </a:avLst>
          </a:prstGeom>
          <a:gradFill flip="none" rotWithShape="1"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  <a:tileRect/>
          </a:gradFill>
          <a:ln>
            <a:noFill/>
          </a:ln>
        </p:spPr>
        <p:txBody>
          <a:bodyPr lIns="0" rIns="0"/>
          <a:lstStyle/>
          <a:p>
            <a:pPr algn="ctr">
              <a:defRPr/>
            </a:pPr>
            <a:r>
              <a:rPr lang="fr-FR" altLang="en-US" sz="1200" b="1">
                <a:latin typeface="Montserrat" panose="00000500000000000000" pitchFamily="50" charset="0"/>
                <a:cs typeface="Arial" panose="020B0604020202020204" pitchFamily="34" charset="0"/>
              </a:rPr>
              <a:t> </a:t>
            </a:r>
            <a:r>
              <a:rPr lang="fr-FR" altLang="en-US" sz="1200">
                <a:latin typeface="Montserrat" panose="00000500000000000000" pitchFamily="50" charset="0"/>
                <a:cs typeface="Arial" panose="020B0604020202020204" pitchFamily="34" charset="0"/>
              </a:rPr>
              <a:t>RAN Content </a:t>
            </a:r>
            <a:r>
              <a:rPr lang="fr-FR" altLang="en-US" sz="1200" err="1">
                <a:latin typeface="Montserrat" panose="00000500000000000000" pitchFamily="50" charset="0"/>
                <a:cs typeface="Arial" panose="020B0604020202020204" pitchFamily="34" charset="0"/>
              </a:rPr>
              <a:t>def</a:t>
            </a:r>
            <a:r>
              <a:rPr lang="fr-FR" altLang="en-US" sz="1200">
                <a:latin typeface="Montserrat" panose="00000500000000000000" pitchFamily="50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77" name="Chevron 60">
            <a:extLst>
              <a:ext uri="{FF2B5EF4-FFF2-40B4-BE49-F238E27FC236}">
                <a16:creationId xmlns:a16="http://schemas.microsoft.com/office/drawing/2014/main" id="{1AECDDCF-0CA9-4DA0-381C-2F98397F6DC6}"/>
              </a:ext>
            </a:extLst>
          </p:cNvPr>
          <p:cNvSpPr/>
          <p:nvPr/>
        </p:nvSpPr>
        <p:spPr bwMode="auto">
          <a:xfrm>
            <a:off x="152097" y="1922590"/>
            <a:ext cx="1844134" cy="247489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120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RAN1</a:t>
            </a:r>
          </a:p>
        </p:txBody>
      </p:sp>
      <p:sp>
        <p:nvSpPr>
          <p:cNvPr id="109" name="Chevron 58">
            <a:extLst>
              <a:ext uri="{FF2B5EF4-FFF2-40B4-BE49-F238E27FC236}">
                <a16:creationId xmlns:a16="http://schemas.microsoft.com/office/drawing/2014/main" id="{E3E1BCA6-3764-F112-B564-2B8EEC353D71}"/>
              </a:ext>
            </a:extLst>
          </p:cNvPr>
          <p:cNvSpPr/>
          <p:nvPr/>
        </p:nvSpPr>
        <p:spPr bwMode="auto">
          <a:xfrm>
            <a:off x="1097599" y="2715723"/>
            <a:ext cx="2683672" cy="2299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1067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ASN.1 &amp; Open APIs</a:t>
            </a:r>
          </a:p>
        </p:txBody>
      </p:sp>
      <p:sp>
        <p:nvSpPr>
          <p:cNvPr id="89" name="Chevron 58">
            <a:extLst>
              <a:ext uri="{FF2B5EF4-FFF2-40B4-BE49-F238E27FC236}">
                <a16:creationId xmlns:a16="http://schemas.microsoft.com/office/drawing/2014/main" id="{4C646CC9-F486-0C2F-3CF0-C035A2CBD05F}"/>
              </a:ext>
            </a:extLst>
          </p:cNvPr>
          <p:cNvSpPr/>
          <p:nvPr/>
        </p:nvSpPr>
        <p:spPr bwMode="auto">
          <a:xfrm>
            <a:off x="215267" y="2462388"/>
            <a:ext cx="2683674" cy="2299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1067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(CT &amp; SA) </a:t>
            </a:r>
          </a:p>
        </p:txBody>
      </p:sp>
      <p:sp>
        <p:nvSpPr>
          <p:cNvPr id="5" name="Chevron 79">
            <a:extLst>
              <a:ext uri="{FF2B5EF4-FFF2-40B4-BE49-F238E27FC236}">
                <a16:creationId xmlns:a16="http://schemas.microsoft.com/office/drawing/2014/main" id="{B554592F-583D-27E7-58F7-91C9FA57765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56755" y="2214899"/>
            <a:ext cx="2229262" cy="214360"/>
          </a:xfrm>
          <a:prstGeom prst="chevron">
            <a:avLst>
              <a:gd name="adj" fmla="val 50004"/>
            </a:avLst>
          </a:prstGeom>
          <a:solidFill>
            <a:srgbClr val="006600">
              <a:alpha val="3019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/>
          <a:lstStyle/>
          <a:p>
            <a:pPr algn="ctr"/>
            <a:r>
              <a:rPr lang="fr-FR" altLang="en-US" sz="933">
                <a:latin typeface="Montserrat" panose="00000500000000000000" pitchFamily="2" charset="0"/>
                <a:cs typeface="Arial" panose="020B0604020202020204" pitchFamily="34" charset="0"/>
              </a:rPr>
              <a:t>RAN4perf </a:t>
            </a:r>
          </a:p>
        </p:txBody>
      </p:sp>
      <p:sp>
        <p:nvSpPr>
          <p:cNvPr id="90" name="Chevron 79">
            <a:extLst>
              <a:ext uri="{FF2B5EF4-FFF2-40B4-BE49-F238E27FC236}">
                <a16:creationId xmlns:a16="http://schemas.microsoft.com/office/drawing/2014/main" id="{FF85B3B8-81E1-36EE-1264-DFDE9AFAC070}"/>
              </a:ext>
            </a:extLst>
          </p:cNvPr>
          <p:cNvSpPr/>
          <p:nvPr/>
        </p:nvSpPr>
        <p:spPr bwMode="auto">
          <a:xfrm>
            <a:off x="215267" y="2207104"/>
            <a:ext cx="2728503" cy="216310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33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</a:t>
            </a:r>
            <a:r>
              <a:rPr lang="fr-FR" sz="933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Completion</a:t>
            </a:r>
            <a:r>
              <a:rPr lang="fr-FR" sz="933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</a:t>
            </a:r>
            <a:r>
              <a:rPr lang="fr-FR" sz="80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(RAN2/3/4core</a:t>
            </a:r>
            <a:r>
              <a:rPr lang="fr-FR" sz="933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110" name="Chevron 60">
            <a:extLst>
              <a:ext uri="{FF2B5EF4-FFF2-40B4-BE49-F238E27FC236}">
                <a16:creationId xmlns:a16="http://schemas.microsoft.com/office/drawing/2014/main" id="{479A6249-DA0A-3A7E-CF40-C73AB8DAF18A}"/>
              </a:ext>
            </a:extLst>
          </p:cNvPr>
          <p:cNvSpPr/>
          <p:nvPr/>
        </p:nvSpPr>
        <p:spPr bwMode="auto">
          <a:xfrm>
            <a:off x="3844441" y="4678090"/>
            <a:ext cx="5153384" cy="255284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120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</a:t>
            </a:r>
            <a:r>
              <a:rPr lang="fr-FR" sz="120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Completion</a:t>
            </a:r>
            <a:r>
              <a:rPr lang="fr-FR" sz="120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(RAN2/3/4core)</a:t>
            </a:r>
          </a:p>
        </p:txBody>
      </p:sp>
      <p:sp>
        <p:nvSpPr>
          <p:cNvPr id="111" name="Chevron 58">
            <a:extLst>
              <a:ext uri="{FF2B5EF4-FFF2-40B4-BE49-F238E27FC236}">
                <a16:creationId xmlns:a16="http://schemas.microsoft.com/office/drawing/2014/main" id="{D6202427-5925-DDFD-7071-00C6E9671C91}"/>
              </a:ext>
            </a:extLst>
          </p:cNvPr>
          <p:cNvSpPr/>
          <p:nvPr/>
        </p:nvSpPr>
        <p:spPr bwMode="auto">
          <a:xfrm>
            <a:off x="7068109" y="5295838"/>
            <a:ext cx="2683672" cy="2299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1067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ASN.1 &amp; Open APIs</a:t>
            </a:r>
          </a:p>
        </p:txBody>
      </p:sp>
      <p:sp>
        <p:nvSpPr>
          <p:cNvPr id="113" name="Chevron 60">
            <a:extLst>
              <a:ext uri="{FF2B5EF4-FFF2-40B4-BE49-F238E27FC236}">
                <a16:creationId xmlns:a16="http://schemas.microsoft.com/office/drawing/2014/main" id="{48293404-DC22-5446-825B-BF7983046C31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60322" y="6065292"/>
            <a:ext cx="1613871" cy="344924"/>
          </a:xfrm>
          <a:prstGeom prst="chevron">
            <a:avLst>
              <a:gd name="adj" fmla="val 49975"/>
            </a:avLst>
          </a:prstGeom>
          <a:gradFill flip="none" rotWithShape="1"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  <a:tileRect/>
          </a:gradFill>
          <a:ln>
            <a:noFill/>
          </a:ln>
        </p:spPr>
        <p:txBody>
          <a:bodyPr lIns="0" rIns="0"/>
          <a:lstStyle/>
          <a:p>
            <a:pPr algn="ctr">
              <a:defRPr/>
            </a:pPr>
            <a:r>
              <a:rPr lang="fr-FR" altLang="en-US" sz="1200" b="1" dirty="0">
                <a:latin typeface="Montserrat" panose="00000500000000000000" pitchFamily="50" charset="0"/>
                <a:cs typeface="Arial" panose="020B0604020202020204" pitchFamily="34" charset="0"/>
              </a:rPr>
              <a:t> </a:t>
            </a:r>
            <a:r>
              <a:rPr lang="fr-FR" altLang="en-US" sz="1200" dirty="0">
                <a:latin typeface="Montserrat" panose="00000500000000000000" pitchFamily="50" charset="0"/>
                <a:cs typeface="Arial" panose="020B0604020202020204" pitchFamily="34" charset="0"/>
              </a:rPr>
              <a:t>RAN 1,2,3,4  Content </a:t>
            </a:r>
            <a:r>
              <a:rPr lang="fr-FR" altLang="en-US" sz="1200" dirty="0" err="1">
                <a:latin typeface="Montserrat" panose="00000500000000000000" pitchFamily="50" charset="0"/>
                <a:cs typeface="Arial" panose="020B0604020202020204" pitchFamily="34" charset="0"/>
              </a:rPr>
              <a:t>def</a:t>
            </a:r>
            <a:r>
              <a:rPr lang="fr-FR" altLang="en-US" sz="1200" dirty="0">
                <a:latin typeface="Montserrat" panose="00000500000000000000" pitchFamily="50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9274" name="TextBox 2">
            <a:extLst>
              <a:ext uri="{FF2B5EF4-FFF2-40B4-BE49-F238E27FC236}">
                <a16:creationId xmlns:a16="http://schemas.microsoft.com/office/drawing/2014/main" id="{F2103FEB-3A18-D2CA-D99B-552C1CB1AA8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12014" y="1682897"/>
            <a:ext cx="350618" cy="1795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667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275" name="TextBox 59">
            <a:extLst>
              <a:ext uri="{FF2B5EF4-FFF2-40B4-BE49-F238E27FC236}">
                <a16:creationId xmlns:a16="http://schemas.microsoft.com/office/drawing/2014/main" id="{620F6F81-838B-DE0D-B874-90D59A66F55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72753" y="1667306"/>
            <a:ext cx="353704" cy="1795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667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276" name="TextBox 60">
            <a:extLst>
              <a:ext uri="{FF2B5EF4-FFF2-40B4-BE49-F238E27FC236}">
                <a16:creationId xmlns:a16="http://schemas.microsoft.com/office/drawing/2014/main" id="{926F21A9-4843-0010-C90E-1CCDCB52FE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511330" y="1682897"/>
            <a:ext cx="353704" cy="1795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667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277" name="TextBox 61">
            <a:extLst>
              <a:ext uri="{FF2B5EF4-FFF2-40B4-BE49-F238E27FC236}">
                <a16:creationId xmlns:a16="http://schemas.microsoft.com/office/drawing/2014/main" id="{3BC50C13-3608-D7F4-9F92-B684374F806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94079" y="1682897"/>
            <a:ext cx="353704" cy="1795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667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8" name="TextBox 62">
            <a:extLst>
              <a:ext uri="{FF2B5EF4-FFF2-40B4-BE49-F238E27FC236}">
                <a16:creationId xmlns:a16="http://schemas.microsoft.com/office/drawing/2014/main" id="{242C0D4B-2660-075F-DC01-9702CA6933E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55084" y="1682897"/>
            <a:ext cx="347531" cy="1795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667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" name="TextBox 63">
            <a:extLst>
              <a:ext uri="{FF2B5EF4-FFF2-40B4-BE49-F238E27FC236}">
                <a16:creationId xmlns:a16="http://schemas.microsoft.com/office/drawing/2014/main" id="{4DA71318-5CA8-CABD-F6CF-97868A38674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37542" y="1682897"/>
            <a:ext cx="347531" cy="1795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667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280" name="TextBox 64">
            <a:extLst>
              <a:ext uri="{FF2B5EF4-FFF2-40B4-BE49-F238E27FC236}">
                <a16:creationId xmlns:a16="http://schemas.microsoft.com/office/drawing/2014/main" id="{C60E14D3-128A-7EC2-F29C-6350738CDF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248983" y="1682897"/>
            <a:ext cx="347531" cy="1795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667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11" name="TextBox 65">
            <a:extLst>
              <a:ext uri="{FF2B5EF4-FFF2-40B4-BE49-F238E27FC236}">
                <a16:creationId xmlns:a16="http://schemas.microsoft.com/office/drawing/2014/main" id="{24EDC6AC-67A3-8DC7-45F6-E6039D333AE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49491" y="1682897"/>
            <a:ext cx="350618" cy="1795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667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282" name="TextBox 66">
            <a:extLst>
              <a:ext uri="{FF2B5EF4-FFF2-40B4-BE49-F238E27FC236}">
                <a16:creationId xmlns:a16="http://schemas.microsoft.com/office/drawing/2014/main" id="{D0D43DE3-1079-1827-4A0E-E5D206864D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50439" y="1682897"/>
            <a:ext cx="350618" cy="1795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667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283" name="TextBox 67">
            <a:extLst>
              <a:ext uri="{FF2B5EF4-FFF2-40B4-BE49-F238E27FC236}">
                <a16:creationId xmlns:a16="http://schemas.microsoft.com/office/drawing/2014/main" id="{301F5835-EFA2-B550-094B-1467854C305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102787" y="1682897"/>
            <a:ext cx="350618" cy="1795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667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284" name="TextBox 69">
            <a:extLst>
              <a:ext uri="{FF2B5EF4-FFF2-40B4-BE49-F238E27FC236}">
                <a16:creationId xmlns:a16="http://schemas.microsoft.com/office/drawing/2014/main" id="{FEC57476-1911-FAA6-B34E-5A4BFDF8E7B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78196" y="1682897"/>
            <a:ext cx="358335" cy="1795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667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285" name="TextBox 70">
            <a:extLst>
              <a:ext uri="{FF2B5EF4-FFF2-40B4-BE49-F238E27FC236}">
                <a16:creationId xmlns:a16="http://schemas.microsoft.com/office/drawing/2014/main" id="{277AECDC-4188-A9CA-3D39-546923F4141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09558" y="1682897"/>
            <a:ext cx="358335" cy="1795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667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286" name="TextBox 71">
            <a:extLst>
              <a:ext uri="{FF2B5EF4-FFF2-40B4-BE49-F238E27FC236}">
                <a16:creationId xmlns:a16="http://schemas.microsoft.com/office/drawing/2014/main" id="{90451235-5939-F455-4CE3-30555911F2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73676" y="1682897"/>
            <a:ext cx="358335" cy="1795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667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13" name="Arrow: Chevron 12">
            <a:extLst>
              <a:ext uri="{FF2B5EF4-FFF2-40B4-BE49-F238E27FC236}">
                <a16:creationId xmlns:a16="http://schemas.microsoft.com/office/drawing/2014/main" id="{B684CA55-0A0C-CDDE-2030-C9D307FB7738}"/>
              </a:ext>
            </a:extLst>
          </p:cNvPr>
          <p:cNvSpPr/>
          <p:nvPr/>
        </p:nvSpPr>
        <p:spPr>
          <a:xfrm>
            <a:off x="8050067" y="4394781"/>
            <a:ext cx="1701713" cy="242092"/>
          </a:xfrm>
          <a:prstGeom prst="chevron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Added Time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D802976-8ED9-B1B2-1C04-63F707F37FF2}"/>
              </a:ext>
            </a:extLst>
          </p:cNvPr>
          <p:cNvSpPr txBox="1"/>
          <p:nvPr/>
        </p:nvSpPr>
        <p:spPr>
          <a:xfrm>
            <a:off x="4345772" y="3546296"/>
            <a:ext cx="519612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rgbClr val="FF0000"/>
                </a:solidFill>
                <a:highlight>
                  <a:srgbClr val="FFFF00"/>
                </a:highlight>
              </a:rPr>
              <a:t>Move all end dates out by 2 Quarters</a:t>
            </a:r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11947704-01D3-8D01-5F22-17071C735A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098" y="94952"/>
            <a:ext cx="9976662" cy="737225"/>
          </a:xfrm>
        </p:spPr>
        <p:txBody>
          <a:bodyPr/>
          <a:lstStyle/>
          <a:p>
            <a:r>
              <a:rPr lang="en-US" sz="2800" dirty="0"/>
              <a:t>Move SA, CT and RAN completion dates to a realistic schedule !</a:t>
            </a:r>
          </a:p>
        </p:txBody>
      </p:sp>
      <p:sp>
        <p:nvSpPr>
          <p:cNvPr id="15" name="Arrow: Chevron 14">
            <a:extLst>
              <a:ext uri="{FF2B5EF4-FFF2-40B4-BE49-F238E27FC236}">
                <a16:creationId xmlns:a16="http://schemas.microsoft.com/office/drawing/2014/main" id="{D4951CFC-6EBC-5ADA-02B5-9FABE77CB58C}"/>
              </a:ext>
            </a:extLst>
          </p:cNvPr>
          <p:cNvSpPr/>
          <p:nvPr/>
        </p:nvSpPr>
        <p:spPr>
          <a:xfrm>
            <a:off x="8910304" y="4680982"/>
            <a:ext cx="1530224" cy="242092"/>
          </a:xfrm>
          <a:prstGeom prst="chevron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Added</a:t>
            </a:r>
            <a:r>
              <a:rPr lang="en-US" dirty="0">
                <a:solidFill>
                  <a:schemeClr val="tx1"/>
                </a:solidFill>
              </a:rPr>
              <a:t> Time</a:t>
            </a:r>
          </a:p>
        </p:txBody>
      </p:sp>
      <p:sp>
        <p:nvSpPr>
          <p:cNvPr id="16" name="Arrow: Chevron 15">
            <a:extLst>
              <a:ext uri="{FF2B5EF4-FFF2-40B4-BE49-F238E27FC236}">
                <a16:creationId xmlns:a16="http://schemas.microsoft.com/office/drawing/2014/main" id="{1CC019F4-6CED-8C10-034E-2EA9815ADF88}"/>
              </a:ext>
            </a:extLst>
          </p:cNvPr>
          <p:cNvSpPr/>
          <p:nvPr/>
        </p:nvSpPr>
        <p:spPr>
          <a:xfrm>
            <a:off x="6295007" y="4083610"/>
            <a:ext cx="993174" cy="269208"/>
          </a:xfrm>
          <a:prstGeom prst="chevron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Added Time</a:t>
            </a:r>
          </a:p>
        </p:txBody>
      </p:sp>
      <p:sp>
        <p:nvSpPr>
          <p:cNvPr id="18" name="Arrow: Chevron 17">
            <a:extLst>
              <a:ext uri="{FF2B5EF4-FFF2-40B4-BE49-F238E27FC236}">
                <a16:creationId xmlns:a16="http://schemas.microsoft.com/office/drawing/2014/main" id="{DAF202E4-11B1-0264-4C53-FC485D4369BB}"/>
              </a:ext>
            </a:extLst>
          </p:cNvPr>
          <p:cNvSpPr/>
          <p:nvPr/>
        </p:nvSpPr>
        <p:spPr>
          <a:xfrm>
            <a:off x="8892524" y="4998239"/>
            <a:ext cx="1530224" cy="263156"/>
          </a:xfrm>
          <a:prstGeom prst="chevron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Added</a:t>
            </a:r>
            <a:r>
              <a:rPr lang="en-US" dirty="0">
                <a:solidFill>
                  <a:schemeClr val="tx1"/>
                </a:solidFill>
              </a:rPr>
              <a:t> Time</a:t>
            </a:r>
          </a:p>
        </p:txBody>
      </p:sp>
      <p:sp>
        <p:nvSpPr>
          <p:cNvPr id="19" name="Arrow: Chevron 18">
            <a:extLst>
              <a:ext uri="{FF2B5EF4-FFF2-40B4-BE49-F238E27FC236}">
                <a16:creationId xmlns:a16="http://schemas.microsoft.com/office/drawing/2014/main" id="{52A26976-AB16-0F1B-9326-04049343F5B6}"/>
              </a:ext>
            </a:extLst>
          </p:cNvPr>
          <p:cNvSpPr/>
          <p:nvPr/>
        </p:nvSpPr>
        <p:spPr>
          <a:xfrm>
            <a:off x="9675415" y="5299177"/>
            <a:ext cx="2516585" cy="210586"/>
          </a:xfrm>
          <a:prstGeom prst="chevron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Added</a:t>
            </a:r>
            <a:r>
              <a:rPr lang="en-US" dirty="0">
                <a:solidFill>
                  <a:schemeClr val="tx1"/>
                </a:solidFill>
              </a:rPr>
              <a:t> Time</a:t>
            </a:r>
          </a:p>
        </p:txBody>
      </p:sp>
      <p:sp>
        <p:nvSpPr>
          <p:cNvPr id="21" name="Arrow: Chevron 20">
            <a:extLst>
              <a:ext uri="{FF2B5EF4-FFF2-40B4-BE49-F238E27FC236}">
                <a16:creationId xmlns:a16="http://schemas.microsoft.com/office/drawing/2014/main" id="{7EF755EA-D2B6-03D7-33CC-C9AE7C7043C4}"/>
              </a:ext>
            </a:extLst>
          </p:cNvPr>
          <p:cNvSpPr/>
          <p:nvPr/>
        </p:nvSpPr>
        <p:spPr>
          <a:xfrm>
            <a:off x="9640776" y="6065292"/>
            <a:ext cx="799752" cy="344924"/>
          </a:xfrm>
          <a:prstGeom prst="chevron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36FA699-33FA-0521-D0B6-E27BA523A149}"/>
              </a:ext>
            </a:extLst>
          </p:cNvPr>
          <p:cNvSpPr txBox="1"/>
          <p:nvPr/>
        </p:nvSpPr>
        <p:spPr>
          <a:xfrm>
            <a:off x="3457275" y="1265870"/>
            <a:ext cx="685495" cy="33052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sz="1733" dirty="0">
                <a:latin typeface="Montserrat" panose="00000500000000000000" pitchFamily="50" charset="0"/>
              </a:rPr>
              <a:t>2022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27D0E006-3109-706E-3D9A-52845C5BD046}"/>
              </a:ext>
            </a:extLst>
          </p:cNvPr>
          <p:cNvSpPr txBox="1"/>
          <p:nvPr/>
        </p:nvSpPr>
        <p:spPr>
          <a:xfrm>
            <a:off x="6927506" y="1265870"/>
            <a:ext cx="683952" cy="33052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sz="1733">
                <a:latin typeface="Montserrat" panose="00000500000000000000" pitchFamily="50" charset="0"/>
              </a:rPr>
              <a:t>2023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9693C929-9604-1D54-D060-BE9F5AD80002}"/>
              </a:ext>
            </a:extLst>
          </p:cNvPr>
          <p:cNvSpPr txBox="1"/>
          <p:nvPr/>
        </p:nvSpPr>
        <p:spPr>
          <a:xfrm>
            <a:off x="10128759" y="1242485"/>
            <a:ext cx="705557" cy="33052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sz="1733" dirty="0">
                <a:latin typeface="Montserrat" panose="00000500000000000000" pitchFamily="50" charset="0"/>
              </a:rPr>
              <a:t>2024</a:t>
            </a:r>
          </a:p>
        </p:txBody>
      </p:sp>
    </p:spTree>
    <p:extLst>
      <p:ext uri="{BB962C8B-B14F-4D97-AF65-F5344CB8AC3E}">
        <p14:creationId xmlns:p14="http://schemas.microsoft.com/office/powerpoint/2010/main" val="2636282399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7C8DCB-D5D2-92FE-A5A4-8DA6459124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Important Factors	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44BA907-E9B1-6318-C9A9-71438187758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9654" y="1194914"/>
            <a:ext cx="11713370" cy="2234086"/>
          </a:xfrm>
        </p:spPr>
        <p:txBody>
          <a:bodyPr/>
          <a:lstStyle/>
          <a:p>
            <a:pPr marL="357188" indent="-357188"/>
            <a:r>
              <a:rPr lang="en-US" dirty="0">
                <a:solidFill>
                  <a:srgbClr val="FF0000"/>
                </a:solidFill>
              </a:rPr>
              <a:t>Don’t allow the extra time to be filled with new work when there is already too much work to be done!</a:t>
            </a:r>
          </a:p>
          <a:p>
            <a:pPr marL="357188" indent="-357188"/>
            <a:r>
              <a:rPr lang="en-US" sz="2400" dirty="0"/>
              <a:t>No new non-spectrum-related work items beyond what was planned RP-213469 and RP-220068, no increase in the scope for any WID. </a:t>
            </a:r>
          </a:p>
          <a:p>
            <a:pPr marL="814388" lvl="1" indent="-357188"/>
            <a:r>
              <a:rPr lang="en-US" sz="2000" dirty="0"/>
              <a:t>Extend completion data for study items shown below to at least March 2023</a:t>
            </a:r>
          </a:p>
          <a:p>
            <a:pPr marL="357188" indent="-357188"/>
            <a:r>
              <a:rPr lang="en-US" sz="2400" dirty="0"/>
              <a:t>Reserve time for WIDs that need to complete work requested by other TSG</a:t>
            </a:r>
            <a:r>
              <a:rPr lang="en-US" sz="2400" strike="sngStrike" dirty="0"/>
              <a:t>’</a:t>
            </a:r>
            <a:r>
              <a:rPr lang="en-US" sz="2400" dirty="0"/>
              <a:t>s</a:t>
            </a:r>
          </a:p>
          <a:p>
            <a:pPr marL="0" indent="0" algn="ctr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CCFDD322-5CF7-2708-F868-601E7E02084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1866922"/>
              </p:ext>
            </p:extLst>
          </p:nvPr>
        </p:nvGraphicFramePr>
        <p:xfrm>
          <a:off x="1322997" y="4453995"/>
          <a:ext cx="10046407" cy="154114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863410">
                  <a:extLst>
                    <a:ext uri="{9D8B030D-6E8A-4147-A177-3AD203B41FA5}">
                      <a16:colId xmlns:a16="http://schemas.microsoft.com/office/drawing/2014/main" val="2685711790"/>
                    </a:ext>
                  </a:extLst>
                </a:gridCol>
                <a:gridCol w="7182997">
                  <a:extLst>
                    <a:ext uri="{9D8B030D-6E8A-4147-A177-3AD203B41FA5}">
                      <a16:colId xmlns:a16="http://schemas.microsoft.com/office/drawing/2014/main" val="2030396367"/>
                    </a:ext>
                  </a:extLst>
                </a:gridCol>
              </a:tblGrid>
              <a:tr h="229436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1" u="none" strike="noStrike" dirty="0">
                          <a:effectLst/>
                        </a:rPr>
                        <a:t>Project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u="none" strike="noStrike">
                          <a:effectLst/>
                        </a:rPr>
                        <a:t>TU estimate</a:t>
                      </a:r>
                      <a:endParaRPr lang="en-US" sz="2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031469"/>
                  </a:ext>
                </a:extLst>
              </a:tr>
              <a:tr h="229436"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b="1" u="none" strike="noStrike" dirty="0">
                          <a:effectLst/>
                          <a:highlight>
                            <a:srgbClr val="FF00FF"/>
                          </a:highlight>
                        </a:rPr>
                        <a:t>Enhancements for XR 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FF00FF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 dirty="0">
                          <a:effectLst/>
                          <a:highlight>
                            <a:srgbClr val="FF00FF"/>
                          </a:highlight>
                        </a:rPr>
                        <a:t>6 month (RAN2)/9 month (RAN1) SI, followed by WI, ~2 TUs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FF00FF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205551942"/>
                  </a:ext>
                </a:extLst>
              </a:tr>
              <a:tr h="229436">
                <a:tc>
                  <a:txBody>
                    <a:bodyPr/>
                    <a:lstStyle/>
                    <a:p>
                      <a:pPr algn="l" fontAlgn="ctr"/>
                      <a:r>
                        <a:rPr lang="en-US" sz="2000" b="1" u="none" strike="noStrike" dirty="0">
                          <a:effectLst/>
                          <a:highlight>
                            <a:srgbClr val="FF00FF"/>
                          </a:highlight>
                        </a:rPr>
                        <a:t>Positioning Evolution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FF00FF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33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u="none" strike="noStrike">
                          <a:solidFill>
                            <a:schemeClr val="tx1"/>
                          </a:solidFill>
                          <a:effectLst/>
                          <a:highlight>
                            <a:srgbClr val="FF00FF"/>
                          </a:highlight>
                        </a:rPr>
                        <a:t>9 month SI, followed by 9 month WI, ~3 Tus</a:t>
                      </a:r>
                      <a:endParaRPr lang="en-US" sz="2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395673694"/>
                  </a:ext>
                </a:extLst>
              </a:tr>
              <a:tr h="221822">
                <a:tc>
                  <a:txBody>
                    <a:bodyPr/>
                    <a:lstStyle/>
                    <a:p>
                      <a:pPr algn="l" fontAlgn="ctr"/>
                      <a:r>
                        <a:rPr lang="en-US" sz="2000" b="1" u="none" strike="noStrike" dirty="0">
                          <a:solidFill>
                            <a:schemeClr val="tx1"/>
                          </a:solidFill>
                          <a:effectLst/>
                          <a:highlight>
                            <a:srgbClr val="FF00FF"/>
                          </a:highlight>
                        </a:rPr>
                        <a:t>Network energy savings</a:t>
                      </a:r>
                      <a:endParaRPr lang="en-US" sz="2000" b="1" i="0" u="none" strike="noStrike" dirty="0">
                        <a:solidFill>
                          <a:schemeClr val="tx1"/>
                        </a:solidFill>
                        <a:effectLst/>
                        <a:highlight>
                          <a:srgbClr val="FF00FF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1" u="none" strike="noStrike" dirty="0">
                          <a:solidFill>
                            <a:schemeClr val="tx1"/>
                          </a:solidFill>
                          <a:effectLst/>
                          <a:highlight>
                            <a:srgbClr val="FF00FF"/>
                          </a:highlight>
                        </a:rPr>
                        <a:t>9 month SI, followed by 9 month WI, ~1-2 TUs</a:t>
                      </a:r>
                      <a:endParaRPr lang="en-US" sz="2000" b="1" i="0" u="none" strike="noStrike" dirty="0">
                        <a:solidFill>
                          <a:schemeClr val="tx1"/>
                        </a:solidFill>
                        <a:effectLst/>
                        <a:highlight>
                          <a:srgbClr val="FF00FF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174174680"/>
                  </a:ext>
                </a:extLst>
              </a:tr>
              <a:tr h="221822">
                <a:tc>
                  <a:txBody>
                    <a:bodyPr/>
                    <a:lstStyle/>
                    <a:p>
                      <a:pPr algn="l" fontAlgn="ctr"/>
                      <a:r>
                        <a:rPr lang="en-US" sz="2000" b="1" u="none" strike="noStrike" dirty="0">
                          <a:effectLst/>
                          <a:highlight>
                            <a:srgbClr val="FF00FF"/>
                          </a:highlight>
                        </a:rPr>
                        <a:t>Smart Repeater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FF00FF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000" b="1" u="none" strike="noStrike" dirty="0">
                          <a:effectLst/>
                          <a:highlight>
                            <a:srgbClr val="FF00FF"/>
                          </a:highlight>
                        </a:rPr>
                        <a:t>6 month SI, </a:t>
                      </a:r>
                      <a:r>
                        <a:rPr lang="en-US" sz="2000" b="1" u="none" strike="noStrike" dirty="0">
                          <a:solidFill>
                            <a:schemeClr val="tx1"/>
                          </a:solidFill>
                          <a:effectLst/>
                          <a:highlight>
                            <a:srgbClr val="FF00FF"/>
                          </a:highlight>
                        </a:rPr>
                        <a:t>followed by </a:t>
                      </a:r>
                      <a:r>
                        <a:rPr lang="en-US" sz="2000" b="1" u="none" strike="noStrike" dirty="0">
                          <a:effectLst/>
                          <a:highlight>
                            <a:srgbClr val="FF00FF"/>
                          </a:highlight>
                        </a:rPr>
                        <a:t>6 month WI, ~1 TU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FF00FF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928403493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6602B19F-5EC2-83DB-EC26-23CC3D4407D4}"/>
              </a:ext>
            </a:extLst>
          </p:cNvPr>
          <p:cNvSpPr txBox="1"/>
          <p:nvPr/>
        </p:nvSpPr>
        <p:spPr>
          <a:xfrm>
            <a:off x="3264233" y="5982705"/>
            <a:ext cx="616393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Legend - XX: WI; </a:t>
            </a:r>
            <a:r>
              <a:rPr lang="en-US" dirty="0">
                <a:highlight>
                  <a:srgbClr val="00FFFF"/>
                </a:highlight>
              </a:rPr>
              <a:t>XX: SI only</a:t>
            </a:r>
            <a:r>
              <a:rPr lang="en-US" dirty="0"/>
              <a:t>; </a:t>
            </a:r>
            <a:r>
              <a:rPr lang="en-US" dirty="0">
                <a:highlight>
                  <a:srgbClr val="FF00FF"/>
                </a:highlight>
              </a:rPr>
              <a:t>XX: SI followed WI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422F825-2DBF-E1B4-7819-39EB386E5FFA}"/>
              </a:ext>
            </a:extLst>
          </p:cNvPr>
          <p:cNvSpPr txBox="1"/>
          <p:nvPr/>
        </p:nvSpPr>
        <p:spPr>
          <a:xfrm>
            <a:off x="3264233" y="3897043"/>
            <a:ext cx="54804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/>
              <a:t>RAN1, RAN2, RAN3 SID followed by WID</a:t>
            </a:r>
          </a:p>
        </p:txBody>
      </p:sp>
    </p:spTree>
    <p:extLst>
      <p:ext uri="{BB962C8B-B14F-4D97-AF65-F5344CB8AC3E}">
        <p14:creationId xmlns:p14="http://schemas.microsoft.com/office/powerpoint/2010/main" val="1466832764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C541B9-D179-5E76-3E84-2D118947CF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	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0BEB59-519A-90CC-1DB2-AAB163C674A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44500" indent="-444500"/>
            <a:r>
              <a:rPr lang="en-US" dirty="0">
                <a:ea typeface="+mn-lt"/>
                <a:cs typeface="+mn-lt"/>
              </a:rPr>
              <a:t>Quality must be the driving force in publication, not publication deadlines</a:t>
            </a:r>
          </a:p>
          <a:p>
            <a:pPr marL="444500" indent="-444500"/>
            <a:r>
              <a:rPr lang="en-US" dirty="0"/>
              <a:t>Move Release 18 completion date out 6 months</a:t>
            </a:r>
          </a:p>
          <a:p>
            <a:pPr marL="901700" lvl="2" indent="-444500"/>
            <a:r>
              <a:rPr lang="en-US" dirty="0"/>
              <a:t>Only start WID’s shown in RP-213469, RP-220068 and ones requested by other TSG</a:t>
            </a:r>
            <a:r>
              <a:rPr lang="en-US" strike="sngStrike" dirty="0"/>
              <a:t>’</a:t>
            </a:r>
            <a:r>
              <a:rPr lang="en-US" dirty="0"/>
              <a:t>s</a:t>
            </a:r>
          </a:p>
          <a:p>
            <a:pPr marL="444500" indent="-444500"/>
            <a:r>
              <a:rPr lang="en-US" dirty="0"/>
              <a:t>Continue SI phase for XR, Positioning, Network Energy Saving, and Smart Repeater for another 3 months before turning them into a WI</a:t>
            </a:r>
          </a:p>
          <a:p>
            <a:pPr marL="444500" indent="-444500"/>
            <a:r>
              <a:rPr lang="en-US" dirty="0"/>
              <a:t>Improve specification quality and improve inter TSG coordination</a:t>
            </a:r>
          </a:p>
          <a:p>
            <a:pPr marL="444500" indent="-444500"/>
            <a:r>
              <a:rPr lang="en-US" dirty="0"/>
              <a:t>Increase industry need for quality specifications at the right time for when features will be available in commercial product</a:t>
            </a:r>
          </a:p>
          <a:p>
            <a:pPr marL="444500" indent="-444500"/>
            <a:r>
              <a:rPr lang="en-US" dirty="0"/>
              <a:t>Don’t allow the extra time to be filled with new work when there is already to much work to be done!</a:t>
            </a:r>
          </a:p>
          <a:p>
            <a:pPr marL="444500" indent="-444500"/>
            <a:r>
              <a:rPr lang="en-US" dirty="0"/>
              <a:t>Lower the overall burden for all 3GPP delegates as </a:t>
            </a:r>
            <a:r>
              <a:rPr lang="en-US" dirty="0" err="1"/>
              <a:t>elec</a:t>
            </a:r>
            <a:r>
              <a:rPr lang="en-US" dirty="0"/>
              <a:t> meetings continue !</a:t>
            </a:r>
          </a:p>
        </p:txBody>
      </p:sp>
    </p:spTree>
    <p:extLst>
      <p:ext uri="{BB962C8B-B14F-4D97-AF65-F5344CB8AC3E}">
        <p14:creationId xmlns:p14="http://schemas.microsoft.com/office/powerpoint/2010/main" val="3250765147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8340F517-45A4-486D-BDBB-01E4DE03B032}">
  <ds:schemaRefs>
    <ds:schemaRef ds:uri="280d8efa-eff2-4910-88d2-79ca146720c4"/>
    <ds:schemaRef ds:uri="679a257e-872f-4c98-9e8a-0a9c104f72cd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3728A70F-161F-4FA9-B193-C97FB71CE39B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F458B13-1493-454A-A724-E63BBA19DD64}">
  <ds:schemaRefs>
    <ds:schemaRef ds:uri="280d8efa-eff2-4910-88d2-79ca146720c4"/>
    <ds:schemaRef ds:uri="679a257e-872f-4c98-9e8a-0a9c104f72cd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Metadata/LabelInfo.xml><?xml version="1.0" encoding="utf-8"?>
<clbl:labelList xmlns:clbl="http://schemas.microsoft.com/office/2020/mipLabelMetadata">
  <clbl:label id="{7af72c41-31f4-4d40-a6d0-808117dc4d77}" enabled="1" method="Standard" siteId="{be0f980b-dd99-4b19-bd7b-bc71a09b026c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103</TotalTime>
  <Words>833</Words>
  <Application>Microsoft Office PowerPoint</Application>
  <PresentationFormat>Widescreen</PresentationFormat>
  <Paragraphs>124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6" baseType="lpstr">
      <vt:lpstr>Arial</vt:lpstr>
      <vt:lpstr>Arial </vt:lpstr>
      <vt:lpstr>Calibri</vt:lpstr>
      <vt:lpstr>Calibri Light</vt:lpstr>
      <vt:lpstr>Century Gothic</vt:lpstr>
      <vt:lpstr>Montserrat</vt:lpstr>
      <vt:lpstr>Times New Roman</vt:lpstr>
      <vt:lpstr>Office Theme</vt:lpstr>
      <vt:lpstr>Operator concern on quality, timeline and maturity of Rel-18</vt:lpstr>
      <vt:lpstr>Change R18 Close by 6 months</vt:lpstr>
      <vt:lpstr>Changing R18 Completion Date</vt:lpstr>
      <vt:lpstr>Approved CRs per year</vt:lpstr>
      <vt:lpstr>Affected specs per release (RAN)</vt:lpstr>
      <vt:lpstr>Move SA, CT and RAN completion dates to a realistic schedule !</vt:lpstr>
      <vt:lpstr>Important Factors </vt:lpstr>
      <vt:lpstr>Summary 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Humbert, John</cp:lastModifiedBy>
  <cp:revision>1037</cp:revision>
  <cp:lastPrinted>2022-06-28T09:25:59Z</cp:lastPrinted>
  <dcterms:created xsi:type="dcterms:W3CDTF">2010-02-05T13:52:04Z</dcterms:created>
  <dcterms:modified xsi:type="dcterms:W3CDTF">2022-12-05T17:21:12Z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  <property fmtid="{D5CDD505-2E9C-101B-9397-08002B2CF9AE}" pid="3" name="MSIP_Label_17da11e7-ad83-4459-98c6-12a88e2eac78_Enabled">
    <vt:lpwstr>true</vt:lpwstr>
  </property>
  <property fmtid="{D5CDD505-2E9C-101B-9397-08002B2CF9AE}" pid="4" name="MSIP_Label_17da11e7-ad83-4459-98c6-12a88e2eac78_SetDate">
    <vt:lpwstr>2022-12-01T17:30:18Z</vt:lpwstr>
  </property>
  <property fmtid="{D5CDD505-2E9C-101B-9397-08002B2CF9AE}" pid="5" name="MSIP_Label_17da11e7-ad83-4459-98c6-12a88e2eac78_Method">
    <vt:lpwstr>Privileged</vt:lpwstr>
  </property>
  <property fmtid="{D5CDD505-2E9C-101B-9397-08002B2CF9AE}" pid="6" name="MSIP_Label_17da11e7-ad83-4459-98c6-12a88e2eac78_Name">
    <vt:lpwstr>17da11e7-ad83-4459-98c6-12a88e2eac78</vt:lpwstr>
  </property>
  <property fmtid="{D5CDD505-2E9C-101B-9397-08002B2CF9AE}" pid="7" name="MSIP_Label_17da11e7-ad83-4459-98c6-12a88e2eac78_SiteId">
    <vt:lpwstr>68283f3b-8487-4c86-adb3-a5228f18b893</vt:lpwstr>
  </property>
  <property fmtid="{D5CDD505-2E9C-101B-9397-08002B2CF9AE}" pid="8" name="MSIP_Label_17da11e7-ad83-4459-98c6-12a88e2eac78_ActionId">
    <vt:lpwstr>ebc28479-9936-4a81-87f9-a5d0d51d3281</vt:lpwstr>
  </property>
  <property fmtid="{D5CDD505-2E9C-101B-9397-08002B2CF9AE}" pid="9" name="MSIP_Label_17da11e7-ad83-4459-98c6-12a88e2eac78_ContentBits">
    <vt:lpwstr>0</vt:lpwstr>
  </property>
</Properties>
</file>