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1092" r:id="rId4"/>
    <p:sldId id="1095" r:id="rId5"/>
    <p:sldId id="1085" r:id="rId6"/>
    <p:sldId id="1093" r:id="rId7"/>
    <p:sldId id="1094" r:id="rId8"/>
    <p:sldId id="1089" r:id="rId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C5C5C5"/>
    <a:srgbClr val="C800BE"/>
    <a:srgbClr val="FA7100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30374C74-5BB7-4552-99D9-257FCFE4C0CE}"/>
    <pc:docChg chg="custSel modSld">
      <pc:chgData name="Wanshi Chen" userId="3a7dbef4-3474-47c6-9897-007f5734efb0" providerId="ADAL" clId="{30374C74-5BB7-4552-99D9-257FCFE4C0CE}" dt="2021-09-15T09:58:57.091" v="148" actId="20577"/>
      <pc:docMkLst>
        <pc:docMk/>
      </pc:docMkLst>
      <pc:sldChg chg="modSp mod">
        <pc:chgData name="Wanshi Chen" userId="3a7dbef4-3474-47c6-9897-007f5734efb0" providerId="ADAL" clId="{30374C74-5BB7-4552-99D9-257FCFE4C0CE}" dt="2021-09-15T09:58:57.091" v="148" actId="20577"/>
        <pc:sldMkLst>
          <pc:docMk/>
          <pc:sldMk cId="710073331" sldId="1085"/>
        </pc:sldMkLst>
        <pc:spChg chg="mod">
          <ac:chgData name="Wanshi Chen" userId="3a7dbef4-3474-47c6-9897-007f5734efb0" providerId="ADAL" clId="{30374C74-5BB7-4552-99D9-257FCFE4C0CE}" dt="2021-09-15T09:58:57.091" v="148" actId="20577"/>
          <ac:spMkLst>
            <pc:docMk/>
            <pc:sldMk cId="710073331" sldId="1085"/>
            <ac:spMk id="3" creationId="{85903BC0-EB37-4C3E-8DD6-27F0E6CA817C}"/>
          </ac:spMkLst>
        </pc:spChg>
      </pc:sldChg>
      <pc:sldChg chg="delSp mod">
        <pc:chgData name="Wanshi Chen" userId="3a7dbef4-3474-47c6-9897-007f5734efb0" providerId="ADAL" clId="{30374C74-5BB7-4552-99D9-257FCFE4C0CE}" dt="2021-09-15T09:57:39.345" v="0" actId="478"/>
        <pc:sldMkLst>
          <pc:docMk/>
          <pc:sldMk cId="2152723967" sldId="1093"/>
        </pc:sldMkLst>
        <pc:spChg chg="del">
          <ac:chgData name="Wanshi Chen" userId="3a7dbef4-3474-47c6-9897-007f5734efb0" providerId="ADAL" clId="{30374C74-5BB7-4552-99D9-257FCFE4C0CE}" dt="2021-09-15T09:57:39.345" v="0" actId="478"/>
          <ac:spMkLst>
            <pc:docMk/>
            <pc:sldMk cId="2152723967" sldId="1093"/>
            <ac:spMk id="317" creationId="{4213B977-3C0A-4294-AC22-EE027F7BCBF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374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98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 Timeline and Meeting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Chair, RAN1 Chair, RAN2 Chair, RAN3 Chair, RAN4 Chair, RAN5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9383532" y="1081422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RP-212582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RAN#93-e</a:t>
            </a:r>
          </a:p>
          <a:p>
            <a:r>
              <a:rPr lang="en-US" b="1" dirty="0"/>
              <a:t>13</a:t>
            </a:r>
            <a:r>
              <a:rPr lang="en-US" b="1" baseline="30000" dirty="0"/>
              <a:t>th</a:t>
            </a:r>
            <a:r>
              <a:rPr lang="en-US" b="1" dirty="0"/>
              <a:t> – 17</a:t>
            </a:r>
            <a:r>
              <a:rPr lang="en-US" b="1" baseline="30000" dirty="0"/>
              <a:t>th</a:t>
            </a:r>
            <a:r>
              <a:rPr lang="en-US" b="1" dirty="0"/>
              <a:t>, September 2021 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5372753" y="-4136615"/>
            <a:ext cx="220245" cy="1069981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798331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Background: RAN#92-e endorsed RAN meeting plan &amp; Rel-18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5853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847537" y="-636950"/>
            <a:ext cx="219144" cy="369938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1964792" y="588845"/>
            <a:ext cx="2002432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September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algn="ctr"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</p:spTree>
    <p:extLst>
      <p:ext uri="{BB962C8B-B14F-4D97-AF65-F5344CB8AC3E}">
        <p14:creationId xmlns:p14="http://schemas.microsoft.com/office/powerpoint/2010/main" val="353236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1554" y="86529"/>
            <a:ext cx="11706046" cy="639488"/>
          </a:xfrm>
        </p:spPr>
        <p:txBody>
          <a:bodyPr/>
          <a:lstStyle/>
          <a:p>
            <a:r>
              <a:rPr lang="en-US" dirty="0"/>
              <a:t>RAN timeline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39" y="1115484"/>
            <a:ext cx="13756312" cy="4830233"/>
          </a:xfrm>
        </p:spPr>
        <p:txBody>
          <a:bodyPr/>
          <a:lstStyle/>
          <a:p>
            <a:r>
              <a:rPr lang="en-US" sz="2800" dirty="0">
                <a:sym typeface="Wingdings" panose="05000000000000000000" pitchFamily="2" charset="2"/>
              </a:rPr>
              <a:t>Note: RWS tentatively decided an 18-month duration for Rel-18 </a:t>
            </a:r>
          </a:p>
          <a:p>
            <a:r>
              <a:rPr lang="en-US" sz="2800" dirty="0">
                <a:sym typeface="Wingdings" panose="05000000000000000000" pitchFamily="2" charset="2"/>
              </a:rPr>
              <a:t>Proposal</a:t>
            </a:r>
          </a:p>
          <a:p>
            <a:pPr lvl="1"/>
            <a:r>
              <a:rPr lang="en-US" sz="2400" dirty="0"/>
              <a:t>Rel-17 completion dates stay the same as agreed earlier </a:t>
            </a:r>
          </a:p>
          <a:p>
            <a:pPr lvl="2"/>
            <a:r>
              <a:rPr lang="en-US" sz="2000" dirty="0"/>
              <a:t>Dec’21 RAN1 completion; Mar’22 RAN2/3/4 completion; June’22 ASN.1 freeze</a:t>
            </a:r>
          </a:p>
          <a:p>
            <a:pPr lvl="1"/>
            <a:r>
              <a:rPr lang="en-US" sz="2400" dirty="0"/>
              <a:t>Rel-18 package approval planning remains unchanged</a:t>
            </a:r>
          </a:p>
          <a:p>
            <a:pPr lvl="2"/>
            <a:r>
              <a:rPr lang="en-US" sz="2000" dirty="0"/>
              <a:t>Dec’21 RAN1/2/3-led package approval, possibly some RAN4-led items; Mar’22 RAN4-led package approval. </a:t>
            </a:r>
          </a:p>
          <a:p>
            <a:pPr lvl="2"/>
            <a:r>
              <a:rPr lang="en-US" sz="2000" dirty="0"/>
              <a:t>The content of Rel-18 targets an 18-month duration (as tentatively agreed in RWS-210659) calculated from the start of the Rel-18 work.</a:t>
            </a:r>
          </a:p>
          <a:p>
            <a:pPr lvl="1"/>
            <a:r>
              <a:rPr lang="en-US" sz="2400" dirty="0"/>
              <a:t>Rel-18 starts in 2Q for RAN1 and in 3Q for RAN2/3/4</a:t>
            </a:r>
          </a:p>
          <a:p>
            <a:r>
              <a:rPr lang="en-US" sz="2800" dirty="0">
                <a:sym typeface="Wingdings" panose="05000000000000000000" pitchFamily="2" charset="2"/>
              </a:rPr>
              <a:t>Rel-18 starting date &amp; duration are to be further confirmed/decided during the joint RAN/SA/CT session</a:t>
            </a:r>
          </a:p>
          <a:p>
            <a:pPr lvl="2"/>
            <a:endParaRPr lang="en-US" sz="1865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1554" y="86529"/>
            <a:ext cx="11706046" cy="639488"/>
          </a:xfrm>
        </p:spPr>
        <p:txBody>
          <a:bodyPr/>
          <a:lstStyle/>
          <a:p>
            <a:r>
              <a:rPr lang="en-US" dirty="0"/>
              <a:t>RAN timeline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5" y="658283"/>
            <a:ext cx="14247861" cy="4830233"/>
          </a:xfrm>
        </p:spPr>
        <p:txBody>
          <a:bodyPr/>
          <a:lstStyle/>
          <a:p>
            <a:r>
              <a:rPr lang="en-US" sz="2000" dirty="0"/>
              <a:t>For Q1’2022 WG meetings</a:t>
            </a:r>
          </a:p>
          <a:p>
            <a:pPr lvl="1"/>
            <a:r>
              <a:rPr lang="en-US" sz="1800" dirty="0"/>
              <a:t>Confirm to be electronic</a:t>
            </a:r>
          </a:p>
          <a:p>
            <a:pPr lvl="1"/>
            <a:r>
              <a:rPr lang="en-US" sz="1800" dirty="0"/>
              <a:t>It is important to further emphasize the need to focus on only essential CRs during this quarter particularly considering the amount of work in completing Rel-17</a:t>
            </a:r>
          </a:p>
          <a:p>
            <a:r>
              <a:rPr lang="en-US" sz="2000" dirty="0"/>
              <a:t>For Q1’2022 RAN#95, Q2’2022 WG meetings, Q2’2022 RAN#96</a:t>
            </a:r>
          </a:p>
          <a:p>
            <a:pPr lvl="1"/>
            <a:r>
              <a:rPr lang="en-US" sz="1800" dirty="0"/>
              <a:t>Planning both physical and electronic meetings </a:t>
            </a:r>
            <a:r>
              <a:rPr lang="en-US" sz="1800" dirty="0">
                <a:sym typeface="Wingdings" panose="05000000000000000000" pitchFamily="2" charset="2"/>
              </a:rPr>
              <a:t> see next slide</a:t>
            </a:r>
          </a:p>
          <a:p>
            <a:pPr lvl="2"/>
            <a:r>
              <a:rPr lang="en-US" sz="1400" b="1" dirty="0">
                <a:sym typeface="Wingdings" panose="05000000000000000000" pitchFamily="2" charset="2"/>
              </a:rPr>
              <a:t>Note: RAN#95-e is scheduled from March 17 to March 23 (with the goal to finish SA related issues by March 18), necessary for alignment with SA/CT plenary meetings</a:t>
            </a:r>
          </a:p>
          <a:p>
            <a:pPr lvl="3"/>
            <a:r>
              <a:rPr lang="en-US" sz="1400" dirty="0">
                <a:sym typeface="Wingdings" panose="05000000000000000000" pitchFamily="2" charset="2"/>
              </a:rPr>
              <a:t>The weekend (March 19-20) in between (March 17-18 vs. March 21-23) will be </a:t>
            </a:r>
            <a:r>
              <a:rPr lang="en-US" sz="1400" b="1" dirty="0">
                <a:sym typeface="Wingdings" panose="05000000000000000000" pitchFamily="2" charset="2"/>
              </a:rPr>
              <a:t>a silence period</a:t>
            </a:r>
          </a:p>
          <a:p>
            <a:pPr lvl="2"/>
            <a:r>
              <a:rPr lang="en-US" sz="1400" u="sng" dirty="0">
                <a:solidFill>
                  <a:srgbClr val="FF0000"/>
                </a:solidFill>
                <a:sym typeface="Wingdings" panose="05000000000000000000" pitchFamily="2" charset="2"/>
              </a:rPr>
              <a:t>RAN2 may organize 1-2 Ad-Hoc GTW sessions (without decision power) in April for ASN.1 review (details TBD)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Decision for </a:t>
            </a:r>
            <a:r>
              <a:rPr lang="en-US" sz="1800" dirty="0"/>
              <a:t>Q1’2022 RAN#95 and Q2’2022 WG meetings is to be made in RAN#94-e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Particularly if resuming physical meetings may start from RAN plenary first</a:t>
            </a:r>
          </a:p>
          <a:p>
            <a:pPr lvl="3"/>
            <a:r>
              <a:rPr lang="en-US" sz="1400" i="1" dirty="0">
                <a:solidFill>
                  <a:srgbClr val="FF0000"/>
                </a:solidFill>
                <a:sym typeface="Wingdings" panose="05000000000000000000" pitchFamily="2" charset="2"/>
              </a:rPr>
              <a:t>NOTE: depending on further checking with the meeting host, a decision for RAN#95 may be announced earlier 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The “inactive periods” during Mar. 28 to Apr. 01 &amp; May 02-06 in 2Q’22 may be used for ASN.1 freeze related email discussion, up to RAN2 Chair 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Decision for Q2’2022 RAN#96 is to be made in RAN#95-e</a:t>
            </a:r>
          </a:p>
          <a:p>
            <a:r>
              <a:rPr lang="en-US" sz="2000" u="sng" dirty="0">
                <a:solidFill>
                  <a:srgbClr val="FF0000"/>
                </a:solidFill>
                <a:sym typeface="Wingdings" panose="05000000000000000000" pitchFamily="2" charset="2"/>
              </a:rPr>
              <a:t>For a quarter where a WG has two e-meetings, careful arrangement of the meeting agenda (including possible split of the agendas) is expected – up to each </a:t>
            </a:r>
            <a:r>
              <a:rPr lang="en-US" sz="2000" u="sng">
                <a:solidFill>
                  <a:srgbClr val="FF0000"/>
                </a:solidFill>
                <a:sym typeface="Wingdings" panose="05000000000000000000" pitchFamily="2" charset="2"/>
              </a:rPr>
              <a:t>WG’s discretion </a:t>
            </a:r>
            <a:endParaRPr lang="en-US" sz="1800" u="sng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r>
              <a:rPr lang="en-US" sz="2000" dirty="0">
                <a:sym typeface="Wingdings" panose="05000000000000000000" pitchFamily="2" charset="2"/>
              </a:rPr>
              <a:t>Additional planning for Q3/2022 and afterwards is to be discussed in RAN#94-e</a:t>
            </a:r>
          </a:p>
          <a:p>
            <a:pPr lvl="1"/>
            <a:r>
              <a:rPr lang="en-US" sz="1800" u="sng" dirty="0">
                <a:solidFill>
                  <a:srgbClr val="FF0000"/>
                </a:solidFill>
                <a:sym typeface="Wingdings" panose="05000000000000000000" pitchFamily="2" charset="2"/>
              </a:rPr>
              <a:t>Including careful discussion aiming for long-term e-meeting planning assuming e-meetings as a new “norm”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Rectangle: Rounded Corners 313">
            <a:extLst>
              <a:ext uri="{FF2B5EF4-FFF2-40B4-BE49-F238E27FC236}">
                <a16:creationId xmlns:a16="http://schemas.microsoft.com/office/drawing/2014/main" id="{FEA6A9AD-7E08-4FF2-A545-E68988D56D2F}"/>
              </a:ext>
            </a:extLst>
          </p:cNvPr>
          <p:cNvSpPr/>
          <p:nvPr/>
        </p:nvSpPr>
        <p:spPr>
          <a:xfrm>
            <a:off x="13972310" y="2500482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312" name="Rectangle: Rounded Corners 311">
            <a:extLst>
              <a:ext uri="{FF2B5EF4-FFF2-40B4-BE49-F238E27FC236}">
                <a16:creationId xmlns:a16="http://schemas.microsoft.com/office/drawing/2014/main" id="{9A6A231E-E345-4963-B9E3-E0F51551DD26}"/>
              </a:ext>
            </a:extLst>
          </p:cNvPr>
          <p:cNvSpPr/>
          <p:nvPr/>
        </p:nvSpPr>
        <p:spPr>
          <a:xfrm>
            <a:off x="10866129" y="2500482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13" name="Rectangle: Rounded Corners 312">
            <a:extLst>
              <a:ext uri="{FF2B5EF4-FFF2-40B4-BE49-F238E27FC236}">
                <a16:creationId xmlns:a16="http://schemas.microsoft.com/office/drawing/2014/main" id="{44569F2E-986E-42DE-B144-A1946499D241}"/>
              </a:ext>
            </a:extLst>
          </p:cNvPr>
          <p:cNvSpPr/>
          <p:nvPr/>
        </p:nvSpPr>
        <p:spPr>
          <a:xfrm>
            <a:off x="12907534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23" name="Rectangle: Rounded Corners 322">
            <a:extLst>
              <a:ext uri="{FF2B5EF4-FFF2-40B4-BE49-F238E27FC236}">
                <a16:creationId xmlns:a16="http://schemas.microsoft.com/office/drawing/2014/main" id="{13662927-0BCC-40E4-A313-AEFD96D655A2}"/>
              </a:ext>
            </a:extLst>
          </p:cNvPr>
          <p:cNvSpPr/>
          <p:nvPr/>
        </p:nvSpPr>
        <p:spPr>
          <a:xfrm>
            <a:off x="11476315" y="3088034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2" name="Rectangle: Rounded Corners 321">
            <a:extLst>
              <a:ext uri="{FF2B5EF4-FFF2-40B4-BE49-F238E27FC236}">
                <a16:creationId xmlns:a16="http://schemas.microsoft.com/office/drawing/2014/main" id="{814224B2-7A17-44E3-8796-BB89A8A96FEE}"/>
              </a:ext>
            </a:extLst>
          </p:cNvPr>
          <p:cNvSpPr/>
          <p:nvPr/>
        </p:nvSpPr>
        <p:spPr>
          <a:xfrm>
            <a:off x="10569371" y="3088034"/>
            <a:ext cx="269942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49935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586592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95827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52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685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01592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2068780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244016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2806028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614464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608835" y="3094327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700595" y="-3384894"/>
            <a:ext cx="220245" cy="9196379"/>
          </a:xfrm>
          <a:prstGeom prst="leftBrace">
            <a:avLst>
              <a:gd name="adj1" fmla="val 281271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798331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287131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65798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102882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139967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176756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213841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2509265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288011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355144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391508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428590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5791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539916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577536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728240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324963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361751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398836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435921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473006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509795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5468802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5845151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317750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Proposed RAN meeting plan &amp; Rel-18 planning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331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174722" y="1364723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1708743" y="1364723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3242762" y="1364723"/>
            <a:ext cx="156696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4853106" y="1364723"/>
            <a:ext cx="132761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0612733" y="721128"/>
            <a:ext cx="2002432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December 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(f2f or E-meeting)</a:t>
            </a:r>
          </a:p>
          <a:p>
            <a:pPr algn="ctr"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2075707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3928250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5417500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3549318" y="5093080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6224095" y="1364723"/>
            <a:ext cx="143411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7701581" y="1364723"/>
            <a:ext cx="148921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698311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734356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692081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763609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7704017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806260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842189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876787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9234174" y="1364723"/>
            <a:ext cx="134541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800022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836710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872079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907046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912947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949837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986839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9436228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980629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7631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0070204" y="3091767"/>
            <a:ext cx="352670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9935145" y="457530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9935145" y="5519231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8740047" y="3144416"/>
            <a:ext cx="60089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8733981" y="4596543"/>
            <a:ext cx="65154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8730999" y="4098935"/>
            <a:ext cx="645511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8744518" y="3611925"/>
            <a:ext cx="63199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8735180" y="5093080"/>
            <a:ext cx="64133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660409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6225082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653332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154702" y="235340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6922713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8726097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9825755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446966" y="2195081"/>
            <a:ext cx="14514102" cy="797001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2456764" y="5512648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8008543" y="5461729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967615" y="309176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1620738" y="3091768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4298379" y="3122842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584428" y="5519231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2084516" y="3122840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3176799" y="3611925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3163486" y="4093646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3165305" y="4593207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5042695" y="3091768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4943566" y="3124372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4943569" y="5509999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7650525" y="309176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0184297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5807537" y="3091768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3815862" y="3122840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6924474" y="3611925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6919302" y="4098935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6920016" y="4596543"/>
            <a:ext cx="488318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 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6938342" y="3144416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2803178" y="3162754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FE07F36B-0ACC-4E79-8B1E-1280B993EB94}"/>
              </a:ext>
            </a:extLst>
          </p:cNvPr>
          <p:cNvSpPr/>
          <p:nvPr/>
        </p:nvSpPr>
        <p:spPr>
          <a:xfrm>
            <a:off x="10631528" y="1358815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F138011A-1D45-4399-BEA1-479D7E0F3A7D}"/>
              </a:ext>
            </a:extLst>
          </p:cNvPr>
          <p:cNvSpPr/>
          <p:nvPr/>
        </p:nvSpPr>
        <p:spPr>
          <a:xfrm>
            <a:off x="12191615" y="1364723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81BBF39B-BE74-4E87-82BD-87F5AA599FA1}"/>
              </a:ext>
            </a:extLst>
          </p:cNvPr>
          <p:cNvSpPr/>
          <p:nvPr/>
        </p:nvSpPr>
        <p:spPr>
          <a:xfrm>
            <a:off x="11196941" y="196406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AE60FF45-3785-4E5A-8BBF-920E981EFD2D}"/>
              </a:ext>
            </a:extLst>
          </p:cNvPr>
          <p:cNvSpPr/>
          <p:nvPr/>
        </p:nvSpPr>
        <p:spPr>
          <a:xfrm>
            <a:off x="1154988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56AC95EB-50CB-4D97-8300-27B2257BDAF3}"/>
              </a:ext>
            </a:extLst>
          </p:cNvPr>
          <p:cNvSpPr/>
          <p:nvPr/>
        </p:nvSpPr>
        <p:spPr>
          <a:xfrm>
            <a:off x="1188216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6E6A0FFB-80DA-4D1D-AC32-0DC9566259EB}"/>
              </a:ext>
            </a:extLst>
          </p:cNvPr>
          <p:cNvSpPr/>
          <p:nvPr/>
        </p:nvSpPr>
        <p:spPr>
          <a:xfrm>
            <a:off x="1224074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B9E5B75-24D0-4B1E-B5AD-871F616143E0}"/>
              </a:ext>
            </a:extLst>
          </p:cNvPr>
          <p:cNvSpPr/>
          <p:nvPr/>
        </p:nvSpPr>
        <p:spPr>
          <a:xfrm>
            <a:off x="12577864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88944ED6-6573-4C78-ADBA-45EBD89B4229}"/>
              </a:ext>
            </a:extLst>
          </p:cNvPr>
          <p:cNvSpPr/>
          <p:nvPr/>
        </p:nvSpPr>
        <p:spPr>
          <a:xfrm>
            <a:off x="12923838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3BC7B0B6-56EA-4503-AADC-66F209BB27A2}"/>
              </a:ext>
            </a:extLst>
          </p:cNvPr>
          <p:cNvSpPr/>
          <p:nvPr/>
        </p:nvSpPr>
        <p:spPr>
          <a:xfrm>
            <a:off x="13629756" y="1364723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132635AC-C5EC-4324-B398-093C7928BF66}"/>
              </a:ext>
            </a:extLst>
          </p:cNvPr>
          <p:cNvSpPr/>
          <p:nvPr/>
        </p:nvSpPr>
        <p:spPr>
          <a:xfrm>
            <a:off x="13285447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0C9C717-B36B-4101-95DF-8F272655F94D}"/>
              </a:ext>
            </a:extLst>
          </p:cNvPr>
          <p:cNvSpPr/>
          <p:nvPr/>
        </p:nvSpPr>
        <p:spPr>
          <a:xfrm>
            <a:off x="13620635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D44BB320-2C47-4735-B111-C7E4074DA6D9}"/>
              </a:ext>
            </a:extLst>
          </p:cNvPr>
          <p:cNvSpPr/>
          <p:nvPr/>
        </p:nvSpPr>
        <p:spPr>
          <a:xfrm>
            <a:off x="1396660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D454E32-87E2-4E79-A990-BE0961F4560B}"/>
              </a:ext>
            </a:extLst>
          </p:cNvPr>
          <p:cNvSpPr/>
          <p:nvPr/>
        </p:nvSpPr>
        <p:spPr>
          <a:xfrm>
            <a:off x="1463115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C6FBBCE2-6A28-4B86-8483-2F938B71F2A1}"/>
              </a:ext>
            </a:extLst>
          </p:cNvPr>
          <p:cNvSpPr/>
          <p:nvPr/>
        </p:nvSpPr>
        <p:spPr>
          <a:xfrm>
            <a:off x="10542886" y="1972210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28-01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CCAFF31B-2BAD-43E7-A9A0-1E8405484B33}"/>
              </a:ext>
            </a:extLst>
          </p:cNvPr>
          <p:cNvSpPr/>
          <p:nvPr/>
        </p:nvSpPr>
        <p:spPr>
          <a:xfrm>
            <a:off x="14285179" y="198237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87" name="Left Brace 286">
            <a:extLst>
              <a:ext uri="{FF2B5EF4-FFF2-40B4-BE49-F238E27FC236}">
                <a16:creationId xmlns:a16="http://schemas.microsoft.com/office/drawing/2014/main" id="{3B02F832-40DA-4FB1-818F-D1268E0D7949}"/>
              </a:ext>
            </a:extLst>
          </p:cNvPr>
          <p:cNvSpPr/>
          <p:nvPr/>
        </p:nvSpPr>
        <p:spPr bwMode="auto">
          <a:xfrm rot="5400000">
            <a:off x="11695415" y="-780228"/>
            <a:ext cx="121101" cy="410633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4FFE3B6B-1EA0-42C1-8984-A223D15AB694}"/>
              </a:ext>
            </a:extLst>
          </p:cNvPr>
          <p:cNvSpPr/>
          <p:nvPr/>
        </p:nvSpPr>
        <p:spPr>
          <a:xfrm>
            <a:off x="10874871" y="1972210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91" name="Straight Connector 12">
            <a:extLst>
              <a:ext uri="{FF2B5EF4-FFF2-40B4-BE49-F238E27FC236}">
                <a16:creationId xmlns:a16="http://schemas.microsoft.com/office/drawing/2014/main" id="{499E0C8D-234D-43DA-B16E-69D0E90280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959442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2" name="Straight Connector 12">
            <a:extLst>
              <a:ext uri="{FF2B5EF4-FFF2-40B4-BE49-F238E27FC236}">
                <a16:creationId xmlns:a16="http://schemas.microsoft.com/office/drawing/2014/main" id="{4D72CCA2-D0CE-4A37-AE95-F35E16F0B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49888" y="235340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3" name="Straight Connector 12">
            <a:extLst>
              <a:ext uri="{FF2B5EF4-FFF2-40B4-BE49-F238E27FC236}">
                <a16:creationId xmlns:a16="http://schemas.microsoft.com/office/drawing/2014/main" id="{839EBFC9-35CE-4A07-AB8A-4F0A41406EA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75879" y="238199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4" name="Straight Connector 12">
            <a:extLst>
              <a:ext uri="{FF2B5EF4-FFF2-40B4-BE49-F238E27FC236}">
                <a16:creationId xmlns:a16="http://schemas.microsoft.com/office/drawing/2014/main" id="{E2D4467B-C612-4CA5-A07E-09915E58FD8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4074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5" name="Straight Connector 12">
            <a:extLst>
              <a:ext uri="{FF2B5EF4-FFF2-40B4-BE49-F238E27FC236}">
                <a16:creationId xmlns:a16="http://schemas.microsoft.com/office/drawing/2014/main" id="{7272BD05-1BEA-43D5-9B60-FC0A3D03258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576314" y="229131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6" name="Straight Connector 12">
            <a:extLst>
              <a:ext uri="{FF2B5EF4-FFF2-40B4-BE49-F238E27FC236}">
                <a16:creationId xmlns:a16="http://schemas.microsoft.com/office/drawing/2014/main" id="{6AA99F97-F4F8-4E5A-B831-D320858C1BD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9021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" name="Straight Connector 12">
            <a:extLst>
              <a:ext uri="{FF2B5EF4-FFF2-40B4-BE49-F238E27FC236}">
                <a16:creationId xmlns:a16="http://schemas.microsoft.com/office/drawing/2014/main" id="{C7B06E7E-5153-49C0-9D38-D50C131FE7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49434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8" name="Straight Connector 12">
            <a:extLst>
              <a:ext uri="{FF2B5EF4-FFF2-40B4-BE49-F238E27FC236}">
                <a16:creationId xmlns:a16="http://schemas.microsoft.com/office/drawing/2014/main" id="{FCD20FD9-3DCB-4561-BCD2-36922A3F346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629756" y="230526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9" name="Straight Connector 12">
            <a:extLst>
              <a:ext uri="{FF2B5EF4-FFF2-40B4-BE49-F238E27FC236}">
                <a16:creationId xmlns:a16="http://schemas.microsoft.com/office/drawing/2014/main" id="{7DF6CCC4-9D7D-408A-A16D-2AF72167B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96660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Straight Connector 12">
            <a:extLst>
              <a:ext uri="{FF2B5EF4-FFF2-40B4-BE49-F238E27FC236}">
                <a16:creationId xmlns:a16="http://schemas.microsoft.com/office/drawing/2014/main" id="{7EB8C386-9802-418E-8FDE-BFF693B4C310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02174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12">
            <a:extLst>
              <a:ext uri="{FF2B5EF4-FFF2-40B4-BE49-F238E27FC236}">
                <a16:creationId xmlns:a16="http://schemas.microsoft.com/office/drawing/2014/main" id="{218B8C0C-6CCE-46BE-A93F-E865F2FD9F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631153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FEFEB364-ABB2-45F2-B415-92FAFBFB628C}"/>
              </a:ext>
            </a:extLst>
          </p:cNvPr>
          <p:cNvSpPr/>
          <p:nvPr/>
        </p:nvSpPr>
        <p:spPr>
          <a:xfrm>
            <a:off x="14309854" y="3004031"/>
            <a:ext cx="331985" cy="315094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</a:t>
            </a:r>
          </a:p>
        </p:txBody>
      </p:sp>
      <p:sp>
        <p:nvSpPr>
          <p:cNvPr id="303" name="Rectangle: Rounded Corners 302">
            <a:extLst>
              <a:ext uri="{FF2B5EF4-FFF2-40B4-BE49-F238E27FC236}">
                <a16:creationId xmlns:a16="http://schemas.microsoft.com/office/drawing/2014/main" id="{91B8F1FD-83A1-4A77-86D6-5B83045DA636}"/>
              </a:ext>
            </a:extLst>
          </p:cNvPr>
          <p:cNvSpPr/>
          <p:nvPr/>
        </p:nvSpPr>
        <p:spPr>
          <a:xfrm>
            <a:off x="14107290" y="4550602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 </a:t>
            </a:r>
          </a:p>
          <a:p>
            <a:pPr algn="ctr" defTabSz="914304">
              <a:defRPr/>
            </a:pP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5" name="Rectangle: Rounded Corners 304">
            <a:extLst>
              <a:ext uri="{FF2B5EF4-FFF2-40B4-BE49-F238E27FC236}">
                <a16:creationId xmlns:a16="http://schemas.microsoft.com/office/drawing/2014/main" id="{3CE3D515-540D-4421-945C-217F1B6245CE}"/>
              </a:ext>
            </a:extLst>
          </p:cNvPr>
          <p:cNvSpPr/>
          <p:nvPr/>
        </p:nvSpPr>
        <p:spPr>
          <a:xfrm>
            <a:off x="12889333" y="3103352"/>
            <a:ext cx="751303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6" name="Rectangle: Rounded Corners 305">
            <a:extLst>
              <a:ext uri="{FF2B5EF4-FFF2-40B4-BE49-F238E27FC236}">
                <a16:creationId xmlns:a16="http://schemas.microsoft.com/office/drawing/2014/main" id="{A8B2DD84-26FC-41E5-95F7-A5CDBE7B93FD}"/>
              </a:ext>
            </a:extLst>
          </p:cNvPr>
          <p:cNvSpPr/>
          <p:nvPr/>
        </p:nvSpPr>
        <p:spPr>
          <a:xfrm>
            <a:off x="13085102" y="4571317"/>
            <a:ext cx="573621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307" name="Rectangle: Rounded Corners 306">
            <a:extLst>
              <a:ext uri="{FF2B5EF4-FFF2-40B4-BE49-F238E27FC236}">
                <a16:creationId xmlns:a16="http://schemas.microsoft.com/office/drawing/2014/main" id="{B0197E39-9B91-4CEE-B0BB-FB49D0EBFE56}"/>
              </a:ext>
            </a:extLst>
          </p:cNvPr>
          <p:cNvSpPr/>
          <p:nvPr/>
        </p:nvSpPr>
        <p:spPr>
          <a:xfrm>
            <a:off x="12902288" y="4098935"/>
            <a:ext cx="730055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308" name="Rectangle: Rounded Corners 307">
            <a:extLst>
              <a:ext uri="{FF2B5EF4-FFF2-40B4-BE49-F238E27FC236}">
                <a16:creationId xmlns:a16="http://schemas.microsoft.com/office/drawing/2014/main" id="{5762C5A1-6B09-476E-816A-26B47B8C3050}"/>
              </a:ext>
            </a:extLst>
          </p:cNvPr>
          <p:cNvSpPr/>
          <p:nvPr/>
        </p:nvSpPr>
        <p:spPr>
          <a:xfrm>
            <a:off x="12875370" y="3590663"/>
            <a:ext cx="771630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309" name="Rectangle: Rounded Corners 308">
            <a:extLst>
              <a:ext uri="{FF2B5EF4-FFF2-40B4-BE49-F238E27FC236}">
                <a16:creationId xmlns:a16="http://schemas.microsoft.com/office/drawing/2014/main" id="{1F96138C-185E-43CE-B43A-315C675A7B9C}"/>
              </a:ext>
            </a:extLst>
          </p:cNvPr>
          <p:cNvSpPr/>
          <p:nvPr/>
        </p:nvSpPr>
        <p:spPr>
          <a:xfrm>
            <a:off x="12888594" y="5072539"/>
            <a:ext cx="760412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10" name="Straight Connector 12">
            <a:extLst>
              <a:ext uri="{FF2B5EF4-FFF2-40B4-BE49-F238E27FC236}">
                <a16:creationId xmlns:a16="http://schemas.microsoft.com/office/drawing/2014/main" id="{53850DA1-323C-45A8-9365-B893A44D6A56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2421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6" name="Rectangle: Rounded Corners 315">
            <a:extLst>
              <a:ext uri="{FF2B5EF4-FFF2-40B4-BE49-F238E27FC236}">
                <a16:creationId xmlns:a16="http://schemas.microsoft.com/office/drawing/2014/main" id="{F9BFF241-B002-4743-BC35-6FB3377A2F1B}"/>
              </a:ext>
            </a:extLst>
          </p:cNvPr>
          <p:cNvSpPr/>
          <p:nvPr/>
        </p:nvSpPr>
        <p:spPr>
          <a:xfrm>
            <a:off x="12238059" y="3088034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19" name="Rectangle: Rounded Corners 318">
            <a:extLst>
              <a:ext uri="{FF2B5EF4-FFF2-40B4-BE49-F238E27FC236}">
                <a16:creationId xmlns:a16="http://schemas.microsoft.com/office/drawing/2014/main" id="{95F7ED5B-55DB-4D3F-9149-8E7F67AEB1CC}"/>
              </a:ext>
            </a:extLst>
          </p:cNvPr>
          <p:cNvSpPr/>
          <p:nvPr/>
        </p:nvSpPr>
        <p:spPr>
          <a:xfrm>
            <a:off x="11687432" y="4575037"/>
            <a:ext cx="477856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(3+3)</a:t>
            </a:r>
          </a:p>
        </p:txBody>
      </p:sp>
      <p:cxnSp>
        <p:nvCxnSpPr>
          <p:cNvPr id="321" name="Straight Connector 12">
            <a:extLst>
              <a:ext uri="{FF2B5EF4-FFF2-40B4-BE49-F238E27FC236}">
                <a16:creationId xmlns:a16="http://schemas.microsoft.com/office/drawing/2014/main" id="{82C33C03-0B10-439F-BC8B-DD058DE3702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82160" y="229131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5F368C0-F8E1-4417-B577-53491A7FBD83}"/>
              </a:ext>
            </a:extLst>
          </p:cNvPr>
          <p:cNvSpPr txBox="1"/>
          <p:nvPr/>
        </p:nvSpPr>
        <p:spPr>
          <a:xfrm>
            <a:off x="11083416" y="6089916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Friday to Monday, 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inclusive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8C86E8-CB30-4165-8F27-E67DFD87B9F2}"/>
              </a:ext>
            </a:extLst>
          </p:cNvPr>
          <p:cNvSpPr txBox="1"/>
          <p:nvPr/>
        </p:nvSpPr>
        <p:spPr>
          <a:xfrm>
            <a:off x="9991830" y="6184060"/>
            <a:ext cx="62182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66FF"/>
                </a:solidFill>
              </a:rPr>
              <a:t>03/17-03/23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BADA7D26-29C8-4CDE-B84F-8389A126E25C}"/>
              </a:ext>
            </a:extLst>
          </p:cNvPr>
          <p:cNvSpPr txBox="1"/>
          <p:nvPr/>
        </p:nvSpPr>
        <p:spPr>
          <a:xfrm>
            <a:off x="11715247" y="5013099"/>
            <a:ext cx="500883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66FF"/>
                </a:solidFill>
              </a:rPr>
              <a:t>4/20-4/27</a:t>
            </a:r>
          </a:p>
        </p:txBody>
      </p:sp>
    </p:spTree>
    <p:extLst>
      <p:ext uri="{BB962C8B-B14F-4D97-AF65-F5344CB8AC3E}">
        <p14:creationId xmlns:p14="http://schemas.microsoft.com/office/powerpoint/2010/main" val="21527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“Offline” GTW Sessions for RAN WG e-Meetings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800" dirty="0"/>
              <a:t>To further improve e-meeting efficiency, consider introducing “</a:t>
            </a:r>
            <a:r>
              <a:rPr lang="en-US" sz="2800" b="1" dirty="0"/>
              <a:t>offline” GTW sessions </a:t>
            </a:r>
            <a:r>
              <a:rPr lang="en-US" sz="2800" dirty="0"/>
              <a:t>in parallel with “online” GTW sessions in RAN WGs</a:t>
            </a:r>
          </a:p>
          <a:p>
            <a:pPr lvl="1"/>
            <a:r>
              <a:rPr lang="en-US" sz="2400" dirty="0"/>
              <a:t>Similar to the arrangement of “online” &amp; “offline” sessions during physical meetings</a:t>
            </a:r>
          </a:p>
          <a:p>
            <a:pPr lvl="1"/>
            <a:r>
              <a:rPr lang="en-US" sz="2400" dirty="0"/>
              <a:t>“Offline” sessions </a:t>
            </a:r>
          </a:p>
          <a:p>
            <a:pPr lvl="2"/>
            <a:r>
              <a:rPr lang="en-US" sz="2000" dirty="0"/>
              <a:t>are to be chaired by delegates (e.g., Rapporteurs, feature leads, etc.) appointed by RAN WG Chairs</a:t>
            </a:r>
          </a:p>
          <a:p>
            <a:pPr lvl="2"/>
            <a:r>
              <a:rPr lang="en-US" sz="2000" dirty="0"/>
              <a:t>are to only discuss on </a:t>
            </a:r>
            <a:r>
              <a:rPr lang="en-US" sz="2000" u="sng" dirty="0">
                <a:solidFill>
                  <a:srgbClr val="FF0000"/>
                </a:solidFill>
              </a:rPr>
              <a:t>critical issues </a:t>
            </a:r>
            <a:r>
              <a:rPr lang="en-US" sz="2000" dirty="0"/>
              <a:t>identified by RAN WG chairs</a:t>
            </a:r>
          </a:p>
          <a:p>
            <a:pPr lvl="2"/>
            <a:r>
              <a:rPr lang="en-US" sz="2000" dirty="0"/>
              <a:t>Have no decision power (i.e., no official agreements), but to facilitate the discussion during “online” sessions</a:t>
            </a:r>
          </a:p>
          <a:p>
            <a:pPr lvl="1"/>
            <a:r>
              <a:rPr lang="en-US" sz="2400" dirty="0"/>
              <a:t>Detailed management of the “offline” GTW sessions is up to each WG Chair, </a:t>
            </a:r>
            <a:r>
              <a:rPr lang="en-US" sz="2400" u="sng" dirty="0">
                <a:solidFill>
                  <a:srgbClr val="FF0000"/>
                </a:solidFill>
              </a:rPr>
              <a:t>and will be announced with enough leading time</a:t>
            </a:r>
          </a:p>
          <a:p>
            <a:pPr lvl="2"/>
            <a:r>
              <a:rPr lang="en-US" sz="2000" dirty="0"/>
              <a:t>Whether to use “Offline” sessions, how many in parallel, etc.</a:t>
            </a:r>
          </a:p>
          <a:p>
            <a:pPr lvl="2"/>
            <a:r>
              <a:rPr lang="en-US" sz="2000" dirty="0"/>
              <a:t>If used, the “offline” GTW sessions are expected to be in parallel with “online” sessions</a:t>
            </a:r>
          </a:p>
          <a:p>
            <a:pPr lvl="3"/>
            <a:r>
              <a:rPr lang="en-US" sz="2000" dirty="0"/>
              <a:t>That is, </a:t>
            </a:r>
            <a:r>
              <a:rPr lang="en-US" sz="2000" u="sng" dirty="0">
                <a:solidFill>
                  <a:srgbClr val="FF0000"/>
                </a:solidFill>
              </a:rPr>
              <a:t>no intention </a:t>
            </a:r>
            <a:r>
              <a:rPr lang="en-US" sz="2000" dirty="0"/>
              <a:t>to introduce additional time slot for “offline” sessions </a:t>
            </a:r>
            <a:r>
              <a:rPr lang="en-US" sz="2000" u="sng" dirty="0">
                <a:solidFill>
                  <a:srgbClr val="FF0000"/>
                </a:solidFill>
              </a:rPr>
              <a:t>(</a:t>
            </a:r>
            <a:r>
              <a:rPr lang="en-US" sz="2000" u="sng">
                <a:solidFill>
                  <a:srgbClr val="FF0000"/>
                </a:solidFill>
              </a:rPr>
              <a:t>unless deemed necessary </a:t>
            </a:r>
            <a:r>
              <a:rPr lang="en-US" sz="2000" u="sng" dirty="0">
                <a:solidFill>
                  <a:srgbClr val="FF0000"/>
                </a:solidFill>
              </a:rPr>
              <a:t>per WG chair’s discretion) 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slides 3 </a:t>
            </a:r>
            <a:r>
              <a:rPr lang="en-US" sz="3201"/>
              <a:t>to 6.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45632</TotalTime>
  <Words>1296</Words>
  <Application>Microsoft Office PowerPoint</Application>
  <PresentationFormat>Custom</PresentationFormat>
  <Paragraphs>607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Timeline and Meeting Planning</vt:lpstr>
      <vt:lpstr>Background: RAN#92-e endorsed RAN meeting plan &amp; Rel-18 planning</vt:lpstr>
      <vt:lpstr>RAN timeline 1/2</vt:lpstr>
      <vt:lpstr>RAN timeline 2/2</vt:lpstr>
      <vt:lpstr>Proposed RAN meeting plan &amp; Rel-18 planning</vt:lpstr>
      <vt:lpstr>“Offline” GTW Sessions for RAN WG e-Meetings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626</cp:revision>
  <dcterms:created xsi:type="dcterms:W3CDTF">2018-05-24T11:49:12Z</dcterms:created>
  <dcterms:modified xsi:type="dcterms:W3CDTF">2021-09-15T09:59:02Z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