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62" r:id="rId5"/>
    <p:sldId id="363" r:id="rId6"/>
    <p:sldId id="396" r:id="rId7"/>
    <p:sldId id="397" r:id="rId8"/>
    <p:sldId id="398" r:id="rId9"/>
    <p:sldId id="399" r:id="rId10"/>
    <p:sldId id="400" r:id="rId11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00E0E"/>
    <a:srgbClr val="C00000"/>
    <a:srgbClr val="B3B1B2"/>
    <a:srgbClr val="00C6FB"/>
    <a:srgbClr val="33CC33"/>
    <a:srgbClr val="66CCFF"/>
    <a:srgbClr val="C6D254"/>
    <a:srgbClr val="00FF99"/>
    <a:srgbClr val="339966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4" autoAdjust="0"/>
    <p:restoredTop sz="84136" autoAdjust="0"/>
  </p:normalViewPr>
  <p:slideViewPr>
    <p:cSldViewPr snapToGrid="0" showGuides="1">
      <p:cViewPr varScale="1">
        <p:scale>
          <a:sx n="80" d="100"/>
          <a:sy n="80" d="100"/>
        </p:scale>
        <p:origin x="106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720C6B78-D2D7-436B-A5DA-86A14CA75524}"/>
    <pc:docChg chg="modMainMaster">
      <pc:chgData name="Kevin Flynn" userId="8512d3b6-9e1b-4dce-bd11-e4335739214c" providerId="ADAL" clId="{720C6B78-D2D7-436B-A5DA-86A14CA75524}" dt="2021-01-15T13:11:37.694" v="3" actId="20577"/>
      <pc:docMkLst>
        <pc:docMk/>
      </pc:docMkLst>
      <pc:sldMasterChg chg="modSp">
        <pc:chgData name="Kevin Flynn" userId="8512d3b6-9e1b-4dce-bd11-e4335739214c" providerId="ADAL" clId="{720C6B78-D2D7-436B-A5DA-86A14CA75524}" dt="2021-01-15T13:11:37.694" v="3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720C6B78-D2D7-436B-A5DA-86A14CA75524}" dt="2021-01-15T13:11:37.694" v="3" actId="20577"/>
          <ac:spMkLst>
            <pc:docMk/>
            <pc:sldMasterMk cId="0" sldId="2147485146"/>
            <ac:spMk id="9" creationId="{AA74F498-2A3A-4D48-8ADE-65A441209D9E}"/>
          </ac:spMkLst>
        </pc:spChg>
      </pc:sldMasterChg>
    </pc:docChg>
  </pc:docChgLst>
  <pc:docChgLst>
    <pc:chgData name="Kevin Flynn" userId="8512d3b6-9e1b-4dce-bd11-e4335739214c" providerId="ADAL" clId="{0609D388-229C-44EA-AFDD-DFB6B6E40312}"/>
    <pc:docChg chg="undo custSel delSld modSld modMainMaster">
      <pc:chgData name="Kevin Flynn" userId="8512d3b6-9e1b-4dce-bd11-e4335739214c" providerId="ADAL" clId="{0609D388-229C-44EA-AFDD-DFB6B6E40312}" dt="2020-06-17T16:17:37.226" v="61" actId="478"/>
      <pc:docMkLst>
        <pc:docMk/>
      </pc:docMkLst>
      <pc:sldChg chg="del">
        <pc:chgData name="Kevin Flynn" userId="8512d3b6-9e1b-4dce-bd11-e4335739214c" providerId="ADAL" clId="{0609D388-229C-44EA-AFDD-DFB6B6E40312}" dt="2020-06-17T16:16:19.728" v="8" actId="2696"/>
        <pc:sldMkLst>
          <pc:docMk/>
          <pc:sldMk cId="3971453128" sldId="260"/>
        </pc:sldMkLst>
      </pc:sldChg>
      <pc:sldChg chg="modSp">
        <pc:chgData name="Kevin Flynn" userId="8512d3b6-9e1b-4dce-bd11-e4335739214c" providerId="ADAL" clId="{0609D388-229C-44EA-AFDD-DFB6B6E40312}" dt="2020-06-17T16:17:15.817" v="59" actId="6549"/>
        <pc:sldMkLst>
          <pc:docMk/>
          <pc:sldMk cId="0" sldId="363"/>
        </pc:sldMkLst>
        <pc:spChg chg="mod">
          <ac:chgData name="Kevin Flynn" userId="8512d3b6-9e1b-4dce-bd11-e4335739214c" providerId="ADAL" clId="{0609D388-229C-44EA-AFDD-DFB6B6E40312}" dt="2020-06-17T16:17:15.817" v="59" actId="6549"/>
          <ac:spMkLst>
            <pc:docMk/>
            <pc:sldMk cId="0" sldId="363"/>
            <ac:spMk id="5123" creationId="{C2DEC876-F5D2-42E5-914C-27C882228631}"/>
          </ac:spMkLst>
        </pc:spChg>
      </pc:sldChg>
      <pc:sldChg chg="del">
        <pc:chgData name="Kevin Flynn" userId="8512d3b6-9e1b-4dce-bd11-e4335739214c" providerId="ADAL" clId="{0609D388-229C-44EA-AFDD-DFB6B6E40312}" dt="2020-06-17T16:16:23.455" v="13" actId="2696"/>
        <pc:sldMkLst>
          <pc:docMk/>
          <pc:sldMk cId="0" sldId="371"/>
        </pc:sldMkLst>
      </pc:sldChg>
      <pc:sldChg chg="del">
        <pc:chgData name="Kevin Flynn" userId="8512d3b6-9e1b-4dce-bd11-e4335739214c" providerId="ADAL" clId="{0609D388-229C-44EA-AFDD-DFB6B6E40312}" dt="2020-06-17T16:16:14.885" v="7" actId="2696"/>
        <pc:sldMkLst>
          <pc:docMk/>
          <pc:sldMk cId="0" sldId="374"/>
        </pc:sldMkLst>
      </pc:sldChg>
      <pc:sldChg chg="del">
        <pc:chgData name="Kevin Flynn" userId="8512d3b6-9e1b-4dce-bd11-e4335739214c" providerId="ADAL" clId="{0609D388-229C-44EA-AFDD-DFB6B6E40312}" dt="2020-06-17T16:16:20.297" v="9" actId="2696"/>
        <pc:sldMkLst>
          <pc:docMk/>
          <pc:sldMk cId="0" sldId="394"/>
        </pc:sldMkLst>
      </pc:sldChg>
      <pc:sldChg chg="modSp">
        <pc:chgData name="Kevin Flynn" userId="8512d3b6-9e1b-4dce-bd11-e4335739214c" providerId="ADAL" clId="{0609D388-229C-44EA-AFDD-DFB6B6E40312}" dt="2020-06-17T16:16:59.640" v="45" actId="20577"/>
        <pc:sldMkLst>
          <pc:docMk/>
          <pc:sldMk cId="0" sldId="395"/>
        </pc:sldMkLst>
        <pc:spChg chg="mod">
          <ac:chgData name="Kevin Flynn" userId="8512d3b6-9e1b-4dce-bd11-e4335739214c" providerId="ADAL" clId="{0609D388-229C-44EA-AFDD-DFB6B6E40312}" dt="2020-06-17T16:16:59.640" v="45" actId="20577"/>
          <ac:spMkLst>
            <pc:docMk/>
            <pc:sldMk cId="0" sldId="395"/>
            <ac:spMk id="58371" creationId="{9391B900-762A-4BDD-BC71-6C8CAE828F05}"/>
          </ac:spMkLst>
        </pc:spChg>
      </pc:sldChg>
      <pc:sldChg chg="del">
        <pc:chgData name="Kevin Flynn" userId="8512d3b6-9e1b-4dce-bd11-e4335739214c" providerId="ADAL" clId="{0609D388-229C-44EA-AFDD-DFB6B6E40312}" dt="2020-06-17T16:16:13.067" v="5" actId="2696"/>
        <pc:sldMkLst>
          <pc:docMk/>
          <pc:sldMk cId="0" sldId="456"/>
        </pc:sldMkLst>
      </pc:sldChg>
      <pc:sldChg chg="del">
        <pc:chgData name="Kevin Flynn" userId="8512d3b6-9e1b-4dce-bd11-e4335739214c" providerId="ADAL" clId="{0609D388-229C-44EA-AFDD-DFB6B6E40312}" dt="2020-06-17T16:16:12.278" v="4" actId="2696"/>
        <pc:sldMkLst>
          <pc:docMk/>
          <pc:sldMk cId="0" sldId="689"/>
        </pc:sldMkLst>
      </pc:sldChg>
      <pc:sldChg chg="del">
        <pc:chgData name="Kevin Flynn" userId="8512d3b6-9e1b-4dce-bd11-e4335739214c" providerId="ADAL" clId="{0609D388-229C-44EA-AFDD-DFB6B6E40312}" dt="2020-06-17T16:16:14.173" v="6" actId="2696"/>
        <pc:sldMkLst>
          <pc:docMk/>
          <pc:sldMk cId="0" sldId="710"/>
        </pc:sldMkLst>
      </pc:sldChg>
      <pc:sldChg chg="del">
        <pc:chgData name="Kevin Flynn" userId="8512d3b6-9e1b-4dce-bd11-e4335739214c" providerId="ADAL" clId="{0609D388-229C-44EA-AFDD-DFB6B6E40312}" dt="2020-06-17T16:16:20.763" v="10" actId="2696"/>
        <pc:sldMkLst>
          <pc:docMk/>
          <pc:sldMk cId="0" sldId="838"/>
        </pc:sldMkLst>
      </pc:sldChg>
      <pc:sldChg chg="del">
        <pc:chgData name="Kevin Flynn" userId="8512d3b6-9e1b-4dce-bd11-e4335739214c" providerId="ADAL" clId="{0609D388-229C-44EA-AFDD-DFB6B6E40312}" dt="2020-06-17T16:16:11.518" v="3" actId="2696"/>
        <pc:sldMkLst>
          <pc:docMk/>
          <pc:sldMk cId="0" sldId="907"/>
        </pc:sldMkLst>
      </pc:sldChg>
      <pc:sldChg chg="del">
        <pc:chgData name="Kevin Flynn" userId="8512d3b6-9e1b-4dce-bd11-e4335739214c" providerId="ADAL" clId="{0609D388-229C-44EA-AFDD-DFB6B6E40312}" dt="2020-06-17T16:16:10.281" v="1" actId="2696"/>
        <pc:sldMkLst>
          <pc:docMk/>
          <pc:sldMk cId="0" sldId="916"/>
        </pc:sldMkLst>
      </pc:sldChg>
      <pc:sldChg chg="del">
        <pc:chgData name="Kevin Flynn" userId="8512d3b6-9e1b-4dce-bd11-e4335739214c" providerId="ADAL" clId="{0609D388-229C-44EA-AFDD-DFB6B6E40312}" dt="2020-06-17T16:16:08.949" v="0" actId="2696"/>
        <pc:sldMkLst>
          <pc:docMk/>
          <pc:sldMk cId="0" sldId="927"/>
        </pc:sldMkLst>
      </pc:sldChg>
      <pc:sldChg chg="del">
        <pc:chgData name="Kevin Flynn" userId="8512d3b6-9e1b-4dce-bd11-e4335739214c" providerId="ADAL" clId="{0609D388-229C-44EA-AFDD-DFB6B6E40312}" dt="2020-06-17T16:16:10.985" v="2" actId="2696"/>
        <pc:sldMkLst>
          <pc:docMk/>
          <pc:sldMk cId="0" sldId="928"/>
        </pc:sldMkLst>
      </pc:sldChg>
      <pc:sldChg chg="del">
        <pc:chgData name="Kevin Flynn" userId="8512d3b6-9e1b-4dce-bd11-e4335739214c" providerId="ADAL" clId="{0609D388-229C-44EA-AFDD-DFB6B6E40312}" dt="2020-06-17T16:16:21.486" v="11" actId="2696"/>
        <pc:sldMkLst>
          <pc:docMk/>
          <pc:sldMk cId="2716491658" sldId="929"/>
        </pc:sldMkLst>
      </pc:sldChg>
      <pc:sldMasterChg chg="delSp delSldLayout">
        <pc:chgData name="Kevin Flynn" userId="8512d3b6-9e1b-4dce-bd11-e4335739214c" providerId="ADAL" clId="{0609D388-229C-44EA-AFDD-DFB6B6E40312}" dt="2020-06-17T16:17:37.226" v="61" actId="478"/>
        <pc:sldMasterMkLst>
          <pc:docMk/>
          <pc:sldMasterMk cId="0" sldId="2147485146"/>
        </pc:sldMasterMkLst>
        <pc:spChg chg="del">
          <ac:chgData name="Kevin Flynn" userId="8512d3b6-9e1b-4dce-bd11-e4335739214c" providerId="ADAL" clId="{0609D388-229C-44EA-AFDD-DFB6B6E40312}" dt="2020-06-17T16:17:37.226" v="61" actId="478"/>
          <ac:spMkLst>
            <pc:docMk/>
            <pc:sldMasterMk cId="0" sldId="2147485146"/>
            <ac:spMk id="10" creationId="{487E43C1-7FD7-4237-B7B7-FF2895546F9C}"/>
          </ac:spMkLst>
        </pc:spChg>
        <pc:spChg chg="del">
          <ac:chgData name="Kevin Flynn" userId="8512d3b6-9e1b-4dce-bd11-e4335739214c" providerId="ADAL" clId="{0609D388-229C-44EA-AFDD-DFB6B6E40312}" dt="2020-06-17T16:17:34.769" v="60" actId="478"/>
          <ac:spMkLst>
            <pc:docMk/>
            <pc:sldMasterMk cId="0" sldId="2147485146"/>
            <ac:spMk id="11" creationId="{6876EEF3-A0BC-4451-8AE0-5DAA69D19FFB}"/>
          </ac:spMkLst>
        </pc:spChg>
        <pc:sldLayoutChg chg="del">
          <pc:chgData name="Kevin Flynn" userId="8512d3b6-9e1b-4dce-bd11-e4335739214c" providerId="ADAL" clId="{0609D388-229C-44EA-AFDD-DFB6B6E40312}" dt="2020-06-17T16:16:23.456" v="14" actId="2696"/>
          <pc:sldLayoutMkLst>
            <pc:docMk/>
            <pc:sldMasterMk cId="0" sldId="2147485146"/>
            <pc:sldLayoutMk cId="3667009022" sldId="2147485358"/>
          </pc:sldLayoutMkLst>
        </pc:sldLayoutChg>
        <pc:sldLayoutChg chg="del">
          <pc:chgData name="Kevin Flynn" userId="8512d3b6-9e1b-4dce-bd11-e4335739214c" providerId="ADAL" clId="{0609D388-229C-44EA-AFDD-DFB6B6E40312}" dt="2020-06-17T16:16:21.488" v="12" actId="2696"/>
          <pc:sldLayoutMkLst>
            <pc:docMk/>
            <pc:sldMasterMk cId="0" sldId="2147485146"/>
            <pc:sldLayoutMk cId="3346662222" sldId="2147485360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31377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xmlns="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693535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841783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</a:t>
            </a:r>
            <a:r>
              <a:rPr lang="en-GB" altLang="en-US" sz="800">
                <a:ln w="0"/>
                <a:latin typeface="Calibri" panose="020F0502020204030204" pitchFamily="34" charset="0"/>
              </a:rPr>
              <a:t>3GPP 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xmlns="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6" r:id="rId3"/>
    <p:sldLayoutId id="2147485357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93e/Inbox/Drafts/%5B93e-31-IoT-NTN%5D/RP-211765r01.zip" TargetMode="External"/><Relationship Id="rId2" Type="http://schemas.openxmlformats.org/officeDocument/2006/relationships/hyperlink" Target="https://nwm-trial.etsi.org/#/documents/6590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xmlns="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8963025" cy="1133475"/>
          </a:xfrm>
        </p:spPr>
        <p:txBody>
          <a:bodyPr/>
          <a:lstStyle/>
          <a:p>
            <a:pPr eaLnBrk="1" hangingPunct="1"/>
            <a:r>
              <a:rPr lang="en-GB" altLang="en-US" sz="5400" dirty="0" smtClean="0">
                <a:latin typeface="Century Gothic" panose="020B0502020202020204" pitchFamily="34" charset="0"/>
              </a:rPr>
              <a:t>93e-31-IoT-NTN</a:t>
            </a:r>
            <a:endParaRPr lang="en-GB" altLang="en-US" sz="5400" dirty="0">
              <a:latin typeface="Century Gothic" panose="020B0502020202020204" pitchFamily="34" charset="0"/>
            </a:endParaRP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xmlns="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73163" y="4497388"/>
            <a:ext cx="8342312" cy="1296987"/>
          </a:xfrm>
        </p:spPr>
        <p:txBody>
          <a:bodyPr rtlCol="0">
            <a:norm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Intermediate Summary – GTW#2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2000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solidFill>
                  <a:srgbClr val="FF0000"/>
                </a:solidFill>
                <a:latin typeface="Century Gothic" panose="020B0502020202020204" pitchFamily="34" charset="0"/>
              </a:rPr>
              <a:t>NWM: </a:t>
            </a:r>
            <a:r>
              <a:rPr lang="en-GB" sz="2000" dirty="0">
                <a:solidFill>
                  <a:srgbClr val="FF0000"/>
                </a:solidFill>
                <a:latin typeface="Century Gothic" panose="020B0502020202020204" pitchFamily="34" charset="0"/>
                <a:hlinkClick r:id="rId2"/>
              </a:rPr>
              <a:t>https://nwm-trial.etsi.org/#/</a:t>
            </a:r>
            <a:r>
              <a:rPr lang="en-GB" sz="2000" dirty="0" smtClean="0">
                <a:solidFill>
                  <a:srgbClr val="FF0000"/>
                </a:solidFill>
                <a:latin typeface="Century Gothic" panose="020B0502020202020204" pitchFamily="34" charset="0"/>
                <a:hlinkClick r:id="rId2"/>
              </a:rPr>
              <a:t>documents/6590</a:t>
            </a:r>
            <a:r>
              <a:rPr lang="en-GB" sz="20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ftp drafts: </a:t>
            </a:r>
            <a:r>
              <a:rPr lang="en-GB" sz="2000" dirty="0" smtClean="0">
                <a:solidFill>
                  <a:srgbClr val="FF0000"/>
                </a:solidFill>
                <a:latin typeface="Century Gothic" panose="020B0502020202020204" pitchFamily="34" charset="0"/>
                <a:hlinkClick r:id="rId3"/>
              </a:rPr>
              <a:t>inbox/drafts/[93e-31-IoT-NTN]</a:t>
            </a:r>
            <a:endParaRPr lang="en-GB" sz="20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0474" y="132347"/>
            <a:ext cx="3777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3GPP TSG RAN#93e</a:t>
            </a:r>
          </a:p>
          <a:p>
            <a:r>
              <a:rPr lang="en-US" dirty="0" smtClean="0"/>
              <a:t>September 13-17, 2021</a:t>
            </a:r>
          </a:p>
          <a:p>
            <a:endParaRPr lang="en-US" dirty="0"/>
          </a:p>
          <a:p>
            <a:r>
              <a:rPr lang="en-US" dirty="0" smtClean="0"/>
              <a:t>Source: MediaTek Inc. (Moderator)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193380" y="132347"/>
            <a:ext cx="2322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RP-212571</a:t>
            </a: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xmlns="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4000" dirty="0" smtClean="0">
                <a:latin typeface="Century Gothic" panose="020B0502020202020204" pitchFamily="34" charset="0"/>
              </a:rPr>
              <a:t>Issue 2.1 - </a:t>
            </a:r>
            <a:r>
              <a:rPr lang="en-US" sz="4000" b="1" dirty="0"/>
              <a:t>RP-211765: Reply LS to ESOA</a:t>
            </a:r>
            <a:endParaRPr lang="en-GB" altLang="en-US" sz="4000" dirty="0">
              <a:latin typeface="Century Gothic" panose="020B0502020202020204" pitchFamily="34" charset="0"/>
            </a:endParaRP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xmlns="" id="{C2DEC876-F5D2-42E5-914C-27C8822286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concerns expressed on the moderator proposal</a:t>
            </a:r>
          </a:p>
          <a:p>
            <a:endParaRPr lang="en-US" b="1" dirty="0" smtClean="0"/>
          </a:p>
          <a:p>
            <a:r>
              <a:rPr lang="en-US" b="1" dirty="0" smtClean="0"/>
              <a:t>WAY </a:t>
            </a:r>
            <a:r>
              <a:rPr lang="en-US" b="1" dirty="0"/>
              <a:t>FORWARD: Approve RP-211765r01 </a:t>
            </a:r>
            <a:r>
              <a:rPr lang="en-US" dirty="0"/>
              <a:t>(with necessary normal clean-up) </a:t>
            </a:r>
            <a:r>
              <a:rPr lang="en-US" b="1" dirty="0"/>
              <a:t>under a New </a:t>
            </a:r>
            <a:r>
              <a:rPr lang="en-US" b="1" dirty="0" smtClean="0"/>
              <a:t>TDOC number</a:t>
            </a:r>
            <a:endParaRPr lang="en-US" b="1" dirty="0"/>
          </a:p>
          <a:p>
            <a:r>
              <a:rPr lang="en-US" b="1" dirty="0" smtClean="0"/>
              <a:t>The </a:t>
            </a:r>
            <a:r>
              <a:rPr lang="en-US" b="1" dirty="0"/>
              <a:t>discussion is </a:t>
            </a:r>
            <a:r>
              <a:rPr lang="en-US" b="1" dirty="0">
                <a:solidFill>
                  <a:srgbClr val="FF0000"/>
                </a:solidFill>
              </a:rPr>
              <a:t>CLOSED</a:t>
            </a:r>
            <a:endParaRPr lang="en-GB" altLang="en-US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endParaRPr lang="en-GB" altLang="en-US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endParaRPr lang="en-GB" altLang="en-US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Issue 2.2 - RP-212493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concerns expressed on the moderator proposal</a:t>
            </a:r>
          </a:p>
          <a:p>
            <a:endParaRPr lang="en-US" b="1" dirty="0" smtClean="0"/>
          </a:p>
          <a:p>
            <a:r>
              <a:rPr lang="en-US" b="1" dirty="0" smtClean="0"/>
              <a:t>WAY </a:t>
            </a:r>
            <a:r>
              <a:rPr lang="en-US" b="1" dirty="0"/>
              <a:t>FORWARD: Note RP-212493</a:t>
            </a:r>
          </a:p>
          <a:p>
            <a:r>
              <a:rPr lang="en-US" b="1" dirty="0" smtClean="0"/>
              <a:t>The </a:t>
            </a:r>
            <a:r>
              <a:rPr lang="en-US" b="1" dirty="0"/>
              <a:t>discussion is </a:t>
            </a:r>
            <a:r>
              <a:rPr lang="en-US" b="1" dirty="0">
                <a:solidFill>
                  <a:srgbClr val="FF0000"/>
                </a:solidFill>
              </a:rPr>
              <a:t>CLOSED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86279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Issue 2.2 - Keep </a:t>
            </a:r>
            <a:r>
              <a:rPr lang="en-US" sz="3200" b="1" dirty="0" err="1"/>
              <a:t>LTE_NBIOT_eMTC_NTN</a:t>
            </a:r>
            <a:r>
              <a:rPr lang="en-US" sz="3200" b="1" dirty="0"/>
              <a:t>-Core WID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(“</a:t>
            </a:r>
            <a:r>
              <a:rPr lang="en-US" sz="3200" b="1" dirty="0"/>
              <a:t>RAN WID” in the following) scope unchanged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Misc. suggestions received on moderator proposal to remove the statement ”at a later plenary” (</a:t>
            </a:r>
            <a:r>
              <a:rPr lang="en-US" sz="2400" dirty="0" smtClean="0"/>
              <a:t>for potential </a:t>
            </a:r>
            <a:r>
              <a:rPr lang="en-US" sz="2400" dirty="0"/>
              <a:t>WI alignment in RAN)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WAY </a:t>
            </a:r>
            <a:r>
              <a:rPr lang="en-US" sz="2400" b="1" dirty="0"/>
              <a:t>FORWARD:</a:t>
            </a:r>
          </a:p>
          <a:p>
            <a:pPr lvl="1"/>
            <a:r>
              <a:rPr lang="en-US" sz="2000" b="1" dirty="0" smtClean="0"/>
              <a:t>Keep </a:t>
            </a:r>
            <a:r>
              <a:rPr lang="en-US" sz="2000" b="1" dirty="0"/>
              <a:t>the scope of the RAN WID unchanged</a:t>
            </a:r>
          </a:p>
          <a:p>
            <a:pPr lvl="1"/>
            <a:r>
              <a:rPr lang="en-US" sz="2000" b="1" dirty="0" smtClean="0"/>
              <a:t>Document </a:t>
            </a:r>
            <a:r>
              <a:rPr lang="en-US" sz="2000" b="1" dirty="0"/>
              <a:t>in the minutes that should there be NO support for discontinuous coverage </a:t>
            </a:r>
            <a:r>
              <a:rPr lang="en-US" sz="2000" b="1" dirty="0" smtClean="0"/>
              <a:t>at NAS</a:t>
            </a:r>
            <a:r>
              <a:rPr lang="en-US" sz="2000" b="1" dirty="0"/>
              <a:t>, the scope of the RAN WID may be aligned accordingly; and</a:t>
            </a:r>
          </a:p>
          <a:p>
            <a:pPr lvl="1"/>
            <a:r>
              <a:rPr lang="en-US" sz="2000" b="1" dirty="0" smtClean="0"/>
              <a:t>To </a:t>
            </a:r>
            <a:r>
              <a:rPr lang="en-US" sz="2000" b="1" dirty="0"/>
              <a:t>continue work on discontinuous coverage as already planned in RAN WGs</a:t>
            </a:r>
          </a:p>
          <a:p>
            <a:pPr lvl="1"/>
            <a:r>
              <a:rPr lang="en-US" sz="2000" b="1" dirty="0" smtClean="0"/>
              <a:t>Highlight </a:t>
            </a:r>
            <a:r>
              <a:rPr lang="en-US" sz="2000" b="1" dirty="0"/>
              <a:t>the discrepancy in RP-212313 (rev thereof, see below)</a:t>
            </a:r>
          </a:p>
          <a:p>
            <a:r>
              <a:rPr lang="en-US" sz="2400" b="1" dirty="0" smtClean="0"/>
              <a:t>The </a:t>
            </a:r>
            <a:r>
              <a:rPr lang="en-US" sz="2400" b="1" dirty="0"/>
              <a:t>discussion is </a:t>
            </a:r>
            <a:r>
              <a:rPr lang="en-US" sz="2400" b="1" dirty="0">
                <a:solidFill>
                  <a:srgbClr val="FF0000"/>
                </a:solidFill>
              </a:rPr>
              <a:t>CLOSED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59130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Issue 2.2 - RP-212313 LS Reply </a:t>
            </a:r>
            <a:r>
              <a:rPr lang="en-US" sz="3600" b="1" dirty="0" smtClean="0"/>
              <a:t>to SA</a:t>
            </a:r>
            <a:r>
              <a:rPr lang="en-US" sz="3600" b="1" dirty="0"/>
              <a:t>, SA2, CT, CT1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Overall the draft update was deemed reasonable. Some changes were suggested.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indicate in the LS that discontinuous coverage may impact paging, (e)DRX, PSM, and </a:t>
            </a:r>
            <a:r>
              <a:rPr lang="en-US" dirty="0" smtClean="0"/>
              <a:t>PLMN search</a:t>
            </a:r>
            <a:endParaRPr lang="en-US" dirty="0"/>
          </a:p>
          <a:p>
            <a:pPr lvl="1"/>
            <a:r>
              <a:rPr lang="en-US" dirty="0" smtClean="0"/>
              <a:t>WUS</a:t>
            </a:r>
            <a:r>
              <a:rPr lang="en-US" dirty="0"/>
              <a:t>: it was confirmed WUS will be supported with </a:t>
            </a:r>
            <a:r>
              <a:rPr lang="en-US" dirty="0" err="1"/>
              <a:t>IoT</a:t>
            </a:r>
            <a:r>
              <a:rPr lang="en-US" dirty="0"/>
              <a:t> NTN (no enhancements needed as </a:t>
            </a:r>
            <a:r>
              <a:rPr lang="en-US" dirty="0" smtClean="0"/>
              <a:t>per RAN2 </a:t>
            </a:r>
            <a:r>
              <a:rPr lang="en-US" dirty="0"/>
              <a:t>agreement), that the earlier SA2 decision was based on a wrong assumption and thus </a:t>
            </a:r>
            <a:r>
              <a:rPr lang="en-US" dirty="0" smtClean="0"/>
              <a:t>need to </a:t>
            </a:r>
            <a:r>
              <a:rPr lang="en-US" dirty="0"/>
              <a:t>be fixed. A number of different wordings are suggested.</a:t>
            </a:r>
          </a:p>
          <a:p>
            <a:pPr lvl="1"/>
            <a:r>
              <a:rPr lang="en-US" dirty="0" smtClean="0"/>
              <a:t>Misc</a:t>
            </a:r>
            <a:r>
              <a:rPr lang="en-US" dirty="0"/>
              <a:t>. editorials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736172" y="5582653"/>
            <a:ext cx="2719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(SKIP from presentation)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73269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Issue 2.2 - RP-212313 LS Reply to SA, SA2, CT, CT1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Moderator Proposal</a:t>
            </a:r>
          </a:p>
          <a:p>
            <a:pPr lvl="1"/>
            <a:r>
              <a:rPr lang="en-US" sz="2000" dirty="0"/>
              <a:t>Discontinuous coverage: the impact on paging, (e)DRX, PSM and PLMN search is </a:t>
            </a:r>
            <a:r>
              <a:rPr lang="en-US" sz="2000" dirty="0" smtClean="0"/>
              <a:t>indicated (once</a:t>
            </a:r>
            <a:r>
              <a:rPr lang="en-US" sz="2000" dirty="0"/>
              <a:t>, to avoid repetition throughout the LS).</a:t>
            </a:r>
          </a:p>
          <a:p>
            <a:pPr lvl="1"/>
            <a:r>
              <a:rPr lang="en-US" sz="2000" dirty="0" smtClean="0"/>
              <a:t>WUS</a:t>
            </a:r>
            <a:r>
              <a:rPr lang="en-US" sz="2000" dirty="0"/>
              <a:t>: proceed with this wording: </a:t>
            </a:r>
            <a:r>
              <a:rPr lang="en-US" sz="2000" i="1" dirty="0"/>
              <a:t>TSG RAN would also like to emphasize that work to </a:t>
            </a:r>
            <a:r>
              <a:rPr lang="en-US" sz="2000" i="1" dirty="0" smtClean="0"/>
              <a:t>support WUS </a:t>
            </a:r>
            <a:r>
              <a:rPr lang="en-US" sz="2000" i="1" dirty="0"/>
              <a:t>in </a:t>
            </a:r>
            <a:r>
              <a:rPr lang="en-US" sz="2000" i="1" dirty="0" err="1"/>
              <a:t>IoT</a:t>
            </a:r>
            <a:r>
              <a:rPr lang="en-US" sz="2000" i="1" dirty="0"/>
              <a:t> NTN is ongoing, with RAN2 concluding the existing WUS mechanism can be </a:t>
            </a:r>
            <a:r>
              <a:rPr lang="en-US" sz="2000" i="1" dirty="0" smtClean="0"/>
              <a:t>reused without </a:t>
            </a:r>
            <a:r>
              <a:rPr lang="en-US" sz="2000" i="1" dirty="0"/>
              <a:t>enhancement. TSG RAN would therefore like to ask TSG SA, SA2, CT, CT1 to ensure WUS</a:t>
            </a:r>
          </a:p>
          <a:p>
            <a:pPr lvl="1"/>
            <a:r>
              <a:rPr lang="en-US" sz="2000" i="1" dirty="0"/>
              <a:t>is </a:t>
            </a:r>
            <a:r>
              <a:rPr lang="en-US" sz="2000" i="1" dirty="0" smtClean="0"/>
              <a:t>supported.</a:t>
            </a:r>
          </a:p>
          <a:p>
            <a:pPr lvl="1"/>
            <a:r>
              <a:rPr lang="en-US" sz="2000" dirty="0" smtClean="0"/>
              <a:t>A </a:t>
            </a:r>
            <a:r>
              <a:rPr lang="en-US" sz="2000" dirty="0"/>
              <a:t>new revision </a:t>
            </a:r>
            <a:r>
              <a:rPr lang="en-US" sz="2000" b="1" dirty="0"/>
              <a:t>RP-212313r03 </a:t>
            </a:r>
            <a:r>
              <a:rPr lang="en-US" sz="2000" dirty="0"/>
              <a:t>is provided in the inbox/drafts/[93e-31-IoT-NTN]</a:t>
            </a:r>
          </a:p>
          <a:p>
            <a:pPr lvl="1"/>
            <a:r>
              <a:rPr lang="en-US" sz="2000" dirty="0" smtClean="0"/>
              <a:t>The </a:t>
            </a:r>
            <a:r>
              <a:rPr lang="en-US" sz="2000" dirty="0"/>
              <a:t>moderator would like to reiterate that early reply to SA#93e this week was requested by </a:t>
            </a:r>
            <a:r>
              <a:rPr lang="en-US" sz="2000" dirty="0" smtClean="0"/>
              <a:t>SA2, and </a:t>
            </a:r>
            <a:r>
              <a:rPr lang="en-US" sz="2000" dirty="0"/>
              <a:t>thus proposes to approve RP-212313r03 in GTW#2 today (Sep 15)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7778145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Issue 2.2 - RP-212313 LS Reply to SA, SA2, CT, CT1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/>
          </a:p>
          <a:p>
            <a:r>
              <a:rPr lang="en-US" b="1" dirty="0" smtClean="0"/>
              <a:t>WAY FORWARD</a:t>
            </a:r>
          </a:p>
          <a:p>
            <a:pPr lvl="1"/>
            <a:r>
              <a:rPr lang="en-US" b="1" dirty="0"/>
              <a:t>The moderators recommends approval RP-212313r03 in GTW#2 today</a:t>
            </a:r>
          </a:p>
          <a:p>
            <a:pPr lvl="1"/>
            <a:r>
              <a:rPr lang="en-US" dirty="0"/>
              <a:t>(inbox/drafts/[93e-31-IoT-NTN]) </a:t>
            </a:r>
            <a:r>
              <a:rPr lang="en-US" b="1" dirty="0"/>
              <a:t>(new </a:t>
            </a:r>
            <a:r>
              <a:rPr lang="en-US" b="1" dirty="0" err="1"/>
              <a:t>TDoc</a:t>
            </a:r>
            <a:r>
              <a:rPr lang="en-US" b="1" dirty="0"/>
              <a:t> number needed</a:t>
            </a:r>
            <a:r>
              <a:rPr lang="en-US" b="1" dirty="0" smtClean="0"/>
              <a:t>)</a:t>
            </a:r>
          </a:p>
          <a:p>
            <a:pPr lvl="1"/>
            <a:endParaRPr lang="en-US" b="1" dirty="0"/>
          </a:p>
          <a:p>
            <a:pPr marL="457200" lvl="1" indent="0">
              <a:buNone/>
            </a:pPr>
            <a:endParaRPr lang="en-US" i="1" dirty="0" smtClean="0"/>
          </a:p>
          <a:p>
            <a:pPr marL="457200" lvl="1" indent="0">
              <a:buNone/>
            </a:pPr>
            <a:endParaRPr lang="en-US" i="1" dirty="0"/>
          </a:p>
          <a:p>
            <a:pPr marL="457200" lvl="1" indent="0">
              <a:buNone/>
            </a:pPr>
            <a:endParaRPr lang="en-US" i="1" smtClean="0"/>
          </a:p>
          <a:p>
            <a:pPr marL="457200" lvl="1" indent="0">
              <a:buNone/>
            </a:pPr>
            <a:r>
              <a:rPr lang="en-US" i="1" smtClean="0"/>
              <a:t>(Note some editorial </a:t>
            </a:r>
            <a:r>
              <a:rPr lang="en-US" i="1" dirty="0" smtClean="0"/>
              <a:t>comments received </a:t>
            </a:r>
            <a:r>
              <a:rPr lang="en-US" i="1" smtClean="0"/>
              <a:t>after upload)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1107740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40F517-45A4-486D-BDBB-01E4DE03B032}">
  <ds:schemaRefs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280d8efa-eff2-4910-88d2-79ca146720c4"/>
    <ds:schemaRef ds:uri="http://purl.org/dc/elements/1.1/"/>
    <ds:schemaRef ds:uri="http://schemas.microsoft.com/office/2006/metadata/properties"/>
    <ds:schemaRef ds:uri="http://purl.org/dc/dcmitype/"/>
    <ds:schemaRef ds:uri="679a257e-872f-4c98-9e8a-0a9c104f72cd"/>
  </ds:schemaRefs>
</ds:datastoreItem>
</file>

<file path=customXml/itemProps3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9680</TotalTime>
  <Words>480</Words>
  <Application>Microsoft Office PowerPoint</Application>
  <PresentationFormat>Widescreen</PresentationFormat>
  <Paragraphs>52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Times New Roman</vt:lpstr>
      <vt:lpstr>Office Theme</vt:lpstr>
      <vt:lpstr>93e-31-IoT-NTN</vt:lpstr>
      <vt:lpstr>Issue 2.1 - RP-211765: Reply LS to ESOA</vt:lpstr>
      <vt:lpstr>Issue 2.2 - RP-212493</vt:lpstr>
      <vt:lpstr>Issue 2.2 - Keep LTE_NBIOT_eMTC_NTN-Core WID  (“RAN WID” in the following) scope unchanged</vt:lpstr>
      <vt:lpstr>Issue 2.2 - RP-212313 LS Reply to SA, SA2, CT, CT1</vt:lpstr>
      <vt:lpstr>Issue 2.2 - RP-212313 LS Reply to SA, SA2, CT, CT1</vt:lpstr>
      <vt:lpstr>Issue 2.2 - RP-212313 LS Reply to SA, SA2, CT, CT1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MediaTek Inc.</cp:lastModifiedBy>
  <cp:revision>1018</cp:revision>
  <cp:lastPrinted>2019-09-25T11:24:01Z</cp:lastPrinted>
  <dcterms:created xsi:type="dcterms:W3CDTF">2010-02-05T13:52:04Z</dcterms:created>
  <dcterms:modified xsi:type="dcterms:W3CDTF">2021-09-15T12:49:08Z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