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743" r:id="rId1"/>
  </p:sldMasterIdLst>
  <p:notesMasterIdLst>
    <p:notesMasterId r:id="rId10"/>
  </p:notesMasterIdLst>
  <p:handoutMasterIdLst>
    <p:handoutMasterId r:id="rId11"/>
  </p:handoutMasterIdLst>
  <p:sldIdLst>
    <p:sldId id="314" r:id="rId2"/>
    <p:sldId id="502" r:id="rId3"/>
    <p:sldId id="503" r:id="rId4"/>
    <p:sldId id="510" r:id="rId5"/>
    <p:sldId id="511" r:id="rId6"/>
    <p:sldId id="508" r:id="rId7"/>
    <p:sldId id="509" r:id="rId8"/>
    <p:sldId id="346" r:id="rId9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B193"/>
    <a:srgbClr val="B17335"/>
    <a:srgbClr val="EC8F14"/>
    <a:srgbClr val="DBAE0B"/>
    <a:srgbClr val="DA950C"/>
    <a:srgbClr val="E14B92"/>
    <a:srgbClr val="822562"/>
    <a:srgbClr val="64B951"/>
    <a:srgbClr val="47B98E"/>
    <a:srgbClr val="4C8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22" autoAdjust="0"/>
    <p:restoredTop sz="95291" autoAdjust="0"/>
  </p:normalViewPr>
  <p:slideViewPr>
    <p:cSldViewPr snapToGrid="0" snapToObjects="1">
      <p:cViewPr varScale="1">
        <p:scale>
          <a:sx n="95" d="100"/>
          <a:sy n="95" d="100"/>
        </p:scale>
        <p:origin x="84" y="156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34"/>
    </p:cViewPr>
  </p:sorterViewPr>
  <p:notesViewPr>
    <p:cSldViewPr snapToGrid="0" snapToObjects="1">
      <p:cViewPr varScale="1">
        <p:scale>
          <a:sx n="79" d="100"/>
          <a:sy n="79" d="100"/>
        </p:scale>
        <p:origin x="3276" y="11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9/5/2021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9/5/2021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5684"/>
            <a:ext cx="9960236" cy="2894768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5116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4B5B53C-9814-4319-B2AA-2C21FFC03C6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86DAFFA-DD2C-4B45-869C-80A8537FFB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26F6C622-0F1C-400B-80F7-27499D487B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8">
              <a:extLst>
                <a:ext uri="{FF2B5EF4-FFF2-40B4-BE49-F238E27FC236}">
                  <a16:creationId xmlns:a16="http://schemas.microsoft.com/office/drawing/2014/main" id="{3843D85E-D61D-49D2-8C0B-2814AA2761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9">
              <a:extLst>
                <a:ext uri="{FF2B5EF4-FFF2-40B4-BE49-F238E27FC236}">
                  <a16:creationId xmlns:a16="http://schemas.microsoft.com/office/drawing/2014/main" id="{3230BEAE-88C1-454A-9CCC-1D4B1775E5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0">
              <a:extLst>
                <a:ext uri="{FF2B5EF4-FFF2-40B4-BE49-F238E27FC236}">
                  <a16:creationId xmlns:a16="http://schemas.microsoft.com/office/drawing/2014/main" id="{051B78A0-6BF0-417B-86F2-F30C15214E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DC72F71B-EE86-4EF7-B865-447B4ED71B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1">
              <a:extLst>
                <a:ext uri="{FF2B5EF4-FFF2-40B4-BE49-F238E27FC236}">
                  <a16:creationId xmlns:a16="http://schemas.microsoft.com/office/drawing/2014/main" id="{A3EC0C04-B0DD-4A32-813E-011A695342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3" name="Freeform 5">
            <a:extLst>
              <a:ext uri="{FF2B5EF4-FFF2-40B4-BE49-F238E27FC236}">
                <a16:creationId xmlns:a16="http://schemas.microsoft.com/office/drawing/2014/main" id="{433BBA68-D2F6-45DA-B6D3-4CBDACC1E270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11073384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Lenovo.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5767"/>
            <a:ext cx="11073384" cy="4651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899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6945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2767"/>
            <a:ext cx="11073384" cy="4654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2616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21" name="Rectangle 2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08426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2496"/>
            <a:ext cx="9960236" cy="289864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8304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Lenovo.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E4354B5-047A-475C-B07D-46E2DFF45FA8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3F3F616-0187-486C-92AE-8E9BB4F5D8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7">
              <a:extLst>
                <a:ext uri="{FF2B5EF4-FFF2-40B4-BE49-F238E27FC236}">
                  <a16:creationId xmlns:a16="http://schemas.microsoft.com/office/drawing/2014/main" id="{39D476EA-97BB-4757-AE8D-46ABA28B57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">
              <a:extLst>
                <a:ext uri="{FF2B5EF4-FFF2-40B4-BE49-F238E27FC236}">
                  <a16:creationId xmlns:a16="http://schemas.microsoft.com/office/drawing/2014/main" id="{83FC1BD3-A3C2-46E0-8E09-0F43D0DB3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">
              <a:extLst>
                <a:ext uri="{FF2B5EF4-FFF2-40B4-BE49-F238E27FC236}">
                  <a16:creationId xmlns:a16="http://schemas.microsoft.com/office/drawing/2014/main" id="{B07C1556-FAA5-423D-9C3E-BFD6B99A6B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0">
              <a:extLst>
                <a:ext uri="{FF2B5EF4-FFF2-40B4-BE49-F238E27FC236}">
                  <a16:creationId xmlns:a16="http://schemas.microsoft.com/office/drawing/2014/main" id="{1DB9EF8A-92AF-4FB6-9EB8-BBB43909F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id="{07C51CC9-E5B8-4E20-A914-408659940AB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1">
              <a:extLst>
                <a:ext uri="{FF2B5EF4-FFF2-40B4-BE49-F238E27FC236}">
                  <a16:creationId xmlns:a16="http://schemas.microsoft.com/office/drawing/2014/main" id="{B5BD15B5-4CE4-4224-95C9-541647C53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" name="Freeform 5">
            <a:extLst>
              <a:ext uri="{FF2B5EF4-FFF2-40B4-BE49-F238E27FC236}">
                <a16:creationId xmlns:a16="http://schemas.microsoft.com/office/drawing/2014/main" id="{8B5168CF-498E-4EAB-8120-11D6F6835047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763602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9371872-34E0-4E87-A880-855C986DEFEB}"/>
              </a:ext>
            </a:extLst>
          </p:cNvPr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CA59E31A-C52B-4474-A5A0-530DF770A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123B3F17-34EE-4FBA-8852-7ED07762D8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502376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6" name="Rectangle 1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/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tx1"/>
          </a:solidFill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/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11"/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217900D-5033-4638-8DF2-07DE57B5B97E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2A022AC-236A-4C47-9960-6BBBDE197CD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28F2614-0FCC-4D8C-BC98-D03E162B4F33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4BE4413F-C77A-40BA-9643-97A55AFCF5A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3CA96921-0134-4138-B35F-24FF94928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294835C9-5930-4B1D-B981-5AC310AA602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C78C8B28-A3DD-4458-8A59-EE68D1ACDDF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0">
                <a:extLst>
                  <a:ext uri="{FF2B5EF4-FFF2-40B4-BE49-F238E27FC236}">
                    <a16:creationId xmlns:a16="http://schemas.microsoft.com/office/drawing/2014/main" id="{C8D26C51-B040-4FC2-B37F-5972C012FEE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1">
                <a:extLst>
                  <a:ext uri="{FF2B5EF4-FFF2-40B4-BE49-F238E27FC236}">
                    <a16:creationId xmlns:a16="http://schemas.microsoft.com/office/drawing/2014/main" id="{37678D62-51AF-470A-BDE3-8ED3FCCDE0F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977132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80CD9248-0A2C-4050-B347-2980229F11A8}"/>
              </a:ext>
            </a:extLst>
          </p:cNvPr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54" name="Freeform 5">
              <a:extLst>
                <a:ext uri="{FF2B5EF4-FFF2-40B4-BE49-F238E27FC236}">
                  <a16:creationId xmlns:a16="http://schemas.microsoft.com/office/drawing/2014/main" id="{99FEE917-CD84-4C97-B4F9-73DFE2A473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78C9364A-BFFF-4F94-9D90-8A71731D63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id="{E572E624-9DE1-4F42-A7F5-36B7B8A2F63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8">
              <a:extLst>
                <a:ext uri="{FF2B5EF4-FFF2-40B4-BE49-F238E27FC236}">
                  <a16:creationId xmlns:a16="http://schemas.microsoft.com/office/drawing/2014/main" id="{DD8A238C-0295-48D1-8872-FE51165DDE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9">
              <a:extLst>
                <a:ext uri="{FF2B5EF4-FFF2-40B4-BE49-F238E27FC236}">
                  <a16:creationId xmlns:a16="http://schemas.microsoft.com/office/drawing/2014/main" id="{6849E95A-0C53-4220-85E0-6DFCEA7D1C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0">
              <a:extLst>
                <a:ext uri="{FF2B5EF4-FFF2-40B4-BE49-F238E27FC236}">
                  <a16:creationId xmlns:a16="http://schemas.microsoft.com/office/drawing/2014/main" id="{056EAF60-5381-416A-895C-D1FAED9FDF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Oval 11">
              <a:extLst>
                <a:ext uri="{FF2B5EF4-FFF2-40B4-BE49-F238E27FC236}">
                  <a16:creationId xmlns:a16="http://schemas.microsoft.com/office/drawing/2014/main" id="{0154DA0C-208D-4580-AFAD-81B221FB1E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1F1F6355-08A9-4C09-B618-1C445A02E219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06" name="Freeform 5">
              <a:extLst>
                <a:ext uri="{FF2B5EF4-FFF2-40B4-BE49-F238E27FC236}">
                  <a16:creationId xmlns:a16="http://schemas.microsoft.com/office/drawing/2014/main" id="{B42EB7FA-FF17-4B14-9DA1-B0E656D461A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A6EECAC4-C77C-49AB-B254-48D8B0737DBE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08" name="Freeform 6">
                <a:extLst>
                  <a:ext uri="{FF2B5EF4-FFF2-40B4-BE49-F238E27FC236}">
                    <a16:creationId xmlns:a16="http://schemas.microsoft.com/office/drawing/2014/main" id="{D00C9BBA-FC7E-4243-8134-0B959E4BB2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7">
                <a:extLst>
                  <a:ext uri="{FF2B5EF4-FFF2-40B4-BE49-F238E27FC236}">
                    <a16:creationId xmlns:a16="http://schemas.microsoft.com/office/drawing/2014/main" id="{F71F105A-138E-453C-A355-31EA2B0C8B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8">
                <a:extLst>
                  <a:ext uri="{FF2B5EF4-FFF2-40B4-BE49-F238E27FC236}">
                    <a16:creationId xmlns:a16="http://schemas.microsoft.com/office/drawing/2014/main" id="{49854997-23FD-4E3C-82E8-D973E90ABF3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9">
                <a:extLst>
                  <a:ext uri="{FF2B5EF4-FFF2-40B4-BE49-F238E27FC236}">
                    <a16:creationId xmlns:a16="http://schemas.microsoft.com/office/drawing/2014/main" id="{DFC48EA1-BF0E-478F-9540-C906E2ADBE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10">
                <a:extLst>
                  <a:ext uri="{FF2B5EF4-FFF2-40B4-BE49-F238E27FC236}">
                    <a16:creationId xmlns:a16="http://schemas.microsoft.com/office/drawing/2014/main" id="{66D58043-225E-4AF1-86C5-EAC10AA263B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11">
                <a:extLst>
                  <a:ext uri="{FF2B5EF4-FFF2-40B4-BE49-F238E27FC236}">
                    <a16:creationId xmlns:a16="http://schemas.microsoft.com/office/drawing/2014/main" id="{3EDD390D-BF7B-4689-9B90-0E8DC4C75E1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672361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2C42-C503-4377-BB33-3F712184FDC8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AA24-5731-44D5-B484-69A48E0AD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83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7" name="Rectangle 6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56789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992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3624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8880"/>
            <a:ext cx="11073384" cy="4906726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23" r:id="rId2"/>
    <p:sldLayoutId id="2147483670" r:id="rId3"/>
    <p:sldLayoutId id="2147483740" r:id="rId4"/>
    <p:sldLayoutId id="2147483654" r:id="rId5"/>
    <p:sldLayoutId id="2147483725" r:id="rId6"/>
    <p:sldLayoutId id="2147483738" r:id="rId7"/>
    <p:sldLayoutId id="2147483739" r:id="rId8"/>
    <p:sldLayoutId id="2147483661" r:id="rId9"/>
    <p:sldLayoutId id="2147483726" r:id="rId10"/>
    <p:sldLayoutId id="2147483673" r:id="rId11"/>
    <p:sldLayoutId id="2147483727" r:id="rId12"/>
    <p:sldLayoutId id="2147483662" r:id="rId13"/>
    <p:sldLayoutId id="2147483728" r:id="rId14"/>
    <p:sldLayoutId id="2147483736" r:id="rId15"/>
    <p:sldLayoutId id="2147483737" r:id="rId16"/>
    <p:sldLayoutId id="2147483691" r:id="rId17"/>
    <p:sldLayoutId id="2147483729" r:id="rId18"/>
    <p:sldLayoutId id="2147483692" r:id="rId19"/>
    <p:sldLayoutId id="2147483730" r:id="rId20"/>
    <p:sldLayoutId id="2147483711" r:id="rId21"/>
    <p:sldLayoutId id="2147483731" r:id="rId22"/>
    <p:sldLayoutId id="2147483722" r:id="rId23"/>
    <p:sldLayoutId id="2147483732" r:id="rId24"/>
    <p:sldLayoutId id="2147483657" r:id="rId25"/>
    <p:sldLayoutId id="2147483733" r:id="rId26"/>
    <p:sldLayoutId id="2147483659" r:id="rId27"/>
    <p:sldLayoutId id="2147483734" r:id="rId28"/>
    <p:sldLayoutId id="2147483668" r:id="rId29"/>
    <p:sldLayoutId id="2147483735" r:id="rId30"/>
    <p:sldLayoutId id="2147483742" r:id="rId31"/>
  </p:sldLayoutIdLst>
  <p:transition spd="med"/>
  <p:hf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48639" y="4581053"/>
            <a:ext cx="9960236" cy="776038"/>
          </a:xfrm>
        </p:spPr>
        <p:txBody>
          <a:bodyPr/>
          <a:lstStyle/>
          <a:p>
            <a:br>
              <a:rPr lang="en-US" sz="6600" b="0" dirty="0"/>
            </a:br>
            <a:br>
              <a:rPr lang="en-US" sz="7200" b="0" dirty="0"/>
            </a:br>
            <a:r>
              <a:rPr lang="en-US" sz="4000" b="0" dirty="0"/>
              <a:t>Discussion on </a:t>
            </a:r>
            <a:r>
              <a:rPr lang="en-US" sz="4000" spc="0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</a:rPr>
              <a:t>UL Enhancements in R18</a:t>
            </a:r>
            <a:endParaRPr lang="en-US" sz="4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Subtitle 5">
            <a:extLst>
              <a:ext uri="{FF2B5EF4-FFF2-40B4-BE49-F238E27FC236}">
                <a16:creationId xmlns:a16="http://schemas.microsoft.com/office/drawing/2014/main" id="{BC0D48DB-E0B1-4023-A513-72CDDFEEF102}"/>
              </a:ext>
            </a:extLst>
          </p:cNvPr>
          <p:cNvSpPr txBox="1">
            <a:spLocks/>
          </p:cNvSpPr>
          <p:nvPr/>
        </p:nvSpPr>
        <p:spPr bwMode="gray">
          <a:xfrm>
            <a:off x="548639" y="5569431"/>
            <a:ext cx="5168669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  <a:buFont typeface="Wingdings" pitchFamily="2" charset="2"/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3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18987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828480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437973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04746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696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6453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594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/>
              <a:t> 5G Team / Lenovo Research / MBG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A1E2E74-E5F8-408C-8905-A141C4A0B56C}"/>
              </a:ext>
            </a:extLst>
          </p:cNvPr>
          <p:cNvSpPr txBox="1">
            <a:spLocks/>
          </p:cNvSpPr>
          <p:nvPr/>
        </p:nvSpPr>
        <p:spPr bwMode="black">
          <a:xfrm>
            <a:off x="475657" y="1569251"/>
            <a:ext cx="8953570" cy="70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chemeClr val="bg1"/>
                </a:solidFill>
                <a:latin typeface="Qualcomm Office Regular" panose="020B0503030202060203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999" b="1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  <a:ea typeface="Arial" charset="0"/>
                <a:cs typeface="Arial" charset="0"/>
              </a:rPr>
              <a:t>3GPP TSG RAN#93		                                                       </a:t>
            </a:r>
            <a:r>
              <a:rPr lang="en-US" sz="1999" b="1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  <a:cs typeface="Arial" charset="0"/>
              </a:rPr>
              <a:t>RP-212070</a:t>
            </a:r>
          </a:p>
          <a:p>
            <a:pPr>
              <a:lnSpc>
                <a:spcPct val="100000"/>
              </a:lnSpc>
            </a:pPr>
            <a:r>
              <a:rPr lang="en-US" sz="1999" b="1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  <a:ea typeface="Arial" charset="0"/>
                <a:cs typeface="Arial" charset="0"/>
              </a:rPr>
              <a:t>Electronic Meeting, Sep 13-Sep 17, 2021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8F7ED702-7887-4449-B1D4-2947AAC566AD}"/>
              </a:ext>
            </a:extLst>
          </p:cNvPr>
          <p:cNvSpPr txBox="1">
            <a:spLocks/>
          </p:cNvSpPr>
          <p:nvPr/>
        </p:nvSpPr>
        <p:spPr bwMode="gray">
          <a:xfrm>
            <a:off x="604286" y="2572734"/>
            <a:ext cx="9544498" cy="914613"/>
          </a:xfrm>
          <a:prstGeom prst="rect">
            <a:avLst/>
          </a:prstGeom>
        </p:spPr>
        <p:txBody>
          <a:bodyPr wrap="square" lIns="0" tIns="0" rIns="121867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</a:rPr>
              <a:t>Agenda Item:		9.0.2</a:t>
            </a: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</a:rPr>
              <a:t>Source:			Lenovo, Motorola Mobility</a:t>
            </a: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>
                    <a:lumMod val="95000"/>
                  </a:schemeClr>
                </a:solidFill>
                <a:latin typeface="Arial Nova Light" panose="020B0304020202020204" pitchFamily="34" charset="0"/>
              </a:rPr>
              <a:t>Document  for:		Discussion</a:t>
            </a:r>
          </a:p>
        </p:txBody>
      </p:sp>
    </p:spTree>
    <p:extLst>
      <p:ext uri="{BB962C8B-B14F-4D97-AF65-F5344CB8AC3E}">
        <p14:creationId xmlns:p14="http://schemas.microsoft.com/office/powerpoint/2010/main" val="251639344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F01C02-EAD0-4B6D-8E16-7C466526D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R18 Uplink Enhancements - Motivation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745CF9E-CA78-405D-B5FC-BF3A2916A6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40" y="1207232"/>
            <a:ext cx="11201273" cy="491958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1800" dirty="0"/>
              <a:t>Rel-16/17 enhancements on UL MIMO focused on improve of coverage as well as reliability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/>
              <a:t>Full power UL Tx for coverage enhancements 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/>
              <a:t>PUSCH/PUCCH repetition in multi-TRP scenario for higher reliable transmission</a:t>
            </a:r>
          </a:p>
          <a:p>
            <a:pPr>
              <a:lnSpc>
                <a:spcPct val="150000"/>
              </a:lnSpc>
            </a:pPr>
            <a:r>
              <a:rPr lang="en-US" altLang="zh-CN" sz="1800" dirty="0"/>
              <a:t>More UL capacity is required 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/>
              <a:t>Real-time video surveillance in industrial and healthcare application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/>
              <a:t>Vehicular application and VR/XR applications</a:t>
            </a:r>
          </a:p>
          <a:p>
            <a:pPr>
              <a:lnSpc>
                <a:spcPct val="150000"/>
              </a:lnSpc>
            </a:pPr>
            <a:r>
              <a:rPr lang="en-US" altLang="zh-CN" sz="1800" dirty="0"/>
              <a:t>Diversification of UE types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/>
              <a:t>Handheld UE still dominates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/>
              <a:t>Non-handheld UE (CPEs, stationary application, vehicular application) with relaxed size &amp; power constraints will become more important</a:t>
            </a:r>
          </a:p>
          <a:p>
            <a:pPr>
              <a:lnSpc>
                <a:spcPct val="150000"/>
              </a:lnSpc>
            </a:pPr>
            <a:r>
              <a:rPr lang="en-US" altLang="zh-CN" sz="1800" dirty="0"/>
              <a:t>Further improvements in throughput (</a:t>
            </a:r>
            <a:r>
              <a:rPr lang="en-US" altLang="zh-CN" sz="1800" dirty="0" err="1"/>
              <a:t>eMBB</a:t>
            </a:r>
            <a:r>
              <a:rPr lang="en-US" altLang="zh-CN" sz="1800" dirty="0"/>
              <a:t>) and reliability (URLLC) are needed</a:t>
            </a:r>
          </a:p>
          <a:p>
            <a:pPr>
              <a:lnSpc>
                <a:spcPct val="150000"/>
              </a:lnSpc>
            </a:pPr>
            <a:endParaRPr lang="en-US" altLang="zh-CN" sz="1600" dirty="0"/>
          </a:p>
          <a:p>
            <a:pPr>
              <a:lnSpc>
                <a:spcPct val="150000"/>
              </a:lnSpc>
            </a:pPr>
            <a:endParaRPr lang="zh-CN" altLang="en-US" sz="1600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E48C2C3-351E-4E33-91B2-0C5ADD6C62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31946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D962F8-7F70-4A69-BC34-31196B9DA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pc="0" dirty="0"/>
              <a:t>Proposal for UL Enhancements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5B435A-1BBF-4767-B473-A67C04052CB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Work item for UL enhancements with the following objectives:</a:t>
            </a:r>
          </a:p>
          <a:p>
            <a:pPr lvl="1">
              <a:lnSpc>
                <a:spcPct val="150000"/>
              </a:lnSpc>
            </a:pPr>
            <a:r>
              <a:rPr lang="en-US" altLang="zh-CN" sz="2000" dirty="0"/>
              <a:t>Identify and specify features for UL transmission for UE with more than 4 antennas</a:t>
            </a:r>
          </a:p>
          <a:p>
            <a:pPr lvl="2">
              <a:lnSpc>
                <a:spcPct val="150000"/>
              </a:lnSpc>
            </a:pPr>
            <a:r>
              <a:rPr lang="en-US" altLang="zh-CN" dirty="0"/>
              <a:t>High resolution codebook and corresponding TPMI indication for UE with 6 or 8 antennas</a:t>
            </a:r>
          </a:p>
          <a:p>
            <a:pPr lvl="2">
              <a:lnSpc>
                <a:spcPct val="150000"/>
              </a:lnSpc>
            </a:pPr>
            <a:r>
              <a:rPr lang="en-US" altLang="zh-CN" dirty="0"/>
              <a:t>Support of higher rank UL transmission</a:t>
            </a:r>
          </a:p>
          <a:p>
            <a:pPr lvl="1">
              <a:lnSpc>
                <a:spcPct val="150000"/>
              </a:lnSpc>
            </a:pPr>
            <a:r>
              <a:rPr lang="en-US" altLang="zh-CN" sz="2000" dirty="0"/>
              <a:t>Identify and specify features for frequency-selective UL precoding at least for FR1</a:t>
            </a:r>
          </a:p>
          <a:p>
            <a:pPr lvl="1">
              <a:lnSpc>
                <a:spcPct val="150000"/>
              </a:lnSpc>
            </a:pPr>
            <a:r>
              <a:rPr lang="en-US" altLang="zh-CN" sz="2000" dirty="0"/>
              <a:t>Identify and specify additional features for multi-TRP/multi-panel UE</a:t>
            </a:r>
          </a:p>
          <a:p>
            <a:pPr lvl="2">
              <a:lnSpc>
                <a:spcPct val="150000"/>
              </a:lnSpc>
            </a:pPr>
            <a:r>
              <a:rPr lang="en-US" altLang="zh-CN" dirty="0"/>
              <a:t>UL beam management to enable simultaneous multi-panel UE transmission for UL transmission</a:t>
            </a:r>
          </a:p>
          <a:p>
            <a:pPr lvl="1">
              <a:lnSpc>
                <a:spcPct val="150000"/>
              </a:lnSpc>
            </a:pPr>
            <a:r>
              <a:rPr lang="en-US" altLang="zh-CN" dirty="0"/>
              <a:t>Identify further enhancement to UL coverage</a:t>
            </a:r>
          </a:p>
          <a:p>
            <a:pPr lvl="2">
              <a:lnSpc>
                <a:spcPct val="150000"/>
              </a:lnSpc>
            </a:pPr>
            <a:r>
              <a:rPr lang="en-US" altLang="zh-CN" dirty="0"/>
              <a:t>Leftover channel from R17 coverage enhancement WI</a:t>
            </a:r>
          </a:p>
          <a:p>
            <a:pPr lvl="2">
              <a:lnSpc>
                <a:spcPct val="150000"/>
              </a:lnSpc>
            </a:pPr>
            <a:endParaRPr lang="en-US" altLang="zh-CN" sz="2000" dirty="0"/>
          </a:p>
          <a:p>
            <a:pPr>
              <a:lnSpc>
                <a:spcPct val="150000"/>
              </a:lnSpc>
            </a:pPr>
            <a:endParaRPr lang="zh-CN" altLang="en-US" sz="2400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4149317-FC38-4769-9DDD-1549180BDD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473044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AB3E78-C59D-459A-9B08-1FBC78337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&gt;4Tx transmission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1E1B5F-6FB3-4A01-9F87-4E6A88A1EC1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Mainly target non-handheld UE such as CPE/FWA, stationary/industrial/vehicular applications</a:t>
            </a:r>
          </a:p>
          <a:p>
            <a:r>
              <a:rPr lang="en-US" dirty="0"/>
              <a:t>Goal is to enhance reliability and system UL throughput</a:t>
            </a:r>
          </a:p>
          <a:p>
            <a:r>
              <a:rPr lang="en-US" dirty="0"/>
              <a:t>The scope shall include</a:t>
            </a:r>
          </a:p>
          <a:p>
            <a:pPr lvl="1"/>
            <a:r>
              <a:rPr lang="en-US" dirty="0"/>
              <a:t>High resolution codebook for 6/8 Tx</a:t>
            </a:r>
          </a:p>
          <a:p>
            <a:pPr lvl="1"/>
            <a:r>
              <a:rPr lang="en-US" dirty="0"/>
              <a:t>Up to 8 layer for multi-panel UE. For single panel UE, &gt;4 layer if study shows performance gain </a:t>
            </a:r>
          </a:p>
          <a:p>
            <a:pPr lvl="1"/>
            <a:r>
              <a:rPr lang="en-US" dirty="0"/>
              <a:t>CB-based and non-CB based PUSCH</a:t>
            </a:r>
          </a:p>
          <a:p>
            <a:pPr lvl="1"/>
            <a:r>
              <a:rPr lang="en-US" dirty="0"/>
              <a:t>Codeword to layer mapping</a:t>
            </a:r>
          </a:p>
          <a:p>
            <a:pPr lvl="1"/>
            <a:r>
              <a:rPr lang="en-US" dirty="0"/>
              <a:t>Related enhancement to DMRS and SRS</a:t>
            </a:r>
          </a:p>
          <a:p>
            <a:pPr lvl="1"/>
            <a:r>
              <a:rPr lang="en-US" dirty="0"/>
              <a:t>FR1 and FR2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AA83C4-8A52-4E76-A70E-C0A356823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840198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99F1-FC5A-47BF-A8EA-AE3FB5345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Enhancement to multi-TRP and multi-panel UL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49687-B5CB-4B98-B15F-90D1127ECEA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Multi-panel operation</a:t>
            </a:r>
          </a:p>
          <a:p>
            <a:pPr lvl="1"/>
            <a:r>
              <a:rPr lang="en-US" dirty="0"/>
              <a:t>Simultaneous PUSCH/PUCCH transmission from multiple panels to multiple TRPs </a:t>
            </a:r>
          </a:p>
          <a:p>
            <a:pPr lvl="2"/>
            <a:r>
              <a:rPr lang="en-US" dirty="0"/>
              <a:t>Improve throughput and/or reliability</a:t>
            </a:r>
          </a:p>
          <a:p>
            <a:pPr lvl="2"/>
            <a:r>
              <a:rPr lang="en-US" dirty="0"/>
              <a:t>Target intra-cell in FR2</a:t>
            </a:r>
          </a:p>
          <a:p>
            <a:pPr lvl="1"/>
            <a:r>
              <a:rPr lang="en-US" dirty="0"/>
              <a:t>UE initiated fast panel/beam switching</a:t>
            </a:r>
          </a:p>
          <a:p>
            <a:endParaRPr lang="en-US" dirty="0"/>
          </a:p>
          <a:p>
            <a:r>
              <a:rPr lang="en-US" dirty="0"/>
              <a:t>Multi-TRP/Multi-beam</a:t>
            </a:r>
          </a:p>
          <a:p>
            <a:pPr lvl="1"/>
            <a:r>
              <a:rPr lang="en-US" dirty="0"/>
              <a:t>Separate TAs, power control and default beams for inter-cell multi-TRPs </a:t>
            </a:r>
          </a:p>
          <a:p>
            <a:pPr lvl="1"/>
            <a:r>
              <a:rPr lang="en-US" dirty="0"/>
              <a:t>Extend R17 TCI framework to M&gt;1, N&gt;1</a:t>
            </a:r>
          </a:p>
          <a:p>
            <a:pPr lvl="1"/>
            <a:r>
              <a:rPr lang="en-US" dirty="0"/>
              <a:t>Target both intra-cell and inter-cell</a:t>
            </a:r>
          </a:p>
          <a:p>
            <a:pPr lvl="1"/>
            <a:r>
              <a:rPr lang="en-US" dirty="0"/>
              <a:t>Target both FR1 and FR2</a:t>
            </a:r>
          </a:p>
          <a:p>
            <a:endParaRPr lang="en-US" dirty="0"/>
          </a:p>
          <a:p>
            <a:r>
              <a:rPr lang="en-US" dirty="0"/>
              <a:t>Overlapping areas between multi-panel and multi-TRP shall be treated together</a:t>
            </a:r>
          </a:p>
          <a:p>
            <a:r>
              <a:rPr lang="en-US" dirty="0"/>
              <a:t>This topic is closely related to DL multi-TRP/multi-beam. Better combined with DL in a same AI.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9B6105-B0C2-473B-9B7E-E4E90919BF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55333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02387-0B37-4D71-BCB2-BAE0C718B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Uplink </a:t>
            </a:r>
            <a:r>
              <a:rPr lang="en-US" altLang="zh-CN" dirty="0"/>
              <a:t>Frequency-selective Precoding </a:t>
            </a:r>
            <a:r>
              <a:rPr lang="en-US" dirty="0"/>
              <a:t>- Initial evaluation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B96598-623C-40A4-9B67-8FCECDDCDA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12" name="Table 2">
            <a:extLst>
              <a:ext uri="{FF2B5EF4-FFF2-40B4-BE49-F238E27FC236}">
                <a16:creationId xmlns:a16="http://schemas.microsoft.com/office/drawing/2014/main" id="{8CB0BAA5-7DC5-413C-961A-7E9372F875BE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549275" y="928573"/>
          <a:ext cx="11073090" cy="22417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1308">
                  <a:extLst>
                    <a:ext uri="{9D8B030D-6E8A-4147-A177-3AD203B41FA5}">
                      <a16:colId xmlns:a16="http://schemas.microsoft.com/office/drawing/2014/main" val="3647247058"/>
                    </a:ext>
                  </a:extLst>
                </a:gridCol>
                <a:gridCol w="2560320">
                  <a:extLst>
                    <a:ext uri="{9D8B030D-6E8A-4147-A177-3AD203B41FA5}">
                      <a16:colId xmlns:a16="http://schemas.microsoft.com/office/drawing/2014/main" val="2680916173"/>
                    </a:ext>
                  </a:extLst>
                </a:gridCol>
                <a:gridCol w="2412274">
                  <a:extLst>
                    <a:ext uri="{9D8B030D-6E8A-4147-A177-3AD203B41FA5}">
                      <a16:colId xmlns:a16="http://schemas.microsoft.com/office/drawing/2014/main" val="3162246594"/>
                    </a:ext>
                  </a:extLst>
                </a:gridCol>
                <a:gridCol w="3619188">
                  <a:extLst>
                    <a:ext uri="{9D8B030D-6E8A-4147-A177-3AD203B41FA5}">
                      <a16:colId xmlns:a16="http://schemas.microsoft.com/office/drawing/2014/main" val="3294808024"/>
                    </a:ext>
                  </a:extLst>
                </a:gridCol>
              </a:tblGrid>
              <a:tr h="3280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 b="1" dirty="0">
                          <a:latin typeface="+mj-lt"/>
                        </a:rPr>
                        <a:t>Parameters </a:t>
                      </a:r>
                      <a:endParaRPr lang="en-DE" sz="1200" b="1" dirty="0">
                        <a:latin typeface="+mj-lt"/>
                      </a:endParaRPr>
                    </a:p>
                  </a:txBody>
                  <a:tcPr marL="87083" marR="8708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 b="1" dirty="0">
                          <a:latin typeface="+mj-lt"/>
                        </a:rPr>
                        <a:t>Value </a:t>
                      </a:r>
                      <a:endParaRPr lang="en-DE" sz="1200" b="1" dirty="0">
                        <a:latin typeface="+mj-lt"/>
                      </a:endParaRPr>
                    </a:p>
                  </a:txBody>
                  <a:tcPr marL="87083" marR="8708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 b="1" dirty="0">
                          <a:latin typeface="+mj-lt"/>
                        </a:rPr>
                        <a:t>Parameters </a:t>
                      </a:r>
                      <a:endParaRPr lang="en-DE" sz="1200" b="1" dirty="0">
                        <a:latin typeface="+mj-lt"/>
                      </a:endParaRPr>
                    </a:p>
                  </a:txBody>
                  <a:tcPr marL="87083" marR="8708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00" b="1" dirty="0">
                          <a:latin typeface="+mj-lt"/>
                        </a:rPr>
                        <a:t>Value </a:t>
                      </a:r>
                      <a:endParaRPr lang="en-DE" sz="1200" b="1" dirty="0">
                        <a:latin typeface="+mj-lt"/>
                      </a:endParaRPr>
                    </a:p>
                  </a:txBody>
                  <a:tcPr marL="87083" marR="87083"/>
                </a:tc>
                <a:extLst>
                  <a:ext uri="{0D108BD9-81ED-4DB2-BD59-A6C34878D82A}">
                    <a16:rowId xmlns:a16="http://schemas.microsoft.com/office/drawing/2014/main" val="58913265"/>
                  </a:ext>
                </a:extLst>
              </a:tr>
              <a:tr h="45510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050" b="1" dirty="0">
                          <a:latin typeface="+mj-lt"/>
                        </a:rPr>
                        <a:t>Carrier frequency, SCS, System BW</a:t>
                      </a:r>
                    </a:p>
                  </a:txBody>
                  <a:tcPr marL="87083" marR="87083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sz="1100" dirty="0">
                          <a:latin typeface="+mj-lt"/>
                        </a:rPr>
                        <a:t>4GHz, 30kHz, 100MHz</a:t>
                      </a:r>
                    </a:p>
                  </a:txBody>
                  <a:tcPr marL="87083" marR="87083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 b="1" dirty="0">
                          <a:effectLst/>
                          <a:latin typeface="+mj-lt"/>
                          <a:ea typeface="微软雅黑" panose="020B0503020204020204" pitchFamily="34" charset="-122"/>
                        </a:rPr>
                        <a:t>Precoding granularity</a:t>
                      </a:r>
                      <a:endParaRPr lang="zh-CN" sz="1100" b="1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altLang="zh-CN" sz="1100" dirty="0">
                          <a:effectLst/>
                          <a:latin typeface="+mj-lt"/>
                          <a:ea typeface="微软雅黑" panose="020B0503020204020204" pitchFamily="34" charset="-122"/>
                        </a:rPr>
                        <a:t>For sub-band, 4RB per RBG</a:t>
                      </a:r>
                      <a:endParaRPr lang="zh-CN" sz="11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5608537"/>
                  </a:ext>
                </a:extLst>
              </a:tr>
              <a:tr h="32809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100" b="1" dirty="0">
                          <a:latin typeface="+mj-lt"/>
                        </a:rPr>
                        <a:t>Channel model</a:t>
                      </a:r>
                      <a:endParaRPr lang="en-DE" sz="1100" b="1" dirty="0">
                        <a:latin typeface="+mj-lt"/>
                      </a:endParaRPr>
                    </a:p>
                  </a:txBody>
                  <a:tcPr marL="87083" marR="87083"/>
                </a:tc>
                <a:tc>
                  <a:txBody>
                    <a:bodyPr/>
                    <a:lstStyle/>
                    <a:p>
                      <a:pPr marL="0" marR="0" lvl="0" indent="0" algn="l" defTabSz="1218987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j-lt"/>
                        </a:rPr>
                        <a:t>CDL-C in TR 38.901 with 300ns delay spread </a:t>
                      </a:r>
                      <a:endParaRPr lang="en-DE" sz="1100" dirty="0">
                        <a:latin typeface="+mj-lt"/>
                      </a:endParaRPr>
                    </a:p>
                  </a:txBody>
                  <a:tcPr marL="87083" marR="87083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 b="1" dirty="0">
                          <a:effectLst/>
                          <a:latin typeface="+mj-lt"/>
                          <a:ea typeface="微软雅黑" panose="020B0503020204020204" pitchFamily="34" charset="-122"/>
                        </a:rPr>
                        <a:t>Configuration of UE antennas </a:t>
                      </a:r>
                      <a:endParaRPr lang="zh-CN" sz="1100" b="1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微软雅黑" panose="020B0503020204020204" pitchFamily="34" charset="-122"/>
                        </a:rPr>
                        <a:t>4T4R with (M, N, P) = (1,2,2), (</a:t>
                      </a:r>
                      <a:r>
                        <a:rPr lang="en-GB" sz="1100" dirty="0" err="1">
                          <a:effectLst/>
                          <a:latin typeface="+mj-lt"/>
                          <a:ea typeface="微软雅黑" panose="020B0503020204020204" pitchFamily="34" charset="-122"/>
                        </a:rPr>
                        <a:t>dH</a:t>
                      </a:r>
                      <a:r>
                        <a:rPr lang="en-GB" sz="1100" dirty="0">
                          <a:effectLst/>
                          <a:latin typeface="+mj-lt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en-GB" sz="1100" dirty="0" err="1">
                          <a:effectLst/>
                          <a:latin typeface="+mj-lt"/>
                          <a:ea typeface="微软雅黑" panose="020B0503020204020204" pitchFamily="34" charset="-122"/>
                        </a:rPr>
                        <a:t>dV</a:t>
                      </a:r>
                      <a:r>
                        <a:rPr lang="en-GB" sz="1100" dirty="0">
                          <a:effectLst/>
                          <a:latin typeface="+mj-lt"/>
                          <a:ea typeface="微软雅黑" panose="020B0503020204020204" pitchFamily="34" charset="-122"/>
                        </a:rPr>
                        <a:t>) = (0.5, 0.5) λ,</a:t>
                      </a:r>
                      <a:endParaRPr lang="zh-CN" sz="11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80956128"/>
                  </a:ext>
                </a:extLst>
              </a:tr>
              <a:tr h="32809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100" b="1" dirty="0">
                          <a:latin typeface="+mj-lt"/>
                        </a:rPr>
                        <a:t>UE speed</a:t>
                      </a:r>
                      <a:endParaRPr lang="en-DE" sz="1100" b="1" dirty="0">
                        <a:latin typeface="+mj-lt"/>
                      </a:endParaRPr>
                    </a:p>
                  </a:txBody>
                  <a:tcPr marL="87083" marR="87083"/>
                </a:tc>
                <a:tc>
                  <a:txBody>
                    <a:bodyPr/>
                    <a:lstStyle/>
                    <a:p>
                      <a:pPr marL="0" marR="0" lvl="0" indent="0" algn="l" defTabSz="1218987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j-lt"/>
                        </a:rPr>
                        <a:t>30km/h</a:t>
                      </a:r>
                      <a:endParaRPr lang="en-DE" sz="1100" dirty="0">
                        <a:latin typeface="+mj-lt"/>
                      </a:endParaRPr>
                    </a:p>
                  </a:txBody>
                  <a:tcPr marL="87083" marR="87083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 b="1" dirty="0">
                          <a:effectLst/>
                          <a:latin typeface="+mj-lt"/>
                          <a:ea typeface="微软雅黑" panose="020B0503020204020204" pitchFamily="34" charset="-122"/>
                        </a:rPr>
                        <a:t>Configuration of </a:t>
                      </a:r>
                      <a:r>
                        <a:rPr lang="en-GB" sz="1100" b="1" dirty="0" err="1">
                          <a:effectLst/>
                          <a:latin typeface="+mj-lt"/>
                          <a:ea typeface="微软雅黑" panose="020B0503020204020204" pitchFamily="34" charset="-122"/>
                        </a:rPr>
                        <a:t>gNB</a:t>
                      </a:r>
                      <a:r>
                        <a:rPr lang="en-GB" sz="1100" b="1" dirty="0">
                          <a:effectLst/>
                          <a:latin typeface="+mj-lt"/>
                          <a:ea typeface="微软雅黑" panose="020B0503020204020204" pitchFamily="34" charset="-122"/>
                        </a:rPr>
                        <a:t> antennas</a:t>
                      </a:r>
                      <a:endParaRPr lang="zh-CN" sz="1100" b="1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微软雅黑" panose="020B0503020204020204" pitchFamily="34" charset="-122"/>
                        </a:rPr>
                        <a:t>4T4R with (M, N, P) = (1,2,2), (</a:t>
                      </a:r>
                      <a:r>
                        <a:rPr lang="en-GB" sz="1100" dirty="0" err="1">
                          <a:effectLst/>
                          <a:latin typeface="+mj-lt"/>
                          <a:ea typeface="微软雅黑" panose="020B0503020204020204" pitchFamily="34" charset="-122"/>
                        </a:rPr>
                        <a:t>dH</a:t>
                      </a:r>
                      <a:r>
                        <a:rPr lang="en-GB" sz="1100" dirty="0">
                          <a:effectLst/>
                          <a:latin typeface="+mj-lt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en-GB" sz="1100" dirty="0" err="1">
                          <a:effectLst/>
                          <a:latin typeface="+mj-lt"/>
                          <a:ea typeface="微软雅黑" panose="020B0503020204020204" pitchFamily="34" charset="-122"/>
                        </a:rPr>
                        <a:t>dV</a:t>
                      </a:r>
                      <a:r>
                        <a:rPr lang="en-GB" sz="1100" dirty="0">
                          <a:effectLst/>
                          <a:latin typeface="+mj-lt"/>
                          <a:ea typeface="微软雅黑" panose="020B0503020204020204" pitchFamily="34" charset="-122"/>
                        </a:rPr>
                        <a:t>) = (0.5, 0.5) λ,</a:t>
                      </a:r>
                      <a:endParaRPr lang="zh-CN" sz="11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5328841"/>
                  </a:ext>
                </a:extLst>
              </a:tr>
              <a:tr h="32809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100" b="1" dirty="0">
                          <a:latin typeface="+mj-lt"/>
                        </a:rPr>
                        <a:t>Rank, precoders and MCS</a:t>
                      </a:r>
                      <a:endParaRPr lang="en-DE" sz="1100" b="1" dirty="0">
                        <a:latin typeface="+mj-lt"/>
                      </a:endParaRPr>
                    </a:p>
                  </a:txBody>
                  <a:tcPr marL="87083" marR="87083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100" dirty="0">
                          <a:latin typeface="+mj-lt"/>
                        </a:rPr>
                        <a:t>Fixed rank-1, TPMI and MCS are adaptive</a:t>
                      </a:r>
                      <a:endParaRPr lang="en-DE" sz="1100" dirty="0">
                        <a:latin typeface="+mj-lt"/>
                      </a:endParaRPr>
                    </a:p>
                  </a:txBody>
                  <a:tcPr marL="87083" marR="87083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100" b="1" dirty="0">
                          <a:latin typeface="+mj-lt"/>
                        </a:rPr>
                        <a:t>DMRS configuration</a:t>
                      </a:r>
                      <a:endParaRPr lang="en-DE" sz="1100" b="1" dirty="0">
                        <a:latin typeface="+mj-lt"/>
                      </a:endParaRPr>
                    </a:p>
                  </a:txBody>
                  <a:tcPr marL="87083" marR="87083"/>
                </a:tc>
                <a:tc>
                  <a:txBody>
                    <a:bodyPr/>
                    <a:lstStyle/>
                    <a:p>
                      <a:pPr marL="0" marR="0" lvl="0" indent="0" algn="l" defTabSz="1218987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j-lt"/>
                        </a:rPr>
                        <a:t>Additional DMRS symbol=2</a:t>
                      </a:r>
                      <a:endParaRPr lang="en-DE" sz="1100" dirty="0">
                        <a:latin typeface="+mj-lt"/>
                      </a:endParaRPr>
                    </a:p>
                  </a:txBody>
                  <a:tcPr marL="87083" marR="87083"/>
                </a:tc>
                <a:extLst>
                  <a:ext uri="{0D108BD9-81ED-4DB2-BD59-A6C34878D82A}">
                    <a16:rowId xmlns:a16="http://schemas.microsoft.com/office/drawing/2014/main" val="2087696440"/>
                  </a:ext>
                </a:extLst>
              </a:tr>
            </a:tbl>
          </a:graphicData>
        </a:graphic>
      </p:graphicFrame>
      <p:pic>
        <p:nvPicPr>
          <p:cNvPr id="3" name="图片 2">
            <a:extLst>
              <a:ext uri="{FF2B5EF4-FFF2-40B4-BE49-F238E27FC236}">
                <a16:creationId xmlns:a16="http://schemas.microsoft.com/office/drawing/2014/main" id="{9CFECD31-2BB1-4A58-9857-0BD7EAEA22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92" r="4093"/>
          <a:stretch/>
        </p:blipFill>
        <p:spPr>
          <a:xfrm>
            <a:off x="3959352" y="3729156"/>
            <a:ext cx="3557016" cy="231278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8F3C646-4F7B-46FF-A638-1C28837699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275" y="3710165"/>
            <a:ext cx="3108325" cy="234281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2DD78CE-EAB7-4E27-B76D-8AF79906A7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203"/>
          <a:stretch/>
        </p:blipFill>
        <p:spPr>
          <a:xfrm>
            <a:off x="7925880" y="3729157"/>
            <a:ext cx="3713670" cy="2305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36867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DB847F-EC8F-41AA-9D76-79D9381C3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Coverage Enhancement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23E5582-FB21-4C45-9C39-94BE62BA9CB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b="0" i="0" dirty="0">
                <a:solidFill>
                  <a:srgbClr val="F0F2F4"/>
                </a:solidFill>
                <a:effectLst/>
                <a:latin typeface="Arial" panose="020B0604020202020204" pitchFamily="34" charset="0"/>
              </a:rPr>
              <a:t>PRACH enhancement</a:t>
            </a:r>
            <a:endParaRPr lang="en-US" dirty="0"/>
          </a:p>
          <a:p>
            <a:pPr lvl="1"/>
            <a:r>
              <a:rPr lang="en-US" dirty="0">
                <a:solidFill>
                  <a:srgbClr val="F0F2F4"/>
                </a:solidFill>
              </a:rPr>
              <a:t>Identified in R17 as need enhancement </a:t>
            </a:r>
          </a:p>
          <a:p>
            <a:pPr lvl="1"/>
            <a:r>
              <a:rPr lang="en-US" dirty="0">
                <a:solidFill>
                  <a:srgbClr val="F0F2F4"/>
                </a:solidFill>
              </a:rPr>
              <a:t>Identify PRACH coverage gap for FR2/FR1</a:t>
            </a:r>
          </a:p>
          <a:p>
            <a:pPr lvl="1"/>
            <a:r>
              <a:rPr lang="en-US" sz="1800" b="0" i="0" dirty="0">
                <a:solidFill>
                  <a:srgbClr val="F0F2F4"/>
                </a:solidFill>
                <a:effectLst/>
                <a:latin typeface="Arial" panose="020B0604020202020204" pitchFamily="34" charset="0"/>
              </a:rPr>
              <a:t>Study</a:t>
            </a:r>
            <a:r>
              <a:rPr lang="en-US" b="0" i="0" dirty="0">
                <a:effectLst/>
                <a:latin typeface="Segoe UI" panose="020B0502040204020203" pitchFamily="34" charset="0"/>
              </a:rPr>
              <a:t> </a:t>
            </a:r>
            <a:r>
              <a:rPr lang="en-US" sz="1800" b="0" i="0" dirty="0">
                <a:solidFill>
                  <a:srgbClr val="F0F2F4"/>
                </a:solidFill>
                <a:effectLst/>
                <a:latin typeface="Arial" panose="020B0604020202020204" pitchFamily="34" charset="0"/>
              </a:rPr>
              <a:t>PRACH repetition to enhance PRACH coverage</a:t>
            </a:r>
            <a:endParaRPr lang="en-US" b="0" i="0" dirty="0">
              <a:effectLst/>
              <a:latin typeface="Segoe UI" panose="020B0502040204020203" pitchFamily="34" charset="0"/>
            </a:endParaRPr>
          </a:p>
          <a:p>
            <a:pPr lvl="1"/>
            <a:r>
              <a:rPr lang="en-US" sz="1800" b="0" i="0" dirty="0">
                <a:solidFill>
                  <a:srgbClr val="F0F2F4"/>
                </a:solidFill>
                <a:effectLst/>
                <a:latin typeface="Arial" panose="020B0604020202020204" pitchFamily="34" charset="0"/>
              </a:rPr>
              <a:t>Study beam association for PRACH repetition</a:t>
            </a:r>
            <a:endParaRPr lang="en-US" dirty="0">
              <a:solidFill>
                <a:srgbClr val="F0F2F4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D9243DD-633D-4AE0-A807-78805960ED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0936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6CE72A-B114-421D-8BDF-20821F2D816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50675" y="6473825"/>
            <a:ext cx="438150" cy="15557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1387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Lenovo Colors">
      <a:dk1>
        <a:srgbClr val="000000"/>
      </a:dk1>
      <a:lt1>
        <a:sysClr val="window" lastClr="FFFFFF"/>
      </a:lt1>
      <a:dk2>
        <a:srgbClr val="8246AF"/>
      </a:dk2>
      <a:lt2>
        <a:srgbClr val="333F48"/>
      </a:lt2>
      <a:accent1>
        <a:srgbClr val="E1140A"/>
      </a:accent1>
      <a:accent2>
        <a:srgbClr val="FF6A00"/>
      </a:accent2>
      <a:accent3>
        <a:srgbClr val="F04187"/>
      </a:accent3>
      <a:accent4>
        <a:srgbClr val="3E8DDD"/>
      </a:accent4>
      <a:accent5>
        <a:srgbClr val="46C8E1"/>
      </a:accent5>
      <a:accent6>
        <a:srgbClr val="6AC346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F7170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 smtClean="0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592</Words>
  <Application>Microsoft Office PowerPoint</Application>
  <PresentationFormat>Custom</PresentationFormat>
  <Paragraphs>88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Arial Nova Light</vt:lpstr>
      <vt:lpstr>Calibri</vt:lpstr>
      <vt:lpstr>Segoe UI</vt:lpstr>
      <vt:lpstr>Wingdings</vt:lpstr>
      <vt:lpstr>Lenovo Master</vt:lpstr>
      <vt:lpstr>  Discussion on UL Enhancements in R18</vt:lpstr>
      <vt:lpstr>R18 Uplink Enhancements - Motivation</vt:lpstr>
      <vt:lpstr>Proposal for UL Enhancements</vt:lpstr>
      <vt:lpstr>&gt;4Tx transmission</vt:lpstr>
      <vt:lpstr>Enhancement to multi-TRP and multi-panel UL</vt:lpstr>
      <vt:lpstr>Uplink Frequency-selective Precoding - Initial evaluation </vt:lpstr>
      <vt:lpstr>Coverage Enhancement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2021-06-07T06:07:40Z</dcterms:created>
  <dcterms:modified xsi:type="dcterms:W3CDTF">2021-09-05T03:16:33Z</dcterms:modified>
</cp:coreProperties>
</file>