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"/>
  </p:notesMasterIdLst>
  <p:sldIdLst>
    <p:sldId id="256" r:id="rId2"/>
    <p:sldId id="273" r:id="rId3"/>
    <p:sldId id="278" r:id="rId4"/>
    <p:sldId id="274" r:id="rId5"/>
    <p:sldId id="275" r:id="rId6"/>
    <p:sldId id="276" r:id="rId7"/>
    <p:sldId id="277" r:id="rId8"/>
    <p:sldId id="261" r:id="rId9"/>
    <p:sldId id="266" r:id="rId10"/>
    <p:sldId id="282" r:id="rId11"/>
    <p:sldId id="279" r:id="rId12"/>
    <p:sldId id="281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9" clrIdx="0">
    <p:extLst>
      <p:ext uri="{19B8F6BF-5375-455C-9EA6-DF929625EA0E}">
        <p15:presenceInfo xmlns:p15="http://schemas.microsoft.com/office/powerpoint/2012/main" userId="OPPO(Zhongda)" providerId="None"/>
      </p:ext>
    </p:extLst>
  </p:cmAuthor>
  <p:cmAuthor id="2" name="OPPO" initials="JQ" lastIdx="8" clrIdx="1">
    <p:extLst>
      <p:ext uri="{19B8F6BF-5375-455C-9EA6-DF929625EA0E}">
        <p15:presenceInfo xmlns:p15="http://schemas.microsoft.com/office/powerpoint/2012/main" userId="OPP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85" autoAdjust="0"/>
    <p:restoredTop sz="96716" autoAdjust="0"/>
  </p:normalViewPr>
  <p:slideViewPr>
    <p:cSldViewPr snapToGrid="0">
      <p:cViewPr varScale="1">
        <p:scale>
          <a:sx n="111" d="100"/>
          <a:sy n="111" d="100"/>
        </p:scale>
        <p:origin x="72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EA585C-3322-40AD-A24A-FA72346216AD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FB571-F015-4BFA-906E-0785160DAB6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5292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B571-F015-4BFA-906E-0785160DAB6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004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B571-F015-4BFA-906E-0785160DAB6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3728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B571-F015-4BFA-906E-0785160DAB6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733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4FB571-F015-4BFA-906E-0785160DAB6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2812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85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927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62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24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611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9720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599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2476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69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615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999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26D8D-69FC-453F-B5D8-70FD53EBBFC5}" type="datetimeFigureOut">
              <a:rPr lang="zh-CN" altLang="en-US" smtClean="0"/>
              <a:t>2021/9/6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9DA9C-1871-40A3-8B5D-5181BF5258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37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2340244"/>
            <a:ext cx="9144000" cy="1169718"/>
          </a:xfrm>
        </p:spPr>
        <p:txBody>
          <a:bodyPr>
            <a:normAutofit/>
          </a:bodyPr>
          <a:lstStyle/>
          <a:p>
            <a:r>
              <a:rPr lang="en-US" altLang="zh-CN" sz="5400" b="1" dirty="0" smtClean="0"/>
              <a:t>Motivation of 3Tx handheld UE</a:t>
            </a:r>
            <a:endParaRPr lang="zh-CN" altLang="en-US" sz="54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4327286"/>
            <a:ext cx="9144000" cy="930513"/>
          </a:xfrm>
        </p:spPr>
        <p:txBody>
          <a:bodyPr anchor="ctr">
            <a:normAutofit/>
          </a:bodyPr>
          <a:lstStyle/>
          <a:p>
            <a:r>
              <a:rPr lang="en-US" altLang="zh-CN" sz="4000" dirty="0" smtClean="0"/>
              <a:t>OPPO</a:t>
            </a:r>
            <a:endParaRPr lang="zh-CN" altLang="en-US" sz="4000" dirty="0"/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808" y="216317"/>
            <a:ext cx="1374182" cy="325171"/>
          </a:xfrm>
          <a:prstGeom prst="rect">
            <a:avLst/>
          </a:prstGeom>
        </p:spPr>
      </p:pic>
      <p:sp>
        <p:nvSpPr>
          <p:cNvPr id="5" name="副标题 2"/>
          <p:cNvSpPr txBox="1">
            <a:spLocks/>
          </p:cNvSpPr>
          <p:nvPr/>
        </p:nvSpPr>
        <p:spPr>
          <a:xfrm>
            <a:off x="342664" y="629734"/>
            <a:ext cx="11318930" cy="8931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3GPP </a:t>
            </a:r>
            <a:r>
              <a:rPr lang="en-GB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TSG-RAN Meeting #93-e                             RP-211812</a:t>
            </a:r>
          </a:p>
          <a:p>
            <a:pPr algn="l"/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Electronic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Meeting, </a:t>
            </a:r>
            <a:r>
              <a:rPr lang="en-US" altLang="zh-CN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13-17 September, </a:t>
            </a:r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709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36940" y="2133540"/>
            <a:ext cx="6597770" cy="1325563"/>
          </a:xfrm>
        </p:spPr>
        <p:txBody>
          <a:bodyPr>
            <a:normAutofit/>
          </a:bodyPr>
          <a:lstStyle/>
          <a:p>
            <a:r>
              <a:rPr lang="en-US" altLang="zh-CN" sz="5400" b="1" dirty="0" smtClean="0"/>
              <a:t>Thanks !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2613508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7079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Annex 1: UE 3Tx port vs 2Tx port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2105"/>
            <a:ext cx="10515600" cy="903837"/>
          </a:xfrm>
        </p:spPr>
        <p:txBody>
          <a:bodyPr>
            <a:normAutofit fontScale="92500"/>
          </a:bodyPr>
          <a:lstStyle/>
          <a:p>
            <a:r>
              <a:rPr lang="en-US" altLang="zh-CN" sz="2400" dirty="0"/>
              <a:t>More than 50% max throughput gain can be observed </a:t>
            </a:r>
            <a:r>
              <a:rPr lang="en-US" altLang="zh-CN" sz="2400" dirty="0" smtClean="0"/>
              <a:t>for UE with 3Tx comparing to UE with 2Tx, </a:t>
            </a:r>
            <a:r>
              <a:rPr lang="en-US" altLang="zh-CN" sz="2400" dirty="0"/>
              <a:t>no matter codebook </a:t>
            </a:r>
            <a:r>
              <a:rPr lang="en-US" altLang="zh-CN" sz="2400" dirty="0" smtClean="0"/>
              <a:t>or </a:t>
            </a:r>
            <a:r>
              <a:rPr lang="en-US" altLang="zh-CN" sz="2400" dirty="0"/>
              <a:t>non-codebook based </a:t>
            </a:r>
            <a:r>
              <a:rPr lang="en-US" altLang="zh-CN" sz="2400" dirty="0" smtClean="0"/>
              <a:t>scenario in LLS.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 rotWithShape="1">
          <a:blip r:embed="rId2"/>
          <a:srcRect l="6161" t="2268" r="5349" b="3517"/>
          <a:stretch/>
        </p:blipFill>
        <p:spPr bwMode="auto">
          <a:xfrm>
            <a:off x="1508616" y="2794797"/>
            <a:ext cx="4250248" cy="32228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图片 4"/>
          <p:cNvPicPr/>
          <p:nvPr/>
        </p:nvPicPr>
        <p:blipFill rotWithShape="1">
          <a:blip r:embed="rId3"/>
          <a:srcRect l="6321" t="2396" r="6523" b="3646"/>
          <a:stretch/>
        </p:blipFill>
        <p:spPr bwMode="auto">
          <a:xfrm>
            <a:off x="5879702" y="2794796"/>
            <a:ext cx="4030033" cy="32228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矩形 11"/>
          <p:cNvSpPr/>
          <p:nvPr/>
        </p:nvSpPr>
        <p:spPr>
          <a:xfrm>
            <a:off x="2969017" y="2656297"/>
            <a:ext cx="1714661" cy="2769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Codebook based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23469" y="2645843"/>
            <a:ext cx="1811847" cy="276999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</a:rPr>
              <a:t>non-Codebook based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492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4000" dirty="0"/>
              <a:t>Annex </a:t>
            </a:r>
            <a:r>
              <a:rPr lang="en-US" altLang="zh-CN" sz="4000" dirty="0" smtClean="0"/>
              <a:t>2: LLS assumptions</a:t>
            </a:r>
            <a:endParaRPr lang="zh-CN" altLang="en-US" sz="4000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73333116"/>
              </p:ext>
            </p:extLst>
          </p:nvPr>
        </p:nvGraphicFramePr>
        <p:xfrm>
          <a:off x="992278" y="1466402"/>
          <a:ext cx="7099300" cy="5042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9327">
                  <a:extLst>
                    <a:ext uri="{9D8B030D-6E8A-4147-A177-3AD203B41FA5}">
                      <a16:colId xmlns:a16="http://schemas.microsoft.com/office/drawing/2014/main" val="3294677959"/>
                    </a:ext>
                  </a:extLst>
                </a:gridCol>
                <a:gridCol w="4839973">
                  <a:extLst>
                    <a:ext uri="{9D8B030D-6E8A-4147-A177-3AD203B41FA5}">
                      <a16:colId xmlns:a16="http://schemas.microsoft.com/office/drawing/2014/main" val="1027436071"/>
                    </a:ext>
                  </a:extLst>
                </a:gridCol>
              </a:tblGrid>
              <a:tr h="2465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Parameters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Values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7596751"/>
                  </a:ext>
                </a:extLst>
              </a:tr>
              <a:tr h="4125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Channel model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CDL-C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100ns delay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8x2, 8x3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antenna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space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0.5L with vertical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polarization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168925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Carrier frequency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3.5 </a:t>
                      </a:r>
                      <a:r>
                        <a:rPr lang="en-US" sz="1200" dirty="0" smtClean="0">
                          <a:effectLst/>
                        </a:rPr>
                        <a:t>GHz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2619508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Waveform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CP-OFDM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422462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SCS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15k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931590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UE speed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3km/h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0168144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UE antenna configuration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 port/3port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8890435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RBs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 RBs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3033654"/>
                  </a:ext>
                </a:extLst>
              </a:tr>
              <a:tr h="4092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Precoder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</a:t>
                      </a:r>
                      <a:r>
                        <a:rPr lang="en-US" sz="12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non-codebook based (</a:t>
                      </a: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wideband e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igenvector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Case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2: 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ports / 3 ports </a:t>
                      </a: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full coherent </a:t>
                      </a:r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codebook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6358198"/>
                  </a:ext>
                </a:extLst>
              </a:tr>
              <a:tr h="2473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SRS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Ideal estimation</a:t>
                      </a:r>
                      <a:endParaRPr 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5689099"/>
                  </a:ext>
                </a:extLst>
              </a:tr>
              <a:tr h="42340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DMRS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>
                          <a:effectLst/>
                        </a:rPr>
                        <a:t>1 symbol/type 1</a:t>
                      </a:r>
                      <a:endParaRPr lang="zh-CN" sz="1200" dirty="0"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</a:pPr>
                      <a:r>
                        <a:rPr lang="en-US" sz="1200" dirty="0">
                          <a:effectLst/>
                        </a:rPr>
                        <a:t>Practical estimation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165290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Rank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Adaptive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0393169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MCS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Adaptive (up to 64QAM)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8880129"/>
                  </a:ext>
                </a:extLst>
              </a:tr>
              <a:tr h="2465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PUSCH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 symbol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8274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1328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altLang="zh-CN" dirty="0"/>
              <a:t>Big imbalance </a:t>
            </a:r>
            <a:r>
              <a:rPr lang="en-US" altLang="zh-CN" dirty="0" smtClean="0"/>
              <a:t>b/w UL </a:t>
            </a:r>
            <a:r>
              <a:rPr lang="en-US" altLang="zh-CN" dirty="0"/>
              <a:t>and DL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48852"/>
            <a:ext cx="10515600" cy="4628701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/>
              <a:t>UL for handheld UE is limited to 2T and 2CC, max combined capability is </a:t>
            </a:r>
            <a:r>
              <a:rPr lang="en-US" altLang="zh-CN" sz="2400" b="1" dirty="0" smtClean="0">
                <a:solidFill>
                  <a:srgbClr val="0066FF"/>
                </a:solidFill>
              </a:rPr>
              <a:t>2layer x 2CC </a:t>
            </a:r>
            <a:r>
              <a:rPr lang="en-US" altLang="zh-CN" sz="2400" b="1" dirty="0" smtClean="0"/>
              <a:t>(when less than 200MHz </a:t>
            </a:r>
            <a:r>
              <a:rPr lang="en-US" altLang="zh-CN" sz="2400" b="1" dirty="0" err="1" smtClean="0"/>
              <a:t>contig</a:t>
            </a:r>
            <a:r>
              <a:rPr lang="en-US" altLang="zh-CN" sz="2400" b="1" dirty="0" smtClean="0"/>
              <a:t> UL CA)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UL MIMO and CA can’t be supported simultaneously other cases, like inter-band CA, non-</a:t>
            </a:r>
            <a:r>
              <a:rPr lang="en-US" altLang="zh-CN" sz="2000" dirty="0" err="1" smtClean="0"/>
              <a:t>contig</a:t>
            </a:r>
            <a:r>
              <a:rPr lang="en-US" altLang="zh-CN" sz="2000" dirty="0" smtClean="0"/>
              <a:t> CA, EN-DC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DL can reach much higher MIMO and CA capabilities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Now RAN4 supports up </a:t>
            </a:r>
            <a:r>
              <a:rPr lang="en-US" altLang="zh-CN" sz="2000" dirty="0"/>
              <a:t>to 4 bands </a:t>
            </a:r>
            <a:r>
              <a:rPr lang="en-US" altLang="zh-CN" sz="2000" dirty="0" smtClean="0"/>
              <a:t>in DL CA, and each band can support 8CC in theory, i.e. max CA capability is </a:t>
            </a:r>
            <a:r>
              <a:rPr lang="en-US" altLang="zh-CN" sz="2000" b="1" dirty="0" smtClean="0">
                <a:solidFill>
                  <a:srgbClr val="0066FF"/>
                </a:solidFill>
              </a:rPr>
              <a:t>32 CC</a:t>
            </a:r>
            <a:endParaRPr lang="en-US" altLang="zh-CN" sz="2000" b="1" dirty="0">
              <a:solidFill>
                <a:srgbClr val="0066FF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Up to 4layer MIMO in each CC, i.e. max MIMO capability can achieve </a:t>
            </a:r>
            <a:r>
              <a:rPr lang="en-US" altLang="zh-CN" sz="2000" b="1" dirty="0" smtClean="0">
                <a:solidFill>
                  <a:srgbClr val="0066FF"/>
                </a:solidFill>
              </a:rPr>
              <a:t>16 layers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66FF"/>
                </a:solidFill>
              </a:rPr>
              <a:t>The achievable DL MIMO+CA capability is much higher than UL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Handheld UE UL performance is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quite limited and no more can be enhanced </a:t>
            </a:r>
            <a:r>
              <a:rPr lang="en-US" altLang="zh-CN" sz="2400" b="1" dirty="0" smtClean="0"/>
              <a:t>if stay with current 2Tx assumption</a:t>
            </a:r>
            <a:endParaRPr lang="en-US" altLang="zh-CN" sz="2000" b="1" dirty="0"/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Max achievable power is 26+26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Max MIMO and CA is 2layer+200MHz CC, and no MIMO in non-</a:t>
            </a:r>
            <a:r>
              <a:rPr lang="en-US" altLang="zh-CN" sz="2000" dirty="0" err="1" smtClean="0"/>
              <a:t>contig</a:t>
            </a:r>
            <a:r>
              <a:rPr lang="en-US" altLang="zh-CN" sz="2000" dirty="0" smtClean="0"/>
              <a:t> CA and inter-band CA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EN-DC is 1T+1T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Max concurrent Bands is two</a:t>
            </a:r>
          </a:p>
        </p:txBody>
      </p:sp>
    </p:spTree>
    <p:extLst>
      <p:ext uri="{BB962C8B-B14F-4D97-AF65-F5344CB8AC3E}">
        <p14:creationId xmlns:p14="http://schemas.microsoft.com/office/powerpoint/2010/main" val="299644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Introduction of 3Tx in handheld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84412"/>
            <a:ext cx="10515600" cy="39658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Evolution from current 2Tx to 3Tx</a:t>
            </a:r>
          </a:p>
          <a:p>
            <a:pPr lvl="1"/>
            <a:r>
              <a:rPr lang="en-US" altLang="zh-CN" dirty="0" smtClean="0"/>
              <a:t>3Tx means 3Tx chain, and 3PAs activated</a:t>
            </a:r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 smtClean="0"/>
              <a:t>Target following 3Tx cases</a:t>
            </a:r>
          </a:p>
          <a:p>
            <a:pPr lvl="1"/>
            <a:r>
              <a:rPr lang="en-US" altLang="zh-CN" dirty="0" smtClean="0"/>
              <a:t>1 band/cc with 3Tx</a:t>
            </a:r>
          </a:p>
          <a:p>
            <a:pPr lvl="1"/>
            <a:r>
              <a:rPr lang="en-US" altLang="zh-CN" dirty="0" smtClean="0"/>
              <a:t>2 bands/cc with 3Tx</a:t>
            </a:r>
          </a:p>
          <a:p>
            <a:pPr lvl="1"/>
            <a:r>
              <a:rPr lang="en-US" altLang="zh-CN" dirty="0" smtClean="0"/>
              <a:t>3 bands/cc with 3Tx</a:t>
            </a:r>
            <a:endParaRPr lang="zh-CN" altLang="en-US" dirty="0"/>
          </a:p>
        </p:txBody>
      </p:sp>
      <p:grpSp>
        <p:nvGrpSpPr>
          <p:cNvPr id="81" name="组合 80"/>
          <p:cNvGrpSpPr/>
          <p:nvPr/>
        </p:nvGrpSpPr>
        <p:grpSpPr>
          <a:xfrm>
            <a:off x="4981769" y="2852714"/>
            <a:ext cx="5168902" cy="1279585"/>
            <a:chOff x="6719976" y="3050875"/>
            <a:chExt cx="5168902" cy="1279585"/>
          </a:xfrm>
        </p:grpSpPr>
        <p:sp>
          <p:nvSpPr>
            <p:cNvPr id="80" name="右箭头 79"/>
            <p:cNvSpPr/>
            <p:nvPr/>
          </p:nvSpPr>
          <p:spPr>
            <a:xfrm>
              <a:off x="8783553" y="3298948"/>
              <a:ext cx="963212" cy="496981"/>
            </a:xfrm>
            <a:prstGeom prst="rightArrow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719976" y="3073596"/>
              <a:ext cx="1995349" cy="90004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9810107" y="3050875"/>
              <a:ext cx="2078771" cy="127958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流程图: 汇总连接 36"/>
            <p:cNvSpPr/>
            <p:nvPr/>
          </p:nvSpPr>
          <p:spPr>
            <a:xfrm>
              <a:off x="10305373" y="3166556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右箭头 37"/>
            <p:cNvSpPr/>
            <p:nvPr/>
          </p:nvSpPr>
          <p:spPr>
            <a:xfrm>
              <a:off x="10535247" y="3203810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11195881" y="3165753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箭头连接符 39"/>
            <p:cNvCxnSpPr>
              <a:stCxn id="38" idx="3"/>
              <a:endCxn id="39" idx="3"/>
            </p:cNvCxnSpPr>
            <p:nvPr/>
          </p:nvCxnSpPr>
          <p:spPr>
            <a:xfrm>
              <a:off x="10811095" y="3256122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等腰三角形 40"/>
            <p:cNvSpPr/>
            <p:nvPr/>
          </p:nvSpPr>
          <p:spPr>
            <a:xfrm rot="5400000">
              <a:off x="11195881" y="3574524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箭头连接符 41"/>
            <p:cNvCxnSpPr>
              <a:endCxn id="41" idx="3"/>
            </p:cNvCxnSpPr>
            <p:nvPr/>
          </p:nvCxnSpPr>
          <p:spPr>
            <a:xfrm>
              <a:off x="10811095" y="3676152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等腰三角形 42"/>
            <p:cNvSpPr/>
            <p:nvPr/>
          </p:nvSpPr>
          <p:spPr>
            <a:xfrm rot="5400000">
              <a:off x="11204506" y="3985377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箭头连接符 43"/>
            <p:cNvCxnSpPr>
              <a:endCxn id="43" idx="3"/>
            </p:cNvCxnSpPr>
            <p:nvPr/>
          </p:nvCxnSpPr>
          <p:spPr>
            <a:xfrm>
              <a:off x="10819720" y="4087005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箭头连接符 44"/>
            <p:cNvCxnSpPr>
              <a:stCxn id="39" idx="0"/>
            </p:cNvCxnSpPr>
            <p:nvPr/>
          </p:nvCxnSpPr>
          <p:spPr>
            <a:xfrm>
              <a:off x="11428125" y="3267382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箭头连接符 45"/>
            <p:cNvCxnSpPr/>
            <p:nvPr/>
          </p:nvCxnSpPr>
          <p:spPr>
            <a:xfrm>
              <a:off x="11428125" y="3677007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11436750" y="4087005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右箭头 47"/>
            <p:cNvSpPr/>
            <p:nvPr/>
          </p:nvSpPr>
          <p:spPr>
            <a:xfrm>
              <a:off x="9995648" y="3209440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流程图: 汇总连接 48"/>
            <p:cNvSpPr/>
            <p:nvPr/>
          </p:nvSpPr>
          <p:spPr>
            <a:xfrm>
              <a:off x="10305373" y="3576849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右箭头 49"/>
            <p:cNvSpPr/>
            <p:nvPr/>
          </p:nvSpPr>
          <p:spPr>
            <a:xfrm>
              <a:off x="10535247" y="3614103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右箭头 50"/>
            <p:cNvSpPr/>
            <p:nvPr/>
          </p:nvSpPr>
          <p:spPr>
            <a:xfrm>
              <a:off x="9995648" y="3619733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右箭头 51"/>
            <p:cNvSpPr/>
            <p:nvPr/>
          </p:nvSpPr>
          <p:spPr>
            <a:xfrm>
              <a:off x="10552341" y="4022177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流程图: 汇总连接 55"/>
            <p:cNvSpPr/>
            <p:nvPr/>
          </p:nvSpPr>
          <p:spPr>
            <a:xfrm>
              <a:off x="10304580" y="3983208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右箭头 56"/>
            <p:cNvSpPr/>
            <p:nvPr/>
          </p:nvSpPr>
          <p:spPr>
            <a:xfrm>
              <a:off x="9999696" y="4013181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流程图: 汇总连接 61"/>
            <p:cNvSpPr/>
            <p:nvPr/>
          </p:nvSpPr>
          <p:spPr>
            <a:xfrm>
              <a:off x="7158420" y="3235128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右箭头 62"/>
            <p:cNvSpPr/>
            <p:nvPr/>
          </p:nvSpPr>
          <p:spPr>
            <a:xfrm>
              <a:off x="7388294" y="3272382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8048928" y="3234325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箭头连接符 64"/>
            <p:cNvCxnSpPr>
              <a:stCxn id="63" idx="3"/>
              <a:endCxn id="64" idx="3"/>
            </p:cNvCxnSpPr>
            <p:nvPr/>
          </p:nvCxnSpPr>
          <p:spPr>
            <a:xfrm>
              <a:off x="7664142" y="3324694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等腰三角形 65"/>
            <p:cNvSpPr/>
            <p:nvPr/>
          </p:nvSpPr>
          <p:spPr>
            <a:xfrm rot="5400000">
              <a:off x="8048928" y="3599962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箭头连接符 66"/>
            <p:cNvCxnSpPr>
              <a:endCxn id="66" idx="3"/>
            </p:cNvCxnSpPr>
            <p:nvPr/>
          </p:nvCxnSpPr>
          <p:spPr>
            <a:xfrm>
              <a:off x="7664142" y="3701590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箭头连接符 67"/>
            <p:cNvCxnSpPr>
              <a:stCxn id="64" idx="0"/>
            </p:cNvCxnSpPr>
            <p:nvPr/>
          </p:nvCxnSpPr>
          <p:spPr>
            <a:xfrm>
              <a:off x="8281172" y="3335954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箭头连接符 68"/>
            <p:cNvCxnSpPr/>
            <p:nvPr/>
          </p:nvCxnSpPr>
          <p:spPr>
            <a:xfrm>
              <a:off x="8281172" y="3702445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右箭头 69"/>
            <p:cNvSpPr/>
            <p:nvPr/>
          </p:nvSpPr>
          <p:spPr>
            <a:xfrm>
              <a:off x="6848695" y="3278012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流程图: 汇总连接 70"/>
            <p:cNvSpPr/>
            <p:nvPr/>
          </p:nvSpPr>
          <p:spPr>
            <a:xfrm>
              <a:off x="7158420" y="3602287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右箭头 71"/>
            <p:cNvSpPr/>
            <p:nvPr/>
          </p:nvSpPr>
          <p:spPr>
            <a:xfrm>
              <a:off x="7388294" y="3639541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右箭头 72"/>
            <p:cNvSpPr/>
            <p:nvPr/>
          </p:nvSpPr>
          <p:spPr>
            <a:xfrm>
              <a:off x="6848695" y="3645171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8783553" y="3399941"/>
              <a:ext cx="89960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0070C0"/>
                  </a:solidFill>
                </a:rPr>
                <a:t>Evolution</a:t>
              </a:r>
              <a:endParaRPr lang="zh-CN" altLang="en-US" sz="1400" dirty="0">
                <a:solidFill>
                  <a:srgbClr val="0070C0"/>
                </a:solidFill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171616" y="4770343"/>
            <a:ext cx="3761263" cy="1283895"/>
            <a:chOff x="5417925" y="5011616"/>
            <a:chExt cx="3761263" cy="1283895"/>
          </a:xfrm>
        </p:grpSpPr>
        <p:grpSp>
          <p:nvGrpSpPr>
            <p:cNvPr id="15" name="组合 14"/>
            <p:cNvGrpSpPr/>
            <p:nvPr/>
          </p:nvGrpSpPr>
          <p:grpSpPr>
            <a:xfrm>
              <a:off x="6332207" y="5039573"/>
              <a:ext cx="483674" cy="867354"/>
              <a:chOff x="-1249594" y="5491310"/>
              <a:chExt cx="414352" cy="814961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-1246722" y="549131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</a:t>
                </a:r>
                <a:endParaRPr lang="zh-CN" altLang="en-US" dirty="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-1246722" y="5769912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</a:t>
                </a:r>
                <a:endParaRPr lang="zh-CN" altLang="en-US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-1249594" y="6057158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</a:t>
                </a:r>
                <a:endParaRPr lang="zh-CN" altLang="en-US" dirty="0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476651" y="5016216"/>
              <a:ext cx="483674" cy="867354"/>
              <a:chOff x="-1249594" y="5491310"/>
              <a:chExt cx="414352" cy="814961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-1246722" y="549131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-1246722" y="5769912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-1249594" y="6057158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564026" y="5011616"/>
              <a:ext cx="483674" cy="867354"/>
              <a:chOff x="-1249594" y="5491310"/>
              <a:chExt cx="414352" cy="81496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-1246722" y="549131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-1246722" y="5769912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-1249594" y="6057158"/>
                <a:ext cx="411480" cy="249113"/>
              </a:xfrm>
              <a:prstGeom prst="rect">
                <a:avLst/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CC3</a:t>
                </a:r>
                <a:endParaRPr lang="zh-CN" altLang="en-US" dirty="0"/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6192737" y="5947652"/>
              <a:ext cx="7665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/>
                <a:t>Case 1</a:t>
              </a:r>
              <a:endParaRPr lang="zh-CN" altLang="en-US" sz="1600" dirty="0"/>
            </a:p>
          </p:txBody>
        </p:sp>
        <p:sp>
          <p:nvSpPr>
            <p:cNvPr id="83" name="矩形 82"/>
            <p:cNvSpPr/>
            <p:nvPr/>
          </p:nvSpPr>
          <p:spPr>
            <a:xfrm>
              <a:off x="7314194" y="5951158"/>
              <a:ext cx="7665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/>
                <a:t>Case 2</a:t>
              </a:r>
              <a:endParaRPr lang="zh-CN" altLang="en-US" sz="1600" dirty="0"/>
            </a:p>
          </p:txBody>
        </p:sp>
        <p:sp>
          <p:nvSpPr>
            <p:cNvPr id="84" name="矩形 83"/>
            <p:cNvSpPr/>
            <p:nvPr/>
          </p:nvSpPr>
          <p:spPr>
            <a:xfrm>
              <a:off x="8412631" y="5956957"/>
              <a:ext cx="7665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600" dirty="0" smtClean="0"/>
                <a:t>Case 3</a:t>
              </a:r>
              <a:endParaRPr lang="zh-CN" altLang="en-US" sz="1600" dirty="0"/>
            </a:p>
          </p:txBody>
        </p:sp>
        <p:grpSp>
          <p:nvGrpSpPr>
            <p:cNvPr id="103" name="组合 102"/>
            <p:cNvGrpSpPr/>
            <p:nvPr/>
          </p:nvGrpSpPr>
          <p:grpSpPr>
            <a:xfrm>
              <a:off x="5417925" y="5053707"/>
              <a:ext cx="426422" cy="853220"/>
              <a:chOff x="5336023" y="5080624"/>
              <a:chExt cx="426422" cy="853220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5353450" y="5080624"/>
                <a:ext cx="408995" cy="242270"/>
                <a:chOff x="5344824" y="5011616"/>
                <a:chExt cx="408995" cy="272714"/>
              </a:xfrm>
              <a:solidFill>
                <a:schemeClr val="tx1"/>
              </a:solidFill>
            </p:grpSpPr>
            <p:sp>
              <p:nvSpPr>
                <p:cNvPr id="85" name="等腰三角形 84"/>
                <p:cNvSpPr/>
                <p:nvPr/>
              </p:nvSpPr>
              <p:spPr>
                <a:xfrm flipV="1">
                  <a:off x="5620673" y="5011616"/>
                  <a:ext cx="133146" cy="11247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7" name="直接连接符 86"/>
                <p:cNvCxnSpPr/>
                <p:nvPr/>
              </p:nvCxnSpPr>
              <p:spPr>
                <a:xfrm flipH="1">
                  <a:off x="5685305" y="5120877"/>
                  <a:ext cx="3753" cy="155867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/>
                <p:cNvCxnSpPr/>
                <p:nvPr/>
              </p:nvCxnSpPr>
              <p:spPr>
                <a:xfrm flipH="1">
                  <a:off x="5344824" y="5282596"/>
                  <a:ext cx="340481" cy="1734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" name="组合 93"/>
              <p:cNvGrpSpPr/>
              <p:nvPr/>
            </p:nvGrpSpPr>
            <p:grpSpPr>
              <a:xfrm>
                <a:off x="5345403" y="5387096"/>
                <a:ext cx="408995" cy="237917"/>
                <a:chOff x="5344824" y="5011616"/>
                <a:chExt cx="408995" cy="272714"/>
              </a:xfrm>
              <a:solidFill>
                <a:schemeClr val="tx1"/>
              </a:solidFill>
            </p:grpSpPr>
            <p:sp>
              <p:nvSpPr>
                <p:cNvPr id="95" name="等腰三角形 94"/>
                <p:cNvSpPr/>
                <p:nvPr/>
              </p:nvSpPr>
              <p:spPr>
                <a:xfrm flipV="1">
                  <a:off x="5620673" y="5011616"/>
                  <a:ext cx="133146" cy="11247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5685305" y="5120877"/>
                  <a:ext cx="3753" cy="155867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直接连接符 96"/>
                <p:cNvCxnSpPr/>
                <p:nvPr/>
              </p:nvCxnSpPr>
              <p:spPr>
                <a:xfrm flipH="1">
                  <a:off x="5344824" y="5282596"/>
                  <a:ext cx="340481" cy="1734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5336023" y="5668079"/>
                <a:ext cx="408995" cy="265765"/>
                <a:chOff x="5344824" y="5011616"/>
                <a:chExt cx="408995" cy="272714"/>
              </a:xfrm>
              <a:solidFill>
                <a:schemeClr val="tx1"/>
              </a:solidFill>
            </p:grpSpPr>
            <p:sp>
              <p:nvSpPr>
                <p:cNvPr id="99" name="等腰三角形 98"/>
                <p:cNvSpPr/>
                <p:nvPr/>
              </p:nvSpPr>
              <p:spPr>
                <a:xfrm flipV="1">
                  <a:off x="5620673" y="5011616"/>
                  <a:ext cx="133146" cy="112475"/>
                </a:xfrm>
                <a:prstGeom prst="triangl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0" name="直接连接符 99"/>
                <p:cNvCxnSpPr/>
                <p:nvPr/>
              </p:nvCxnSpPr>
              <p:spPr>
                <a:xfrm flipH="1">
                  <a:off x="5685305" y="5120877"/>
                  <a:ext cx="3753" cy="155867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直接连接符 100"/>
                <p:cNvCxnSpPr/>
                <p:nvPr/>
              </p:nvCxnSpPr>
              <p:spPr>
                <a:xfrm flipH="1">
                  <a:off x="5344824" y="5282596"/>
                  <a:ext cx="340481" cy="1734"/>
                </a:xfrm>
                <a:prstGeom prst="line">
                  <a:avLst/>
                </a:prstGeom>
                <a:grpFill/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341349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Power enhancement with 3Tx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524132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/>
              <a:t>3Tx can support higher than 29dBm total output power </a:t>
            </a:r>
            <a:r>
              <a:rPr lang="en-US" altLang="zh-CN" sz="2400" dirty="0" smtClean="0">
                <a:solidFill>
                  <a:srgbClr val="0066FF"/>
                </a:solidFill>
              </a:rPr>
              <a:t>-&gt;RAN4 impact</a:t>
            </a:r>
            <a:endParaRPr lang="en-US" altLang="zh-CN" sz="2400" dirty="0" smtClean="0"/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3x26 = 30.8dBm -&gt;PC1</a:t>
            </a:r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23+2x26 </a:t>
            </a:r>
            <a:r>
              <a:rPr lang="en-US" altLang="zh-CN" sz="2000" dirty="0"/>
              <a:t>= </a:t>
            </a:r>
            <a:r>
              <a:rPr lang="en-US" altLang="zh-CN" sz="2000" dirty="0" smtClean="0"/>
              <a:t>30dBm -&gt;PC1.3?</a:t>
            </a:r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3x23 / 23+26 </a:t>
            </a:r>
            <a:r>
              <a:rPr lang="en-US" altLang="zh-CN" sz="2000" dirty="0"/>
              <a:t>= </a:t>
            </a:r>
            <a:r>
              <a:rPr lang="en-US" altLang="zh-CN" sz="2000" dirty="0" smtClean="0"/>
              <a:t>27.7dBm -&gt;PC1.7?</a:t>
            </a:r>
          </a:p>
          <a:p>
            <a:pPr lvl="1">
              <a:lnSpc>
                <a:spcPct val="130000"/>
              </a:lnSpc>
            </a:pPr>
            <a:endParaRPr lang="en-US" altLang="zh-CN" sz="2000" dirty="0"/>
          </a:p>
          <a:p>
            <a:pPr>
              <a:lnSpc>
                <a:spcPct val="130000"/>
              </a:lnSpc>
            </a:pPr>
            <a:r>
              <a:rPr lang="en-US" altLang="zh-CN" sz="2400" b="1" dirty="0" smtClean="0"/>
              <a:t>Different approaches can be considered to support higher or new power capabilities than current power class</a:t>
            </a:r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New power class</a:t>
            </a:r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Remove </a:t>
            </a:r>
            <a:r>
              <a:rPr lang="en-US" altLang="zh-CN" sz="2000" dirty="0"/>
              <a:t>upper </a:t>
            </a:r>
            <a:r>
              <a:rPr lang="en-US" altLang="zh-CN" sz="2000" dirty="0" smtClean="0"/>
              <a:t>limit</a:t>
            </a:r>
          </a:p>
          <a:p>
            <a:pPr lvl="1">
              <a:lnSpc>
                <a:spcPct val="130000"/>
              </a:lnSpc>
            </a:pPr>
            <a:r>
              <a:rPr lang="en-US" altLang="zh-CN" sz="2000" dirty="0" smtClean="0"/>
              <a:t>Power </a:t>
            </a:r>
            <a:r>
              <a:rPr lang="en-US" altLang="zh-CN" sz="2000" dirty="0"/>
              <a:t>boosting </a:t>
            </a:r>
            <a:endParaRPr lang="zh-CN" altLang="en-US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106569"/>
              </p:ext>
            </p:extLst>
          </p:nvPr>
        </p:nvGraphicFramePr>
        <p:xfrm>
          <a:off x="5749869" y="2453981"/>
          <a:ext cx="5269425" cy="823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2775">
                  <a:extLst>
                    <a:ext uri="{9D8B030D-6E8A-4147-A177-3AD203B41FA5}">
                      <a16:colId xmlns:a16="http://schemas.microsoft.com/office/drawing/2014/main" val="3698653798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3409660325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1600311105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658991687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51164280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4049434886"/>
                    </a:ext>
                  </a:extLst>
                </a:gridCol>
                <a:gridCol w="752775">
                  <a:extLst>
                    <a:ext uri="{9D8B030D-6E8A-4147-A177-3AD203B41FA5}">
                      <a16:colId xmlns:a16="http://schemas.microsoft.com/office/drawing/2014/main" val="2192395095"/>
                    </a:ext>
                  </a:extLst>
                </a:gridCol>
              </a:tblGrid>
              <a:tr h="411955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66FF"/>
                          </a:solidFill>
                        </a:rPr>
                        <a:t>PC1</a:t>
                      </a:r>
                      <a:endParaRPr lang="zh-CN" altLang="en-US" sz="1600" dirty="0">
                        <a:solidFill>
                          <a:srgbClr val="0066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PC1.3?</a:t>
                      </a:r>
                      <a:endParaRPr lang="zh-CN" alt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PC1.5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PC1.7?</a:t>
                      </a:r>
                      <a:endParaRPr lang="zh-CN" alt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PC2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PC3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PC5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00363685"/>
                  </a:ext>
                </a:extLst>
              </a:tr>
              <a:tr h="411955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rgbClr val="0066FF"/>
                          </a:solidFill>
                        </a:rPr>
                        <a:t>31</a:t>
                      </a:r>
                      <a:endParaRPr lang="zh-CN" altLang="en-US" sz="1600" dirty="0">
                        <a:solidFill>
                          <a:srgbClr val="0066FF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30</a:t>
                      </a:r>
                      <a:endParaRPr lang="zh-CN" alt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28</a:t>
                      </a:r>
                      <a:endParaRPr lang="zh-CN" altLang="en-US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26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23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tx1"/>
                          </a:solidFill>
                        </a:rPr>
                        <a:t>20</a:t>
                      </a:r>
                      <a:endParaRPr lang="zh-CN" alt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617282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3176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83181"/>
          </a:xfrm>
        </p:spPr>
        <p:txBody>
          <a:bodyPr/>
          <a:lstStyle/>
          <a:p>
            <a:r>
              <a:rPr lang="en-US" altLang="zh-CN" dirty="0"/>
              <a:t>MIMO </a:t>
            </a:r>
            <a:r>
              <a:rPr lang="en-US" altLang="zh-CN" dirty="0" smtClean="0"/>
              <a:t>enhancement with 3T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0666" y="1657443"/>
            <a:ext cx="6779176" cy="489906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/>
              <a:t>3 layer </a:t>
            </a:r>
            <a:r>
              <a:rPr lang="en-US" altLang="zh-CN" sz="2400" b="1" dirty="0" smtClean="0"/>
              <a:t>MIMO can be supported in 1CC or 2 </a:t>
            </a:r>
            <a:r>
              <a:rPr lang="en-US" altLang="zh-CN" sz="2400" b="1" dirty="0" err="1" smtClean="0"/>
              <a:t>contig</a:t>
            </a:r>
            <a:r>
              <a:rPr lang="en-US" altLang="zh-CN" sz="2400" b="1" dirty="0" smtClean="0"/>
              <a:t> CC                                                                </a:t>
            </a:r>
            <a:r>
              <a:rPr lang="en-US" altLang="zh-CN" sz="2100" dirty="0" smtClean="0">
                <a:solidFill>
                  <a:srgbClr val="0066FF"/>
                </a:solidFill>
              </a:rPr>
              <a:t>-&gt; RAN1 and RAN4 impact</a:t>
            </a:r>
            <a:endParaRPr lang="en-US" altLang="zh-CN" sz="2100" dirty="0">
              <a:solidFill>
                <a:srgbClr val="0066FF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New </a:t>
            </a:r>
            <a:r>
              <a:rPr lang="en-US" altLang="zh-CN" sz="2000" dirty="0"/>
              <a:t>3 ports codebook or reuse 4 ports </a:t>
            </a:r>
            <a:r>
              <a:rPr lang="en-US" altLang="zh-CN" sz="2000" dirty="0" smtClean="0"/>
              <a:t>codebook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More than 50% throughput gain can be achieved with 3Tx comparing to current 2Tx UL MIMO </a:t>
            </a:r>
            <a:r>
              <a:rPr lang="en-US" altLang="zh-CN" sz="2000" dirty="0" smtClean="0"/>
              <a:t>(see Annex)</a:t>
            </a:r>
          </a:p>
          <a:p>
            <a:pPr lvl="1">
              <a:lnSpc>
                <a:spcPct val="120000"/>
              </a:lnSpc>
            </a:pPr>
            <a:endParaRPr lang="zh-CN" altLang="en-US" sz="2000" dirty="0"/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2 layer MIMO can be supported </a:t>
            </a:r>
            <a:r>
              <a:rPr lang="en-US" altLang="zh-CN" sz="2400" b="1" dirty="0"/>
              <a:t>in non-</a:t>
            </a:r>
            <a:r>
              <a:rPr lang="en-US" altLang="zh-CN" sz="2400" b="1" dirty="0" err="1"/>
              <a:t>contig</a:t>
            </a:r>
            <a:r>
              <a:rPr lang="en-US" altLang="zh-CN" sz="2400" b="1" dirty="0"/>
              <a:t> UL CA, inter-band UL CA, or </a:t>
            </a:r>
            <a:r>
              <a:rPr lang="en-US" altLang="zh-CN" sz="2400" b="1" dirty="0" smtClean="0"/>
              <a:t>EN-DC at one CC                           </a:t>
            </a:r>
            <a:r>
              <a:rPr lang="en-US" altLang="zh-CN" sz="2100" dirty="0" smtClean="0">
                <a:solidFill>
                  <a:srgbClr val="0066FF"/>
                </a:solidFill>
              </a:rPr>
              <a:t>-&gt;RAN4 </a:t>
            </a:r>
            <a:r>
              <a:rPr lang="en-US" altLang="zh-CN" sz="2100" dirty="0">
                <a:solidFill>
                  <a:srgbClr val="0066FF"/>
                </a:solidFill>
              </a:rPr>
              <a:t>impact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Similar feature has been introduced in RAN4 Rel-17, i.e. </a:t>
            </a:r>
            <a:r>
              <a:rPr lang="en-US" altLang="zh-CN" sz="2000" dirty="0" err="1" smtClean="0"/>
              <a:t>contig</a:t>
            </a:r>
            <a:r>
              <a:rPr lang="en-US" altLang="zh-CN" sz="2000" dirty="0" smtClean="0"/>
              <a:t> UL CA+MIMO up to 200MHz aggregated CBW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No impact to RAN1 and RAN2</a:t>
            </a:r>
          </a:p>
          <a:p>
            <a:pPr lvl="1">
              <a:lnSpc>
                <a:spcPct val="120000"/>
              </a:lnSpc>
            </a:pP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400" b="1" dirty="0" err="1" smtClean="0"/>
              <a:t>TxD</a:t>
            </a:r>
            <a:r>
              <a:rPr lang="en-US" altLang="zh-CN" sz="2400" b="1" dirty="0" smtClean="0"/>
              <a:t> with 3Tx can be supported if necessary                   </a:t>
            </a:r>
            <a:r>
              <a:rPr lang="en-US" altLang="zh-CN" sz="2100" dirty="0" smtClean="0">
                <a:solidFill>
                  <a:srgbClr val="0066FF"/>
                </a:solidFill>
              </a:rPr>
              <a:t>-&gt; RAN4 impact</a:t>
            </a:r>
            <a:endParaRPr lang="en-US" altLang="zh-CN" sz="2100" dirty="0">
              <a:solidFill>
                <a:srgbClr val="0066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737894" y="1587788"/>
            <a:ext cx="4032300" cy="1392953"/>
            <a:chOff x="1161369" y="5074332"/>
            <a:chExt cx="4032300" cy="1392953"/>
          </a:xfrm>
        </p:grpSpPr>
        <p:grpSp>
          <p:nvGrpSpPr>
            <p:cNvPr id="34" name="组合 33"/>
            <p:cNvGrpSpPr/>
            <p:nvPr/>
          </p:nvGrpSpPr>
          <p:grpSpPr>
            <a:xfrm>
              <a:off x="3217944" y="5082673"/>
              <a:ext cx="1975725" cy="1250554"/>
              <a:chOff x="1165528" y="5437610"/>
              <a:chExt cx="1720757" cy="1260334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168400" y="588174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578795" y="6161585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199877" y="5437610"/>
                <a:ext cx="1104186" cy="3077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 err="1" smtClean="0"/>
                  <a:t>Cont</a:t>
                </a:r>
                <a:r>
                  <a:rPr lang="en-US" altLang="zh-CN" sz="1400" dirty="0" smtClean="0"/>
                  <a:t> CA</a:t>
                </a:r>
                <a:endParaRPr lang="zh-CN" altLang="en-US" sz="1400" dirty="0"/>
              </a:p>
            </p:txBody>
          </p:sp>
          <p:sp>
            <p:nvSpPr>
              <p:cNvPr id="38" name="左大括号 37"/>
              <p:cNvSpPr/>
              <p:nvPr/>
            </p:nvSpPr>
            <p:spPr>
              <a:xfrm flipH="1">
                <a:off x="2069770" y="5900165"/>
                <a:ext cx="173665" cy="796535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2209497" y="6130853"/>
                <a:ext cx="67678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 smtClean="0"/>
                  <a:t>MIMO</a:t>
                </a:r>
                <a:endParaRPr lang="zh-CN" altLang="en-US" sz="1400" dirty="0"/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578795" y="5876184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41" name="左大括号 40"/>
              <p:cNvSpPr/>
              <p:nvPr/>
            </p:nvSpPr>
            <p:spPr>
              <a:xfrm rot="5400000">
                <a:off x="1492140" y="5365320"/>
                <a:ext cx="174392" cy="821874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1168400" y="6160342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1575923" y="6448831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165528" y="6447588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341115" y="5074332"/>
              <a:ext cx="1442933" cy="1347762"/>
              <a:chOff x="-1249594" y="5039920"/>
              <a:chExt cx="1236125" cy="1266351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-1246722" y="549131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-1215762" y="5039920"/>
                <a:ext cx="40860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 smtClean="0"/>
                  <a:t>SA</a:t>
                </a:r>
                <a:endParaRPr lang="zh-CN" altLang="en-US" sz="1400" dirty="0"/>
              </a:p>
            </p:txBody>
          </p:sp>
          <p:sp>
            <p:nvSpPr>
              <p:cNvPr id="48" name="左大括号 47"/>
              <p:cNvSpPr/>
              <p:nvPr/>
            </p:nvSpPr>
            <p:spPr>
              <a:xfrm flipH="1">
                <a:off x="-829984" y="5509735"/>
                <a:ext cx="173665" cy="796535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-690257" y="5740423"/>
                <a:ext cx="67678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 smtClean="0"/>
                  <a:t>MIMO</a:t>
                </a:r>
                <a:endParaRPr lang="zh-CN" altLang="en-US" sz="1400" dirty="0"/>
              </a:p>
            </p:txBody>
          </p:sp>
          <p:sp>
            <p:nvSpPr>
              <p:cNvPr id="50" name="左大括号 49"/>
              <p:cNvSpPr/>
              <p:nvPr/>
            </p:nvSpPr>
            <p:spPr>
              <a:xfrm rot="5400000">
                <a:off x="-1129615" y="5181526"/>
                <a:ext cx="174390" cy="408608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-1246722" y="5769912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52" name="矩形 51"/>
              <p:cNvSpPr/>
              <p:nvPr/>
            </p:nvSpPr>
            <p:spPr>
              <a:xfrm>
                <a:off x="-1249594" y="6057158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1161369" y="5074332"/>
              <a:ext cx="3950898" cy="1392953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41584" y="3554848"/>
            <a:ext cx="2813260" cy="1353520"/>
            <a:chOff x="5835033" y="5050835"/>
            <a:chExt cx="2813260" cy="1366490"/>
          </a:xfrm>
        </p:grpSpPr>
        <p:grpSp>
          <p:nvGrpSpPr>
            <p:cNvPr id="4" name="组合 3"/>
            <p:cNvGrpSpPr/>
            <p:nvPr/>
          </p:nvGrpSpPr>
          <p:grpSpPr>
            <a:xfrm>
              <a:off x="6380241" y="5091434"/>
              <a:ext cx="2176683" cy="1233594"/>
              <a:chOff x="3246980" y="5478322"/>
              <a:chExt cx="1846887" cy="100988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3246980" y="5968388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802672" y="6239089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3371971" y="5478322"/>
                <a:ext cx="990267" cy="2543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 smtClean="0"/>
                  <a:t>CA/ENDC</a:t>
                </a:r>
                <a:endParaRPr lang="zh-CN" altLang="en-US" sz="1400" dirty="0"/>
              </a:p>
            </p:txBody>
          </p:sp>
          <p:sp>
            <p:nvSpPr>
              <p:cNvPr id="8" name="左大括号 7"/>
              <p:cNvSpPr/>
              <p:nvPr/>
            </p:nvSpPr>
            <p:spPr>
              <a:xfrm flipH="1">
                <a:off x="4293647" y="5968526"/>
                <a:ext cx="187366" cy="497610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417079" y="6051141"/>
                <a:ext cx="676788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 smtClean="0"/>
                  <a:t>MIMO</a:t>
                </a:r>
                <a:endParaRPr lang="zh-CN" altLang="en-US" sz="1400" dirty="0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3802672" y="5971976"/>
                <a:ext cx="411480" cy="249113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CC2</a:t>
                </a:r>
                <a:endParaRPr lang="zh-CN" altLang="en-US" dirty="0"/>
              </a:p>
            </p:txBody>
          </p:sp>
          <p:sp>
            <p:nvSpPr>
              <p:cNvPr id="11" name="左大括号 10"/>
              <p:cNvSpPr/>
              <p:nvPr/>
            </p:nvSpPr>
            <p:spPr>
              <a:xfrm rot="5400000">
                <a:off x="3604892" y="5340841"/>
                <a:ext cx="251347" cy="967171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5835033" y="5050835"/>
              <a:ext cx="2813260" cy="1366490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42562" y="5281023"/>
            <a:ext cx="2150481" cy="1341847"/>
            <a:chOff x="8960105" y="5046167"/>
            <a:chExt cx="2150481" cy="1341847"/>
          </a:xfrm>
        </p:grpSpPr>
        <p:grpSp>
          <p:nvGrpSpPr>
            <p:cNvPr id="55" name="组合 54"/>
            <p:cNvGrpSpPr/>
            <p:nvPr/>
          </p:nvGrpSpPr>
          <p:grpSpPr>
            <a:xfrm>
              <a:off x="9510086" y="5046167"/>
              <a:ext cx="1132533" cy="1293516"/>
              <a:chOff x="-1249594" y="5090890"/>
              <a:chExt cx="970214" cy="1215381"/>
            </a:xfrm>
          </p:grpSpPr>
          <p:sp>
            <p:nvSpPr>
              <p:cNvPr id="56" name="矩形 55"/>
              <p:cNvSpPr/>
              <p:nvPr/>
            </p:nvSpPr>
            <p:spPr>
              <a:xfrm>
                <a:off x="-1246722" y="5491310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-1215762" y="5090890"/>
                <a:ext cx="408608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400" dirty="0" smtClean="0"/>
                  <a:t>SA</a:t>
                </a:r>
                <a:endParaRPr lang="zh-CN" altLang="en-US" sz="1400" dirty="0"/>
              </a:p>
            </p:txBody>
          </p:sp>
          <p:sp>
            <p:nvSpPr>
              <p:cNvPr id="58" name="左大括号 57"/>
              <p:cNvSpPr/>
              <p:nvPr/>
            </p:nvSpPr>
            <p:spPr>
              <a:xfrm flipH="1">
                <a:off x="-829984" y="5509735"/>
                <a:ext cx="173665" cy="796535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-690257" y="5740423"/>
                <a:ext cx="410877" cy="2891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 err="1" smtClean="0"/>
                  <a:t>TxD</a:t>
                </a:r>
                <a:endParaRPr lang="zh-CN" altLang="en-US" sz="1400" dirty="0"/>
              </a:p>
            </p:txBody>
          </p:sp>
          <p:sp>
            <p:nvSpPr>
              <p:cNvPr id="60" name="左大括号 59"/>
              <p:cNvSpPr/>
              <p:nvPr/>
            </p:nvSpPr>
            <p:spPr>
              <a:xfrm rot="5400000">
                <a:off x="-1124686" y="5201574"/>
                <a:ext cx="164528" cy="408608"/>
              </a:xfrm>
              <a:prstGeom prst="lef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-1246722" y="5769912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-1249594" y="6057158"/>
                <a:ext cx="411480" cy="249113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000" dirty="0" smtClean="0"/>
                  <a:t>CC1</a:t>
                </a:r>
                <a:endParaRPr lang="zh-CN" altLang="en-US" dirty="0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8960105" y="5046167"/>
              <a:ext cx="2150481" cy="1341847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90908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3 bands </a:t>
            </a:r>
            <a:r>
              <a:rPr lang="en-US" altLang="zh-CN" dirty="0" err="1"/>
              <a:t>Tx</a:t>
            </a:r>
            <a:r>
              <a:rPr lang="en-US" altLang="zh-CN" dirty="0"/>
              <a:t> simultaneously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75459"/>
            <a:ext cx="10515600" cy="408012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b="1" dirty="0" smtClean="0"/>
              <a:t>3 bands with 1Tx in each band </a:t>
            </a:r>
            <a:r>
              <a:rPr lang="en-US" altLang="zh-CN" sz="2400" dirty="0" smtClean="0"/>
              <a:t>concurrent transmission can be supported, e.g. in UL CA or EN-DC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rgbClr val="0066FF"/>
                </a:solidFill>
              </a:rPr>
              <a:t> </a:t>
            </a:r>
            <a:r>
              <a:rPr lang="en-US" altLang="zh-CN" sz="2000" dirty="0" smtClean="0">
                <a:solidFill>
                  <a:srgbClr val="0066FF"/>
                </a:solidFill>
              </a:rPr>
              <a:t>  -&gt;RAN4 impact</a:t>
            </a:r>
            <a:endParaRPr lang="en-US" altLang="zh-CN" sz="2000" dirty="0"/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MPR evaluation with 3PA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MSD </a:t>
            </a:r>
            <a:r>
              <a:rPr lang="en-US" altLang="zh-CN" sz="2000" dirty="0"/>
              <a:t>to cover </a:t>
            </a:r>
            <a:r>
              <a:rPr lang="en-US" altLang="zh-CN" sz="2000" dirty="0" smtClean="0"/>
              <a:t>3 bands harmonics/IMD/cross band isolation, etc.</a:t>
            </a:r>
          </a:p>
          <a:p>
            <a:pPr lvl="1">
              <a:lnSpc>
                <a:spcPct val="100000"/>
              </a:lnSpc>
            </a:pPr>
            <a:r>
              <a:rPr lang="en-US" altLang="zh-CN" sz="2000" dirty="0" smtClean="0"/>
              <a:t>3 bands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fall back to 2 bands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and 1 band </a:t>
            </a:r>
            <a:r>
              <a:rPr lang="en-US" altLang="zh-CN" sz="2000" dirty="0" err="1" smtClean="0"/>
              <a:t>Tx</a:t>
            </a:r>
            <a:r>
              <a:rPr lang="en-US" altLang="zh-CN" sz="2000" dirty="0" smtClean="0"/>
              <a:t> behavior and requirements</a:t>
            </a:r>
            <a:endParaRPr lang="en-US" altLang="zh-CN" sz="2000" dirty="0"/>
          </a:p>
        </p:txBody>
      </p:sp>
      <p:grpSp>
        <p:nvGrpSpPr>
          <p:cNvPr id="5" name="组合 4"/>
          <p:cNvGrpSpPr/>
          <p:nvPr/>
        </p:nvGrpSpPr>
        <p:grpSpPr>
          <a:xfrm>
            <a:off x="4477109" y="4719800"/>
            <a:ext cx="3026012" cy="1430376"/>
            <a:chOff x="6426708" y="5513437"/>
            <a:chExt cx="2766200" cy="1127263"/>
          </a:xfrm>
        </p:grpSpPr>
        <p:sp>
          <p:nvSpPr>
            <p:cNvPr id="7" name="流程图: 汇总连接 6"/>
            <p:cNvSpPr/>
            <p:nvPr/>
          </p:nvSpPr>
          <p:spPr>
            <a:xfrm>
              <a:off x="6821424" y="5565565"/>
              <a:ext cx="256032" cy="219456"/>
            </a:xfrm>
            <a:prstGeom prst="flowChartSummingJuncti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右箭头 7"/>
            <p:cNvSpPr/>
            <p:nvPr/>
          </p:nvSpPr>
          <p:spPr>
            <a:xfrm>
              <a:off x="7110984" y="5611206"/>
              <a:ext cx="347472" cy="12817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5400000">
              <a:off x="7947660" y="5561073"/>
              <a:ext cx="320040" cy="25603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" name="直接箭头连接符 9"/>
            <p:cNvCxnSpPr>
              <a:stCxn id="8" idx="3"/>
              <a:endCxn id="9" idx="3"/>
            </p:cNvCxnSpPr>
            <p:nvPr/>
          </p:nvCxnSpPr>
          <p:spPr>
            <a:xfrm>
              <a:off x="7458456" y="5675294"/>
              <a:ext cx="521208" cy="1379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等腰三角形 10"/>
            <p:cNvSpPr/>
            <p:nvPr/>
          </p:nvSpPr>
          <p:spPr>
            <a:xfrm rot="5400000">
              <a:off x="7947660" y="5968219"/>
              <a:ext cx="320040" cy="256032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箭头连接符 11"/>
            <p:cNvCxnSpPr>
              <a:endCxn id="11" idx="3"/>
            </p:cNvCxnSpPr>
            <p:nvPr/>
          </p:nvCxnSpPr>
          <p:spPr>
            <a:xfrm>
              <a:off x="7458456" y="6096235"/>
              <a:ext cx="5212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等腰三角形 12"/>
            <p:cNvSpPr/>
            <p:nvPr/>
          </p:nvSpPr>
          <p:spPr>
            <a:xfrm rot="5400000">
              <a:off x="7947660" y="6352664"/>
              <a:ext cx="320040" cy="256032"/>
            </a:xfrm>
            <a:prstGeom prst="triangl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4" name="直接箭头连接符 13"/>
            <p:cNvCxnSpPr>
              <a:endCxn id="13" idx="3"/>
            </p:cNvCxnSpPr>
            <p:nvPr/>
          </p:nvCxnSpPr>
          <p:spPr>
            <a:xfrm>
              <a:off x="7458456" y="6480680"/>
              <a:ext cx="52120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箭头连接符 14"/>
            <p:cNvCxnSpPr>
              <a:stCxn id="9" idx="0"/>
            </p:cNvCxnSpPr>
            <p:nvPr/>
          </p:nvCxnSpPr>
          <p:spPr>
            <a:xfrm>
              <a:off x="8235696" y="5689089"/>
              <a:ext cx="3840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箭头连接符 15"/>
            <p:cNvCxnSpPr/>
            <p:nvPr/>
          </p:nvCxnSpPr>
          <p:spPr>
            <a:xfrm>
              <a:off x="8235696" y="6097282"/>
              <a:ext cx="3840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>
              <a:off x="8235696" y="6480680"/>
              <a:ext cx="38404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右箭头 17"/>
            <p:cNvSpPr/>
            <p:nvPr/>
          </p:nvSpPr>
          <p:spPr>
            <a:xfrm>
              <a:off x="6431280" y="5618103"/>
              <a:ext cx="347472" cy="128175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流程图: 汇总连接 18"/>
            <p:cNvSpPr/>
            <p:nvPr/>
          </p:nvSpPr>
          <p:spPr>
            <a:xfrm>
              <a:off x="6821424" y="5974576"/>
              <a:ext cx="256032" cy="219456"/>
            </a:xfrm>
            <a:prstGeom prst="flowChartSummingJuncti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右箭头 19"/>
            <p:cNvSpPr/>
            <p:nvPr/>
          </p:nvSpPr>
          <p:spPr>
            <a:xfrm>
              <a:off x="7110984" y="6020217"/>
              <a:ext cx="347472" cy="128175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右箭头 20"/>
            <p:cNvSpPr/>
            <p:nvPr/>
          </p:nvSpPr>
          <p:spPr>
            <a:xfrm>
              <a:off x="6431280" y="6027114"/>
              <a:ext cx="347472" cy="128175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流程图: 汇总连接 21"/>
            <p:cNvSpPr/>
            <p:nvPr/>
          </p:nvSpPr>
          <p:spPr>
            <a:xfrm>
              <a:off x="6816852" y="6380689"/>
              <a:ext cx="256032" cy="219456"/>
            </a:xfrm>
            <a:prstGeom prst="flowChartSummingJunction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右箭头 22"/>
            <p:cNvSpPr/>
            <p:nvPr/>
          </p:nvSpPr>
          <p:spPr>
            <a:xfrm>
              <a:off x="7106412" y="6426330"/>
              <a:ext cx="347472" cy="128175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右箭头 23"/>
            <p:cNvSpPr/>
            <p:nvPr/>
          </p:nvSpPr>
          <p:spPr>
            <a:xfrm>
              <a:off x="6426708" y="6433227"/>
              <a:ext cx="347472" cy="128175"/>
            </a:xfrm>
            <a:prstGeom prst="rightArrow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610389" y="5513437"/>
              <a:ext cx="574424" cy="242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Band X</a:t>
              </a:r>
              <a:endParaRPr lang="zh-CN" altLang="en-US" sz="1400" dirty="0"/>
            </a:p>
          </p:txBody>
        </p:sp>
        <p:sp>
          <p:nvSpPr>
            <p:cNvPr id="26" name="矩形 25"/>
            <p:cNvSpPr/>
            <p:nvPr/>
          </p:nvSpPr>
          <p:spPr>
            <a:xfrm>
              <a:off x="8610594" y="5939005"/>
              <a:ext cx="569387" cy="242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Band Y</a:t>
              </a:r>
              <a:endParaRPr lang="zh-CN" altLang="en-US" sz="1400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8619744" y="6320660"/>
              <a:ext cx="573164" cy="2425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Band Z</a:t>
              </a:r>
              <a:endParaRPr lang="zh-CN" alt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982701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Tx</a:t>
            </a:r>
            <a:r>
              <a:rPr lang="en-US" altLang="zh-CN" dirty="0"/>
              <a:t> switching transmission </a:t>
            </a:r>
            <a:r>
              <a:rPr lang="en-US" altLang="zh-CN" dirty="0" smtClean="0"/>
              <a:t>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11076"/>
            <a:ext cx="10515600" cy="404308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altLang="zh-CN" sz="2400" dirty="0" smtClean="0"/>
              <a:t>With 3Tx, low band and high band concurrent transmission can be </a:t>
            </a:r>
            <a:r>
              <a:rPr lang="en-US" altLang="zh-CN" sz="2400" dirty="0" smtClean="0"/>
              <a:t>achieved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i.e.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no </a:t>
            </a:r>
            <a:r>
              <a:rPr lang="en-US" altLang="zh-CN" sz="2400" b="1" dirty="0" err="1" smtClean="0">
                <a:solidFill>
                  <a:schemeClr val="accent2">
                    <a:lumMod val="75000"/>
                  </a:schemeClr>
                </a:solidFill>
              </a:rPr>
              <a:t>Tx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switching is needed </a:t>
            </a:r>
            <a:r>
              <a:rPr lang="en-US" altLang="zh-CN" sz="2400" dirty="0" smtClean="0"/>
              <a:t>in these band combinations including Rel-16 and Rel-17 use cases</a:t>
            </a:r>
            <a:r>
              <a:rPr lang="en-US" altLang="zh-CN" sz="2400" dirty="0" smtClean="0"/>
              <a:t> </a:t>
            </a:r>
            <a:endParaRPr lang="en-US" altLang="zh-CN" sz="2400" dirty="0" smtClean="0"/>
          </a:p>
          <a:p>
            <a:pPr>
              <a:lnSpc>
                <a:spcPct val="100000"/>
              </a:lnSpc>
            </a:pPr>
            <a:r>
              <a:rPr lang="en-US" altLang="zh-CN" sz="2400" dirty="0" smtClean="0"/>
              <a:t>However, for power </a:t>
            </a:r>
            <a:r>
              <a:rPr lang="en-US" altLang="zh-CN" sz="2400" dirty="0"/>
              <a:t>consumption/heating </a:t>
            </a:r>
            <a:r>
              <a:rPr lang="en-US" altLang="zh-CN" sz="2400" dirty="0" smtClean="0"/>
              <a:t>reasons </a:t>
            </a:r>
            <a:r>
              <a:rPr lang="en-US" altLang="zh-CN" sz="2400" dirty="0" err="1" smtClean="0"/>
              <a:t>Tx</a:t>
            </a:r>
            <a:r>
              <a:rPr lang="en-US" altLang="zh-CN" sz="2400" dirty="0" smtClean="0"/>
              <a:t> switching transmission might still </a:t>
            </a:r>
            <a:r>
              <a:rPr lang="en-US" altLang="zh-CN" sz="2400" dirty="0" smtClean="0"/>
              <a:t>happen, </a:t>
            </a:r>
            <a:r>
              <a:rPr lang="en-US" altLang="zh-CN" sz="2400" dirty="0" smtClean="0"/>
              <a:t>and in such case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0us </a:t>
            </a:r>
            <a:r>
              <a:rPr lang="en-US" altLang="zh-CN" sz="2400" b="1" dirty="0" err="1" smtClean="0">
                <a:solidFill>
                  <a:schemeClr val="accent2">
                    <a:lumMod val="75000"/>
                  </a:schemeClr>
                </a:solidFill>
              </a:rPr>
              <a:t>Tx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 switching and no DL interruption</a:t>
            </a:r>
            <a:r>
              <a:rPr lang="en-US" altLang="zh-CN" sz="2400" b="1" dirty="0" smtClean="0"/>
              <a:t> </a:t>
            </a:r>
            <a:r>
              <a:rPr lang="en-US" altLang="zh-CN" sz="2400" dirty="0" smtClean="0"/>
              <a:t>can be achieved.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000" dirty="0">
                <a:solidFill>
                  <a:srgbClr val="0066FF"/>
                </a:solidFill>
              </a:rPr>
              <a:t> </a:t>
            </a:r>
            <a:r>
              <a:rPr lang="en-US" altLang="zh-CN" sz="2000" dirty="0" smtClean="0">
                <a:solidFill>
                  <a:srgbClr val="0066FF"/>
                </a:solidFill>
              </a:rPr>
              <a:t>  -&gt;RAN2 and RAN4 </a:t>
            </a:r>
            <a:r>
              <a:rPr lang="en-US" altLang="zh-CN" sz="2000" dirty="0" smtClean="0">
                <a:solidFill>
                  <a:srgbClr val="0066FF"/>
                </a:solidFill>
              </a:rPr>
              <a:t>impact</a:t>
            </a:r>
            <a:endParaRPr lang="en-US" altLang="zh-CN" sz="2000" dirty="0" smtClean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"/>
          <a:stretch/>
        </p:blipFill>
        <p:spPr>
          <a:xfrm>
            <a:off x="988164" y="4821464"/>
            <a:ext cx="7270850" cy="1114581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8442236" y="4446076"/>
            <a:ext cx="318924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b="1" dirty="0" smtClean="0"/>
              <a:t>0us </a:t>
            </a:r>
            <a:r>
              <a:rPr lang="en-US" altLang="zh-CN" sz="1400" b="1" dirty="0" err="1" smtClean="0"/>
              <a:t>Tx</a:t>
            </a:r>
            <a:r>
              <a:rPr lang="en-US" altLang="zh-CN" sz="1400" b="1" dirty="0" smtClean="0"/>
              <a:t> </a:t>
            </a:r>
            <a:r>
              <a:rPr lang="en-US" altLang="zh-CN" sz="1400" b="1" dirty="0" smtClean="0"/>
              <a:t>switching for Rel-16/17 cases</a:t>
            </a:r>
            <a:endParaRPr lang="zh-CN" altLang="en-US" sz="1400" b="1" dirty="0"/>
          </a:p>
        </p:txBody>
      </p:sp>
      <p:grpSp>
        <p:nvGrpSpPr>
          <p:cNvPr id="53" name="组合 52"/>
          <p:cNvGrpSpPr/>
          <p:nvPr/>
        </p:nvGrpSpPr>
        <p:grpSpPr>
          <a:xfrm>
            <a:off x="8650800" y="4788186"/>
            <a:ext cx="2536015" cy="1160485"/>
            <a:chOff x="2048925" y="4851696"/>
            <a:chExt cx="3030446" cy="1392404"/>
          </a:xfrm>
        </p:grpSpPr>
        <p:sp>
          <p:nvSpPr>
            <p:cNvPr id="54" name="流程图: 汇总连接 53"/>
            <p:cNvSpPr/>
            <p:nvPr/>
          </p:nvSpPr>
          <p:spPr>
            <a:xfrm>
              <a:off x="2503808" y="4916085"/>
              <a:ext cx="298517" cy="271074"/>
            </a:xfrm>
            <a:prstGeom prst="flowChartSummingJunction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右箭头 54"/>
            <p:cNvSpPr/>
            <p:nvPr/>
          </p:nvSpPr>
          <p:spPr>
            <a:xfrm>
              <a:off x="2841416" y="4972461"/>
              <a:ext cx="405130" cy="158323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3805842" y="4919404"/>
              <a:ext cx="395316" cy="298517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箭头连接符 56"/>
            <p:cNvCxnSpPr>
              <a:stCxn id="55" idx="3"/>
              <a:endCxn id="56" idx="3"/>
            </p:cNvCxnSpPr>
            <p:nvPr/>
          </p:nvCxnSpPr>
          <p:spPr>
            <a:xfrm>
              <a:off x="3246546" y="5051623"/>
              <a:ext cx="607695" cy="170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等腰三角形 57"/>
            <p:cNvSpPr/>
            <p:nvPr/>
          </p:nvSpPr>
          <p:spPr>
            <a:xfrm rot="5400000">
              <a:off x="3805842" y="5422314"/>
              <a:ext cx="395316" cy="298517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箭头连接符 58"/>
            <p:cNvCxnSpPr>
              <a:endCxn id="58" idx="3"/>
            </p:cNvCxnSpPr>
            <p:nvPr/>
          </p:nvCxnSpPr>
          <p:spPr>
            <a:xfrm>
              <a:off x="3246546" y="5571572"/>
              <a:ext cx="6076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等腰三角形 59"/>
            <p:cNvSpPr/>
            <p:nvPr/>
          </p:nvSpPr>
          <p:spPr>
            <a:xfrm rot="5400000">
              <a:off x="3805842" y="5897183"/>
              <a:ext cx="395316" cy="298517"/>
            </a:xfrm>
            <a:prstGeom prst="triangl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1" name="直接箭头连接符 60"/>
            <p:cNvCxnSpPr>
              <a:endCxn id="60" idx="3"/>
            </p:cNvCxnSpPr>
            <p:nvPr/>
          </p:nvCxnSpPr>
          <p:spPr>
            <a:xfrm>
              <a:off x="3246546" y="6046441"/>
              <a:ext cx="60769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>
              <a:stCxn id="56" idx="0"/>
            </p:cNvCxnSpPr>
            <p:nvPr/>
          </p:nvCxnSpPr>
          <p:spPr>
            <a:xfrm>
              <a:off x="4152758" y="5068663"/>
              <a:ext cx="4477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箭头连接符 62"/>
            <p:cNvCxnSpPr/>
            <p:nvPr/>
          </p:nvCxnSpPr>
          <p:spPr>
            <a:xfrm>
              <a:off x="4152758" y="5572865"/>
              <a:ext cx="4477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箭头连接符 63"/>
            <p:cNvCxnSpPr/>
            <p:nvPr/>
          </p:nvCxnSpPr>
          <p:spPr>
            <a:xfrm>
              <a:off x="4152758" y="6046441"/>
              <a:ext cx="4477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右箭头 64"/>
            <p:cNvSpPr/>
            <p:nvPr/>
          </p:nvSpPr>
          <p:spPr>
            <a:xfrm>
              <a:off x="2048925" y="4980980"/>
              <a:ext cx="405130" cy="158323"/>
            </a:xfrm>
            <a:prstGeom prst="rightArrow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流程图: 汇总连接 65"/>
            <p:cNvSpPr/>
            <p:nvPr/>
          </p:nvSpPr>
          <p:spPr>
            <a:xfrm>
              <a:off x="2503808" y="5421298"/>
              <a:ext cx="298517" cy="271074"/>
            </a:xfrm>
            <a:prstGeom prst="flowChartSummingJuncti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右箭头 66"/>
            <p:cNvSpPr/>
            <p:nvPr/>
          </p:nvSpPr>
          <p:spPr>
            <a:xfrm>
              <a:off x="2841416" y="5477674"/>
              <a:ext cx="405130" cy="158323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右箭头 67"/>
            <p:cNvSpPr/>
            <p:nvPr/>
          </p:nvSpPr>
          <p:spPr>
            <a:xfrm>
              <a:off x="2048925" y="5486193"/>
              <a:ext cx="405130" cy="158323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右箭头 68"/>
            <p:cNvSpPr/>
            <p:nvPr/>
          </p:nvSpPr>
          <p:spPr>
            <a:xfrm>
              <a:off x="2836085" y="5979308"/>
              <a:ext cx="405130" cy="158323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 69"/>
            <p:cNvSpPr/>
            <p:nvPr/>
          </p:nvSpPr>
          <p:spPr>
            <a:xfrm>
              <a:off x="4589626" y="4851696"/>
              <a:ext cx="430244" cy="3801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 smtClean="0"/>
                <a:t>LB</a:t>
              </a:r>
              <a:endParaRPr lang="zh-CN" altLang="en-US" sz="1400" dirty="0"/>
            </a:p>
          </p:txBody>
        </p:sp>
        <p:sp>
          <p:nvSpPr>
            <p:cNvPr id="71" name="矩形 70"/>
            <p:cNvSpPr/>
            <p:nvPr/>
          </p:nvSpPr>
          <p:spPr>
            <a:xfrm>
              <a:off x="4589865" y="5377361"/>
              <a:ext cx="478838" cy="3801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/>
                <a:t>H</a:t>
              </a:r>
              <a:r>
                <a:rPr lang="en-US" altLang="zh-CN" sz="1400" dirty="0" smtClean="0"/>
                <a:t>B</a:t>
              </a:r>
              <a:endParaRPr lang="zh-CN" altLang="en-US" sz="1400" dirty="0"/>
            </a:p>
          </p:txBody>
        </p:sp>
        <p:sp>
          <p:nvSpPr>
            <p:cNvPr id="72" name="矩形 71"/>
            <p:cNvSpPr/>
            <p:nvPr/>
          </p:nvSpPr>
          <p:spPr>
            <a:xfrm>
              <a:off x="4600533" y="5848783"/>
              <a:ext cx="478838" cy="3801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/>
                <a:t>H</a:t>
              </a:r>
              <a:r>
                <a:rPr lang="en-US" altLang="zh-CN" sz="1400" dirty="0" smtClean="0"/>
                <a:t>B</a:t>
              </a:r>
              <a:endParaRPr lang="zh-CN" altLang="en-US" sz="1400" dirty="0"/>
            </a:p>
          </p:txBody>
        </p:sp>
        <p:sp>
          <p:nvSpPr>
            <p:cNvPr id="73" name="流程图: 汇总连接 72"/>
            <p:cNvSpPr/>
            <p:nvPr/>
          </p:nvSpPr>
          <p:spPr>
            <a:xfrm>
              <a:off x="2508069" y="5910904"/>
              <a:ext cx="298517" cy="271074"/>
            </a:xfrm>
            <a:prstGeom prst="flowChartSummingJunction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右箭头 73"/>
            <p:cNvSpPr/>
            <p:nvPr/>
          </p:nvSpPr>
          <p:spPr>
            <a:xfrm>
              <a:off x="2053186" y="5975799"/>
              <a:ext cx="405130" cy="158323"/>
            </a:xfrm>
            <a:prstGeom prst="rightArrow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835497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 184"/>
          <p:cNvSpPr/>
          <p:nvPr/>
        </p:nvSpPr>
        <p:spPr>
          <a:xfrm>
            <a:off x="7288440" y="996625"/>
            <a:ext cx="2072596" cy="13922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矩形 183"/>
          <p:cNvSpPr/>
          <p:nvPr/>
        </p:nvSpPr>
        <p:spPr>
          <a:xfrm>
            <a:off x="9583289" y="4049073"/>
            <a:ext cx="2203704" cy="19440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 182"/>
          <p:cNvSpPr/>
          <p:nvPr/>
        </p:nvSpPr>
        <p:spPr>
          <a:xfrm>
            <a:off x="9571520" y="2198599"/>
            <a:ext cx="2203704" cy="16731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459" y="583217"/>
            <a:ext cx="6495827" cy="73750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UE implementation impact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45350" y="1644816"/>
            <a:ext cx="8585378" cy="4736911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 smtClean="0"/>
              <a:t>RFIC needs to support 3Tx chain with 2LO or 3LO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3Tx chain+2LO </a:t>
            </a:r>
            <a:r>
              <a:rPr lang="en-US" altLang="zh-CN" sz="2100" dirty="0" smtClean="0"/>
              <a:t>can </a:t>
            </a:r>
            <a:r>
              <a:rPr lang="en-US" altLang="zh-CN" sz="2100" dirty="0"/>
              <a:t>support </a:t>
            </a:r>
            <a:r>
              <a:rPr lang="en-US" altLang="zh-CN" sz="2100" dirty="0" smtClean="0"/>
              <a:t>up to two frequencies concurrent </a:t>
            </a:r>
            <a:r>
              <a:rPr lang="en-US" altLang="zh-CN" sz="2100" dirty="0" err="1" smtClean="0"/>
              <a:t>Tx</a:t>
            </a:r>
            <a:endParaRPr lang="en-US" altLang="zh-CN" sz="2100" dirty="0" smtClean="0"/>
          </a:p>
          <a:p>
            <a:pPr lvl="2">
              <a:lnSpc>
                <a:spcPct val="120000"/>
              </a:lnSpc>
            </a:pPr>
            <a:r>
              <a:rPr lang="en-US" altLang="zh-CN" sz="1700" dirty="0" smtClean="0"/>
              <a:t>3Layer@1CC</a:t>
            </a:r>
          </a:p>
          <a:p>
            <a:pPr lvl="2">
              <a:lnSpc>
                <a:spcPct val="120000"/>
              </a:lnSpc>
            </a:pPr>
            <a:r>
              <a:rPr lang="en-US" altLang="zh-CN" sz="1700" dirty="0" smtClean="0"/>
              <a:t>1Layer@CC1+2Layer@CC2</a:t>
            </a:r>
            <a:endParaRPr lang="en-US" altLang="zh-CN" sz="1700" dirty="0"/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3Tx chain+3LO can support up to three frequencies concurrent </a:t>
            </a:r>
            <a:r>
              <a:rPr lang="en-US" altLang="zh-CN" sz="2000" dirty="0" err="1" smtClean="0"/>
              <a:t>Tx</a:t>
            </a:r>
            <a:endParaRPr lang="en-US" altLang="zh-CN" sz="2000" dirty="0" smtClean="0"/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3Layer@1CC</a:t>
            </a:r>
            <a:endParaRPr lang="en-US" altLang="zh-CN" sz="1600" dirty="0"/>
          </a:p>
          <a:p>
            <a:pPr lvl="2">
              <a:lnSpc>
                <a:spcPct val="120000"/>
              </a:lnSpc>
            </a:pPr>
            <a:r>
              <a:rPr lang="en-US" altLang="zh-CN" sz="1600" dirty="0"/>
              <a:t>1Layer@CC1+2Layer@CC2</a:t>
            </a:r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1Layer@CC1+1Layer@CC2+1Layer@CC3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RFFE needs to support 3PA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/>
              <a:t>Current UE </a:t>
            </a:r>
            <a:r>
              <a:rPr lang="en-US" altLang="zh-CN" sz="2000" dirty="0" smtClean="0"/>
              <a:t>supports 1PA </a:t>
            </a:r>
            <a:r>
              <a:rPr lang="en-US" altLang="zh-CN" sz="2000" dirty="0"/>
              <a:t>for low/mid band, and 2PA for high </a:t>
            </a:r>
            <a:r>
              <a:rPr lang="en-US" altLang="zh-CN" sz="2000" dirty="0" smtClean="0"/>
              <a:t>band, and has </a:t>
            </a:r>
            <a:r>
              <a:rPr lang="en-US" altLang="zh-CN" sz="2000" dirty="0"/>
              <a:t>two PA power </a:t>
            </a:r>
            <a:r>
              <a:rPr lang="en-US" altLang="zh-CN" sz="2000" dirty="0" smtClean="0"/>
              <a:t>supply (ATP/ET)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To support 1T CC1+2T CC2 case</a:t>
            </a:r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No more PA is needed, but one more PA power supply needs to be added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To support 3T@1CC case</a:t>
            </a:r>
          </a:p>
          <a:p>
            <a:pPr lvl="2">
              <a:lnSpc>
                <a:spcPct val="120000"/>
              </a:lnSpc>
            </a:pPr>
            <a:r>
              <a:rPr lang="en-US" altLang="zh-CN" sz="1600" dirty="0" smtClean="0"/>
              <a:t>One more PA is needed for high band, and also PA power supply</a:t>
            </a:r>
            <a:endParaRPr lang="en-US" altLang="zh-CN" sz="2000" dirty="0" smtClean="0"/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Antenna: 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Reuse existing DL 4Rx antennas, no issue is expected in isolation or implementation</a:t>
            </a:r>
          </a:p>
          <a:p>
            <a:pPr>
              <a:lnSpc>
                <a:spcPct val="120000"/>
              </a:lnSpc>
            </a:pPr>
            <a:r>
              <a:rPr lang="en-US" altLang="zh-CN" sz="2400" b="1" dirty="0" smtClean="0"/>
              <a:t>SAR/heating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Keep total power to existing PC1.5/PC2/PC3 and reuse SAR solutions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/>
              <a:t>Introduce higher </a:t>
            </a:r>
            <a:r>
              <a:rPr lang="en-US" altLang="zh-CN" sz="2000" dirty="0"/>
              <a:t>power </a:t>
            </a:r>
            <a:r>
              <a:rPr lang="en-US" altLang="zh-CN" sz="2000" dirty="0" smtClean="0"/>
              <a:t>class (e.g. PC1) to handheld UE in </a:t>
            </a:r>
            <a:r>
              <a:rPr lang="en-US" altLang="zh-CN" sz="2000" dirty="0"/>
              <a:t>certain </a:t>
            </a:r>
            <a:r>
              <a:rPr lang="en-US" altLang="zh-CN" sz="2000" dirty="0" smtClean="0"/>
              <a:t>bands with further duty cycle restrictions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With </a:t>
            </a:r>
            <a:r>
              <a:rPr lang="en-US" altLang="zh-CN" sz="2000" b="1" dirty="0" err="1" smtClean="0">
                <a:solidFill>
                  <a:schemeClr val="accent2">
                    <a:lumMod val="75000"/>
                  </a:schemeClr>
                </a:solidFill>
              </a:rPr>
              <a:t>Tx</a:t>
            </a:r>
            <a:r>
              <a:rPr lang="en-US" altLang="zh-CN" sz="2000" b="1" dirty="0" smtClean="0">
                <a:solidFill>
                  <a:schemeClr val="accent2">
                    <a:lumMod val="75000"/>
                  </a:schemeClr>
                </a:solidFill>
              </a:rPr>
              <a:t> time reduced, heating or SAR is expected not to be a key issue</a:t>
            </a:r>
            <a:endParaRPr lang="zh-CN" altLang="en-US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9727237" y="2284490"/>
            <a:ext cx="1827568" cy="1469048"/>
            <a:chOff x="2146300" y="2742565"/>
            <a:chExt cx="1827568" cy="1469048"/>
          </a:xfrm>
        </p:grpSpPr>
        <p:sp>
          <p:nvSpPr>
            <p:cNvPr id="113" name="流程图: 汇总连接 112"/>
            <p:cNvSpPr/>
            <p:nvPr/>
          </p:nvSpPr>
          <p:spPr>
            <a:xfrm>
              <a:off x="2546231" y="2772355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右箭头 113"/>
            <p:cNvSpPr/>
            <p:nvPr/>
          </p:nvSpPr>
          <p:spPr>
            <a:xfrm>
              <a:off x="2776105" y="2809609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等腰三角形 114"/>
            <p:cNvSpPr/>
            <p:nvPr/>
          </p:nvSpPr>
          <p:spPr>
            <a:xfrm rot="5400000">
              <a:off x="3436739" y="2771552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6" name="直接箭头连接符 115"/>
            <p:cNvCxnSpPr>
              <a:stCxn id="114" idx="3"/>
              <a:endCxn id="115" idx="3"/>
            </p:cNvCxnSpPr>
            <p:nvPr/>
          </p:nvCxnSpPr>
          <p:spPr>
            <a:xfrm>
              <a:off x="3051953" y="2861921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等腰三角形 116"/>
            <p:cNvSpPr/>
            <p:nvPr/>
          </p:nvSpPr>
          <p:spPr>
            <a:xfrm rot="5400000">
              <a:off x="3436739" y="3395985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8" name="直接箭头连接符 117"/>
            <p:cNvCxnSpPr>
              <a:endCxn id="117" idx="3"/>
            </p:cNvCxnSpPr>
            <p:nvPr/>
          </p:nvCxnSpPr>
          <p:spPr>
            <a:xfrm>
              <a:off x="3051953" y="3497613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等腰三角形 118"/>
            <p:cNvSpPr/>
            <p:nvPr/>
          </p:nvSpPr>
          <p:spPr>
            <a:xfrm rot="5400000">
              <a:off x="3436738" y="3979368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0" name="直接箭头连接符 119"/>
            <p:cNvCxnSpPr>
              <a:endCxn id="119" idx="3"/>
            </p:cNvCxnSpPr>
            <p:nvPr/>
          </p:nvCxnSpPr>
          <p:spPr>
            <a:xfrm>
              <a:off x="3051952" y="4080996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箭头连接符 120"/>
            <p:cNvCxnSpPr>
              <a:stCxn id="115" idx="0"/>
            </p:cNvCxnSpPr>
            <p:nvPr/>
          </p:nvCxnSpPr>
          <p:spPr>
            <a:xfrm>
              <a:off x="3668983" y="2873181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箭头连接符 121"/>
            <p:cNvCxnSpPr/>
            <p:nvPr/>
          </p:nvCxnSpPr>
          <p:spPr>
            <a:xfrm>
              <a:off x="3668983" y="3498468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箭头连接符 122"/>
            <p:cNvCxnSpPr/>
            <p:nvPr/>
          </p:nvCxnSpPr>
          <p:spPr>
            <a:xfrm>
              <a:off x="3668982" y="4080996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右箭头 123"/>
            <p:cNvSpPr/>
            <p:nvPr/>
          </p:nvSpPr>
          <p:spPr>
            <a:xfrm>
              <a:off x="2236506" y="2815239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流程图: 汇总连接 124"/>
            <p:cNvSpPr/>
            <p:nvPr/>
          </p:nvSpPr>
          <p:spPr>
            <a:xfrm>
              <a:off x="2546231" y="3398310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右箭头 125"/>
            <p:cNvSpPr/>
            <p:nvPr/>
          </p:nvSpPr>
          <p:spPr>
            <a:xfrm>
              <a:off x="2776105" y="3435564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右箭头 126"/>
            <p:cNvSpPr/>
            <p:nvPr/>
          </p:nvSpPr>
          <p:spPr>
            <a:xfrm>
              <a:off x="2236506" y="3441194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右箭头 127"/>
            <p:cNvSpPr/>
            <p:nvPr/>
          </p:nvSpPr>
          <p:spPr>
            <a:xfrm>
              <a:off x="2784573" y="4016168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2146300" y="3070122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 smtClean="0"/>
                <a:t>LO1</a:t>
              </a:r>
              <a:endParaRPr lang="zh-CN" altLang="en-US" sz="1600" dirty="0"/>
            </a:p>
          </p:txBody>
        </p:sp>
        <p:sp>
          <p:nvSpPr>
            <p:cNvPr id="130" name="直角上箭头 129"/>
            <p:cNvSpPr/>
            <p:nvPr/>
          </p:nvSpPr>
          <p:spPr>
            <a:xfrm>
              <a:off x="2539881" y="2984747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2146300" y="3690769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 smtClean="0"/>
                <a:t>LO2</a:t>
              </a:r>
              <a:endParaRPr lang="zh-CN" altLang="en-US" sz="1600" dirty="0"/>
            </a:p>
          </p:txBody>
        </p:sp>
        <p:sp>
          <p:nvSpPr>
            <p:cNvPr id="132" name="流程图: 汇总连接 131"/>
            <p:cNvSpPr/>
            <p:nvPr/>
          </p:nvSpPr>
          <p:spPr>
            <a:xfrm>
              <a:off x="2536812" y="3977199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右箭头 132"/>
            <p:cNvSpPr/>
            <p:nvPr/>
          </p:nvSpPr>
          <p:spPr>
            <a:xfrm>
              <a:off x="2231928" y="4007172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4" name="组合 133"/>
            <p:cNvGrpSpPr/>
            <p:nvPr/>
          </p:nvGrpSpPr>
          <p:grpSpPr>
            <a:xfrm>
              <a:off x="2539881" y="3624444"/>
              <a:ext cx="152519" cy="297771"/>
              <a:chOff x="2539881" y="3605394"/>
              <a:chExt cx="152519" cy="297771"/>
            </a:xfrm>
          </p:grpSpPr>
          <p:sp>
            <p:nvSpPr>
              <p:cNvPr id="135" name="直角上箭头 134"/>
              <p:cNvSpPr/>
              <p:nvPr/>
            </p:nvSpPr>
            <p:spPr>
              <a:xfrm>
                <a:off x="2539881" y="3605394"/>
                <a:ext cx="152519" cy="171100"/>
              </a:xfrm>
              <a:prstGeom prst="bentUpArrow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右箭头 135"/>
              <p:cNvSpPr/>
              <p:nvPr/>
            </p:nvSpPr>
            <p:spPr>
              <a:xfrm rot="5400000">
                <a:off x="2571915" y="3795381"/>
                <a:ext cx="164769" cy="50800"/>
              </a:xfrm>
              <a:prstGeom prst="rightArrow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7" name="组合 136"/>
          <p:cNvGrpSpPr/>
          <p:nvPr/>
        </p:nvGrpSpPr>
        <p:grpSpPr>
          <a:xfrm>
            <a:off x="9759990" y="4182903"/>
            <a:ext cx="1830637" cy="1679282"/>
            <a:chOff x="4265363" y="2715251"/>
            <a:chExt cx="1830637" cy="1679282"/>
          </a:xfrm>
        </p:grpSpPr>
        <p:sp>
          <p:nvSpPr>
            <p:cNvPr id="138" name="流程图: 汇总连接 137"/>
            <p:cNvSpPr/>
            <p:nvPr/>
          </p:nvSpPr>
          <p:spPr>
            <a:xfrm>
              <a:off x="4668363" y="2745041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39" name="右箭头 138"/>
            <p:cNvSpPr/>
            <p:nvPr/>
          </p:nvSpPr>
          <p:spPr>
            <a:xfrm>
              <a:off x="4898237" y="2782295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40" name="等腰三角形 139"/>
            <p:cNvSpPr/>
            <p:nvPr/>
          </p:nvSpPr>
          <p:spPr>
            <a:xfrm rot="5400000">
              <a:off x="5558871" y="2744238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41" name="直接箭头连接符 140"/>
            <p:cNvCxnSpPr>
              <a:stCxn id="139" idx="3"/>
              <a:endCxn id="140" idx="3"/>
            </p:cNvCxnSpPr>
            <p:nvPr/>
          </p:nvCxnSpPr>
          <p:spPr>
            <a:xfrm>
              <a:off x="5174085" y="2834607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等腰三角形 141"/>
            <p:cNvSpPr/>
            <p:nvPr/>
          </p:nvSpPr>
          <p:spPr>
            <a:xfrm rot="5400000">
              <a:off x="5558871" y="3368671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43" name="直接箭头连接符 142"/>
            <p:cNvCxnSpPr>
              <a:endCxn id="142" idx="3"/>
            </p:cNvCxnSpPr>
            <p:nvPr/>
          </p:nvCxnSpPr>
          <p:spPr>
            <a:xfrm>
              <a:off x="5174085" y="3470299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等腰三角形 143"/>
            <p:cNvSpPr/>
            <p:nvPr/>
          </p:nvSpPr>
          <p:spPr>
            <a:xfrm rot="5400000">
              <a:off x="5558870" y="3952054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cxnSp>
          <p:nvCxnSpPr>
            <p:cNvPr id="145" name="直接箭头连接符 144"/>
            <p:cNvCxnSpPr>
              <a:endCxn id="144" idx="3"/>
            </p:cNvCxnSpPr>
            <p:nvPr/>
          </p:nvCxnSpPr>
          <p:spPr>
            <a:xfrm>
              <a:off x="5174084" y="4053682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箭头连接符 145"/>
            <p:cNvCxnSpPr>
              <a:stCxn id="140" idx="0"/>
            </p:cNvCxnSpPr>
            <p:nvPr/>
          </p:nvCxnSpPr>
          <p:spPr>
            <a:xfrm>
              <a:off x="5791115" y="2845867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箭头连接符 146"/>
            <p:cNvCxnSpPr/>
            <p:nvPr/>
          </p:nvCxnSpPr>
          <p:spPr>
            <a:xfrm>
              <a:off x="5791115" y="3471154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箭头连接符 147"/>
            <p:cNvCxnSpPr/>
            <p:nvPr/>
          </p:nvCxnSpPr>
          <p:spPr>
            <a:xfrm>
              <a:off x="5791114" y="4053682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右箭头 148"/>
            <p:cNvSpPr/>
            <p:nvPr/>
          </p:nvSpPr>
          <p:spPr>
            <a:xfrm>
              <a:off x="4358638" y="2787925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0" name="流程图: 汇总连接 149"/>
            <p:cNvSpPr/>
            <p:nvPr/>
          </p:nvSpPr>
          <p:spPr>
            <a:xfrm>
              <a:off x="4668363" y="3370996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1" name="右箭头 150"/>
            <p:cNvSpPr/>
            <p:nvPr/>
          </p:nvSpPr>
          <p:spPr>
            <a:xfrm>
              <a:off x="4898237" y="3408250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2" name="右箭头 151"/>
            <p:cNvSpPr/>
            <p:nvPr/>
          </p:nvSpPr>
          <p:spPr>
            <a:xfrm>
              <a:off x="4358638" y="3413880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3" name="右箭头 152"/>
            <p:cNvSpPr/>
            <p:nvPr/>
          </p:nvSpPr>
          <p:spPr>
            <a:xfrm>
              <a:off x="4906705" y="3988854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4268432" y="3036458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 smtClean="0"/>
                <a:t>LO1</a:t>
              </a:r>
              <a:endParaRPr lang="zh-CN" altLang="en-US" sz="1600" b="1" dirty="0"/>
            </a:p>
          </p:txBody>
        </p:sp>
        <p:sp>
          <p:nvSpPr>
            <p:cNvPr id="155" name="直角上箭头 154"/>
            <p:cNvSpPr/>
            <p:nvPr/>
          </p:nvSpPr>
          <p:spPr>
            <a:xfrm>
              <a:off x="4662013" y="2951083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6" name="圆角矩形 155"/>
            <p:cNvSpPr/>
            <p:nvPr/>
          </p:nvSpPr>
          <p:spPr>
            <a:xfrm>
              <a:off x="4268432" y="3657105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 smtClean="0"/>
                <a:t>LO2</a:t>
              </a:r>
              <a:endParaRPr lang="zh-CN" altLang="en-US" sz="1600" b="1" dirty="0"/>
            </a:p>
          </p:txBody>
        </p:sp>
        <p:sp>
          <p:nvSpPr>
            <p:cNvPr id="157" name="流程图: 汇总连接 156"/>
            <p:cNvSpPr/>
            <p:nvPr/>
          </p:nvSpPr>
          <p:spPr>
            <a:xfrm>
              <a:off x="4658944" y="3949885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8" name="右箭头 157"/>
            <p:cNvSpPr/>
            <p:nvPr/>
          </p:nvSpPr>
          <p:spPr>
            <a:xfrm>
              <a:off x="4354060" y="3979858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59" name="直角上箭头 158"/>
            <p:cNvSpPr/>
            <p:nvPr/>
          </p:nvSpPr>
          <p:spPr>
            <a:xfrm>
              <a:off x="4662013" y="3590780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60" name="圆角矩形 159"/>
            <p:cNvSpPr/>
            <p:nvPr/>
          </p:nvSpPr>
          <p:spPr>
            <a:xfrm>
              <a:off x="4265363" y="4223083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 smtClean="0"/>
                <a:t>LO3</a:t>
              </a:r>
              <a:endParaRPr lang="zh-CN" altLang="en-US" sz="1600" b="1" dirty="0"/>
            </a:p>
          </p:txBody>
        </p:sp>
        <p:sp>
          <p:nvSpPr>
            <p:cNvPr id="161" name="直角上箭头 160"/>
            <p:cNvSpPr/>
            <p:nvPr/>
          </p:nvSpPr>
          <p:spPr>
            <a:xfrm>
              <a:off x="4658944" y="4156758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7404199" y="1145620"/>
            <a:ext cx="1827568" cy="1119654"/>
            <a:chOff x="2146300" y="2742565"/>
            <a:chExt cx="1827568" cy="1119654"/>
          </a:xfrm>
        </p:grpSpPr>
        <p:sp>
          <p:nvSpPr>
            <p:cNvPr id="163" name="流程图: 汇总连接 162"/>
            <p:cNvSpPr/>
            <p:nvPr/>
          </p:nvSpPr>
          <p:spPr>
            <a:xfrm>
              <a:off x="2546231" y="2772355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右箭头 163"/>
            <p:cNvSpPr/>
            <p:nvPr/>
          </p:nvSpPr>
          <p:spPr>
            <a:xfrm>
              <a:off x="2776105" y="2809609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等腰三角形 164"/>
            <p:cNvSpPr/>
            <p:nvPr/>
          </p:nvSpPr>
          <p:spPr>
            <a:xfrm rot="5400000">
              <a:off x="3436739" y="2771552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箭头连接符 165"/>
            <p:cNvCxnSpPr>
              <a:stCxn id="164" idx="3"/>
              <a:endCxn id="165" idx="3"/>
            </p:cNvCxnSpPr>
            <p:nvPr/>
          </p:nvCxnSpPr>
          <p:spPr>
            <a:xfrm>
              <a:off x="3051953" y="2861921"/>
              <a:ext cx="413773" cy="1126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7" name="等腰三角形 166"/>
            <p:cNvSpPr/>
            <p:nvPr/>
          </p:nvSpPr>
          <p:spPr>
            <a:xfrm rot="5400000">
              <a:off x="3436739" y="3395985"/>
              <a:ext cx="261232" cy="203257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8" name="直接箭头连接符 167"/>
            <p:cNvCxnSpPr>
              <a:endCxn id="167" idx="3"/>
            </p:cNvCxnSpPr>
            <p:nvPr/>
          </p:nvCxnSpPr>
          <p:spPr>
            <a:xfrm>
              <a:off x="3051953" y="3497613"/>
              <a:ext cx="4137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箭头连接符 168"/>
            <p:cNvCxnSpPr>
              <a:stCxn id="165" idx="0"/>
            </p:cNvCxnSpPr>
            <p:nvPr/>
          </p:nvCxnSpPr>
          <p:spPr>
            <a:xfrm>
              <a:off x="3668983" y="2873181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箭头连接符 169"/>
            <p:cNvCxnSpPr/>
            <p:nvPr/>
          </p:nvCxnSpPr>
          <p:spPr>
            <a:xfrm>
              <a:off x="3668983" y="3498468"/>
              <a:ext cx="30488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右箭头 170"/>
            <p:cNvSpPr/>
            <p:nvPr/>
          </p:nvSpPr>
          <p:spPr>
            <a:xfrm>
              <a:off x="2236506" y="2815239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流程图: 汇总连接 171"/>
            <p:cNvSpPr/>
            <p:nvPr/>
          </p:nvSpPr>
          <p:spPr>
            <a:xfrm>
              <a:off x="2546231" y="3398310"/>
              <a:ext cx="203257" cy="179130"/>
            </a:xfrm>
            <a:prstGeom prst="flowChartSummingJunction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右箭头 172"/>
            <p:cNvSpPr/>
            <p:nvPr/>
          </p:nvSpPr>
          <p:spPr>
            <a:xfrm>
              <a:off x="2776105" y="3435564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右箭头 173"/>
            <p:cNvSpPr/>
            <p:nvPr/>
          </p:nvSpPr>
          <p:spPr>
            <a:xfrm>
              <a:off x="2236506" y="3441194"/>
              <a:ext cx="275849" cy="104622"/>
            </a:xfrm>
            <a:prstGeom prst="rightArrow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2146300" y="3070122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 smtClean="0"/>
                <a:t>LO1</a:t>
              </a:r>
              <a:endParaRPr lang="zh-CN" altLang="en-US" sz="1600" dirty="0"/>
            </a:p>
          </p:txBody>
        </p:sp>
        <p:sp>
          <p:nvSpPr>
            <p:cNvPr id="176" name="直角上箭头 175"/>
            <p:cNvSpPr/>
            <p:nvPr/>
          </p:nvSpPr>
          <p:spPr>
            <a:xfrm>
              <a:off x="2539881" y="2984747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圆角矩形 176"/>
            <p:cNvSpPr/>
            <p:nvPr/>
          </p:nvSpPr>
          <p:spPr>
            <a:xfrm>
              <a:off x="2146300" y="3690769"/>
              <a:ext cx="393581" cy="171450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dirty="0" smtClean="0"/>
                <a:t>LO2</a:t>
              </a:r>
              <a:endParaRPr lang="zh-CN" altLang="en-US" sz="1600" dirty="0"/>
            </a:p>
          </p:txBody>
        </p:sp>
        <p:sp>
          <p:nvSpPr>
            <p:cNvPr id="178" name="直角上箭头 177"/>
            <p:cNvSpPr/>
            <p:nvPr/>
          </p:nvSpPr>
          <p:spPr>
            <a:xfrm>
              <a:off x="2539881" y="3624444"/>
              <a:ext cx="152519" cy="171100"/>
            </a:xfrm>
            <a:prstGeom prst="bentUpArrow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0" name="直角上箭头 179"/>
          <p:cNvSpPr/>
          <p:nvPr/>
        </p:nvSpPr>
        <p:spPr>
          <a:xfrm flipV="1">
            <a:off x="9410113" y="1658047"/>
            <a:ext cx="1546812" cy="494083"/>
          </a:xfrm>
          <a:prstGeom prst="bentUp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文本框 181"/>
          <p:cNvSpPr txBox="1"/>
          <p:nvPr/>
        </p:nvSpPr>
        <p:spPr>
          <a:xfrm>
            <a:off x="9782953" y="1547253"/>
            <a:ext cx="8996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0070C0"/>
                </a:solidFill>
              </a:rPr>
              <a:t>Evolution</a:t>
            </a:r>
            <a:endParaRPr lang="zh-CN" altLang="en-US" sz="1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0770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675117"/>
            <a:ext cx="10515600" cy="91253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11105"/>
            <a:ext cx="10515600" cy="4182701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I</a:t>
            </a:r>
            <a:r>
              <a:rPr lang="en-US" altLang="zh-CN" sz="2400" dirty="0" smtClean="0"/>
              <a:t>ntroduce handheld UE with 3Tx in Rel-18 and support following features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>
                <a:solidFill>
                  <a:srgbClr val="0066FF"/>
                </a:solidFill>
              </a:rPr>
              <a:t>H</a:t>
            </a:r>
            <a:r>
              <a:rPr lang="en-US" altLang="zh-CN" sz="2000" dirty="0" smtClean="0">
                <a:solidFill>
                  <a:srgbClr val="0066FF"/>
                </a:solidFill>
              </a:rPr>
              <a:t>igher </a:t>
            </a:r>
            <a:r>
              <a:rPr lang="en-US" altLang="zh-CN" sz="2000" dirty="0">
                <a:solidFill>
                  <a:srgbClr val="0066FF"/>
                </a:solidFill>
              </a:rPr>
              <a:t>or </a:t>
            </a:r>
            <a:r>
              <a:rPr lang="en-US" altLang="zh-CN" sz="2000" dirty="0" smtClean="0">
                <a:solidFill>
                  <a:srgbClr val="0066FF"/>
                </a:solidFill>
              </a:rPr>
              <a:t>new power capabilities</a:t>
            </a:r>
            <a:endParaRPr lang="en-US" altLang="zh-CN" sz="2000" dirty="0"/>
          </a:p>
          <a:p>
            <a:pPr lvl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66FF"/>
                </a:solidFill>
              </a:rPr>
              <a:t>3layer and </a:t>
            </a:r>
            <a:r>
              <a:rPr lang="en-US" altLang="zh-CN" sz="2000" dirty="0" err="1" smtClean="0">
                <a:solidFill>
                  <a:srgbClr val="0066FF"/>
                </a:solidFill>
              </a:rPr>
              <a:t>TxD</a:t>
            </a:r>
            <a:r>
              <a:rPr lang="en-US" altLang="zh-CN" sz="2000" dirty="0" smtClean="0">
                <a:solidFill>
                  <a:srgbClr val="0066FF"/>
                </a:solidFill>
              </a:rPr>
              <a:t> </a:t>
            </a:r>
            <a:r>
              <a:rPr lang="en-US" altLang="zh-CN" sz="2000" dirty="0" smtClean="0"/>
              <a:t>for single CC, and contiguous UL CA</a:t>
            </a:r>
            <a:endParaRPr lang="zh-CN" altLang="en-US" sz="2000" dirty="0"/>
          </a:p>
          <a:p>
            <a:pPr lvl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66FF"/>
                </a:solidFill>
              </a:rPr>
              <a:t>CA/EN-DC +UL MIMO</a:t>
            </a:r>
          </a:p>
          <a:p>
            <a:pPr lvl="2">
              <a:lnSpc>
                <a:spcPct val="120000"/>
              </a:lnSpc>
            </a:pPr>
            <a:r>
              <a:rPr lang="en-US" altLang="zh-CN" sz="1800" dirty="0" smtClean="0"/>
              <a:t>Band A </a:t>
            </a:r>
            <a:r>
              <a:rPr lang="en-US" altLang="zh-CN" sz="1800" dirty="0"/>
              <a:t>1T + </a:t>
            </a:r>
            <a:r>
              <a:rPr lang="en-US" altLang="zh-CN" sz="1800" dirty="0" smtClean="0"/>
              <a:t>Band B 2T</a:t>
            </a:r>
          </a:p>
          <a:p>
            <a:pPr lvl="2">
              <a:lnSpc>
                <a:spcPct val="120000"/>
              </a:lnSpc>
            </a:pPr>
            <a:r>
              <a:rPr lang="en-US" altLang="zh-CN" sz="1800" dirty="0" smtClean="0"/>
              <a:t>Non-contiguous </a:t>
            </a:r>
            <a:r>
              <a:rPr lang="en-US" altLang="zh-CN" sz="1800" dirty="0"/>
              <a:t>UL </a:t>
            </a:r>
            <a:r>
              <a:rPr lang="en-US" altLang="zh-CN" sz="1800" dirty="0" smtClean="0"/>
              <a:t>CA: CC</a:t>
            </a:r>
            <a:r>
              <a:rPr lang="en-US" altLang="zh-CN" sz="1800" baseline="-25000" dirty="0" smtClean="0"/>
              <a:t>1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1T+CC</a:t>
            </a:r>
            <a:r>
              <a:rPr lang="en-US" altLang="zh-CN" sz="1800" baseline="-25000" dirty="0"/>
              <a:t>2</a:t>
            </a:r>
            <a:r>
              <a:rPr lang="en-US" altLang="zh-CN" sz="1800" dirty="0"/>
              <a:t> 2T</a:t>
            </a:r>
          </a:p>
          <a:p>
            <a:pPr lvl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66FF"/>
                </a:solidFill>
              </a:rPr>
              <a:t>3 bands or 3CC transmission </a:t>
            </a:r>
            <a:r>
              <a:rPr lang="en-US" altLang="zh-CN" sz="2000" dirty="0" smtClean="0"/>
              <a:t>simultaneously</a:t>
            </a:r>
          </a:p>
          <a:p>
            <a:pPr lvl="2">
              <a:lnSpc>
                <a:spcPct val="120000"/>
              </a:lnSpc>
            </a:pPr>
            <a:r>
              <a:rPr lang="en-US" altLang="zh-CN" sz="1800" dirty="0" smtClean="0"/>
              <a:t>Band </a:t>
            </a:r>
            <a:r>
              <a:rPr lang="en-US" altLang="zh-CN" sz="1800" dirty="0"/>
              <a:t>A 1T + Band B 1T + Band C </a:t>
            </a:r>
            <a:r>
              <a:rPr lang="en-US" altLang="zh-CN" sz="1800" dirty="0" smtClean="0"/>
              <a:t>1T</a:t>
            </a:r>
            <a:endParaRPr lang="en-US" altLang="zh-CN" sz="1800" dirty="0"/>
          </a:p>
          <a:p>
            <a:pPr lvl="2">
              <a:lnSpc>
                <a:spcPct val="120000"/>
              </a:lnSpc>
            </a:pPr>
            <a:r>
              <a:rPr lang="en-US" altLang="zh-CN" sz="1800" dirty="0" smtClean="0"/>
              <a:t>Non-contiguous </a:t>
            </a:r>
            <a:r>
              <a:rPr lang="en-US" altLang="zh-CN" sz="1800" dirty="0"/>
              <a:t>UL CA: CC</a:t>
            </a:r>
            <a:r>
              <a:rPr lang="en-US" altLang="zh-CN" sz="1800" baseline="-25000" dirty="0"/>
              <a:t>1</a:t>
            </a:r>
            <a:r>
              <a:rPr lang="en-US" altLang="zh-CN" sz="1800" dirty="0"/>
              <a:t> 1T+CC</a:t>
            </a:r>
            <a:r>
              <a:rPr lang="en-US" altLang="zh-CN" sz="1800" baseline="-25000" dirty="0"/>
              <a:t>2</a:t>
            </a:r>
            <a:r>
              <a:rPr lang="en-US" altLang="zh-CN" sz="1800" dirty="0"/>
              <a:t> </a:t>
            </a:r>
            <a:r>
              <a:rPr lang="en-US" altLang="zh-CN" sz="1800" dirty="0" smtClean="0"/>
              <a:t>1T+CC</a:t>
            </a:r>
            <a:r>
              <a:rPr lang="en-US" altLang="zh-CN" sz="1800" baseline="-25000" dirty="0" smtClean="0"/>
              <a:t>3</a:t>
            </a:r>
            <a:r>
              <a:rPr lang="en-US" altLang="zh-CN" sz="1800" dirty="0" smtClean="0"/>
              <a:t> 1T</a:t>
            </a:r>
            <a:endParaRPr lang="en-US" altLang="zh-CN" sz="1800" dirty="0"/>
          </a:p>
          <a:p>
            <a:pPr lvl="1">
              <a:lnSpc>
                <a:spcPct val="120000"/>
              </a:lnSpc>
            </a:pPr>
            <a:r>
              <a:rPr lang="en-US" altLang="zh-CN" sz="2000" dirty="0" smtClean="0">
                <a:solidFill>
                  <a:srgbClr val="0066FF"/>
                </a:solidFill>
              </a:rPr>
              <a:t>0us </a:t>
            </a:r>
            <a:r>
              <a:rPr lang="en-US" altLang="zh-CN" sz="2000" dirty="0" err="1" smtClean="0">
                <a:solidFill>
                  <a:srgbClr val="0066FF"/>
                </a:solidFill>
              </a:rPr>
              <a:t>Tx</a:t>
            </a:r>
            <a:r>
              <a:rPr lang="en-US" altLang="zh-CN" sz="2000" dirty="0" smtClean="0">
                <a:solidFill>
                  <a:srgbClr val="0066FF"/>
                </a:solidFill>
              </a:rPr>
              <a:t> </a:t>
            </a:r>
            <a:r>
              <a:rPr lang="en-US" altLang="zh-CN" sz="2000" dirty="0">
                <a:solidFill>
                  <a:srgbClr val="0066FF"/>
                </a:solidFill>
              </a:rPr>
              <a:t>switching </a:t>
            </a:r>
            <a:r>
              <a:rPr lang="en-US" altLang="zh-CN" sz="2000" dirty="0" smtClean="0"/>
              <a:t>transmission and </a:t>
            </a:r>
            <a:r>
              <a:rPr lang="en-US" altLang="zh-CN" sz="2000" dirty="0" smtClean="0">
                <a:solidFill>
                  <a:srgbClr val="0066FF"/>
                </a:solidFill>
              </a:rPr>
              <a:t>no DL interruption</a:t>
            </a:r>
          </a:p>
        </p:txBody>
      </p:sp>
    </p:spTree>
    <p:extLst>
      <p:ext uri="{BB962C8B-B14F-4D97-AF65-F5344CB8AC3E}">
        <p14:creationId xmlns:p14="http://schemas.microsoft.com/office/powerpoint/2010/main" val="1128857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3502</TotalTime>
  <Words>979</Words>
  <Application>Microsoft Office PowerPoint</Application>
  <PresentationFormat>宽屏</PresentationFormat>
  <Paragraphs>196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等线 Light</vt:lpstr>
      <vt:lpstr>宋体</vt:lpstr>
      <vt:lpstr>Arial</vt:lpstr>
      <vt:lpstr>Symbol</vt:lpstr>
      <vt:lpstr>Times New Roman</vt:lpstr>
      <vt:lpstr>Office 主题​​</vt:lpstr>
      <vt:lpstr>Motivation of 3Tx handheld UE</vt:lpstr>
      <vt:lpstr>Big imbalance b/w UL and DL</vt:lpstr>
      <vt:lpstr>Introduction of 3Tx in handheld UE</vt:lpstr>
      <vt:lpstr>Power enhancement with 3Tx</vt:lpstr>
      <vt:lpstr>MIMO enhancement with 3T</vt:lpstr>
      <vt:lpstr>3 bands Tx simultaneously</vt:lpstr>
      <vt:lpstr>Tx switching transmission enhancement</vt:lpstr>
      <vt:lpstr>UE implementation impact</vt:lpstr>
      <vt:lpstr>Proposal</vt:lpstr>
      <vt:lpstr>Thanks !</vt:lpstr>
      <vt:lpstr>Annex 1: UE 3Tx port vs 2Tx port</vt:lpstr>
      <vt:lpstr>Annex 2: LLS assumptions</vt:lpstr>
    </vt:vector>
  </TitlesOfParts>
  <Company>P R 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3Tx UE</dc:title>
  <dc:creator>OPPO</dc:creator>
  <cp:lastModifiedBy>OPPO</cp:lastModifiedBy>
  <cp:revision>361</cp:revision>
  <dcterms:created xsi:type="dcterms:W3CDTF">2021-07-01T02:10:25Z</dcterms:created>
  <dcterms:modified xsi:type="dcterms:W3CDTF">2021-09-06T03:42:42Z</dcterms:modified>
</cp:coreProperties>
</file>