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4" r:id="rId4"/>
    <p:sldId id="269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 - Rapporteur" initials="s" lastIdx="0" clrIdx="0">
    <p:extLst>
      <p:ext uri="{19B8F6BF-5375-455C-9EA6-DF929625EA0E}">
        <p15:presenceInfo xmlns:p15="http://schemas.microsoft.com/office/powerpoint/2012/main" userId="Samsung - Rapporteur" providerId="None"/>
      </p:ext>
    </p:extLst>
  </p:cmAuthor>
  <p:cmAuthor id="2" name="Lixiang" initials="s" lastIdx="2" clrIdx="1">
    <p:extLst>
      <p:ext uri="{19B8F6BF-5375-455C-9EA6-DF929625EA0E}">
        <p15:presenceInfo xmlns:p15="http://schemas.microsoft.com/office/powerpoint/2012/main" userId="Lixi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6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50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23" y="6175585"/>
            <a:ext cx="1035941" cy="6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20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8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6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803792"/>
            <a:ext cx="1123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63" y="572161"/>
            <a:ext cx="761075" cy="501350"/>
          </a:xfrm>
          <a:prstGeom prst="rect">
            <a:avLst/>
          </a:prstGeom>
        </p:spPr>
      </p:pic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322046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 smtClean="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83032" y="6589868"/>
            <a:ext cx="3430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522" latinLnBrk="1"/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©</a:t>
            </a:r>
            <a:r>
              <a:rPr lang="en-US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2021 </a:t>
            </a:r>
            <a:r>
              <a:rPr lang="ko-KR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Samsung 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Electronics Co., </a:t>
            </a:r>
            <a:r>
              <a:rPr lang="ko-KR" altLang="ko-KR" sz="1000" dirty="0" err="1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Ltd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</a:t>
            </a:r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 All rights reserved.</a:t>
            </a:r>
            <a:endParaRPr lang="ko-KR" altLang="en-US" sz="1000" dirty="0">
              <a:solidFill>
                <a:srgbClr val="FFFFFF"/>
              </a:solidFill>
              <a:latin typeface="Arial" panose="020B0604020202020204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27133" y="4405754"/>
            <a:ext cx="768729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9.0.3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Samsung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Multi-RAT Multi-Connectivity (MR-MC) for 5G-Advanced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4021" y="406717"/>
            <a:ext cx="5228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Meeting #93-e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Electronic Meeting,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September 13 – 17, 2021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42868" y="484685"/>
            <a:ext cx="2105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RP-211798</a:t>
            </a:r>
            <a:endParaRPr lang="ko-KR" altLang="ko-KR" sz="1100" b="0" dirty="0">
              <a:solidFill>
                <a:schemeClr val="bg1"/>
              </a:solidFill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of MR-MC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7" y="994382"/>
            <a:ext cx="11514666" cy="43837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dirty="0" smtClean="0"/>
              <a:t>Scenarios: Aggregation </a:t>
            </a:r>
            <a:r>
              <a:rPr lang="en-US" altLang="ko-KR" sz="1800" dirty="0"/>
              <a:t>of multiple frequency </a:t>
            </a:r>
            <a:r>
              <a:rPr lang="en-US" altLang="ko-KR" sz="1800" dirty="0" smtClean="0"/>
              <a:t>bands, multiple distributed units (DUs), multiple RATs</a:t>
            </a:r>
          </a:p>
          <a:p>
            <a:pPr>
              <a:lnSpc>
                <a:spcPct val="150000"/>
              </a:lnSpc>
            </a:pPr>
            <a:endParaRPr lang="en-US" altLang="ko-KR" sz="1800" dirty="0" smtClean="0"/>
          </a:p>
          <a:p>
            <a:pPr>
              <a:lnSpc>
                <a:spcPct val="150000"/>
              </a:lnSpc>
            </a:pPr>
            <a:endParaRPr lang="en-US" altLang="ko-KR" sz="1800" dirty="0" smtClean="0"/>
          </a:p>
          <a:p>
            <a:pPr>
              <a:lnSpc>
                <a:spcPct val="150000"/>
              </a:lnSpc>
            </a:pPr>
            <a:endParaRPr lang="en-US" altLang="ko-KR" sz="1800" dirty="0" smtClean="0"/>
          </a:p>
          <a:p>
            <a:pPr>
              <a:lnSpc>
                <a:spcPct val="150000"/>
              </a:lnSpc>
            </a:pPr>
            <a:r>
              <a:rPr lang="en-US" altLang="ko-KR" sz="1800" dirty="0" smtClean="0"/>
              <a:t>Limitation of Rel-17 Dual-Connectivity (DC) and Carrier Aggregation (CA)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DC supports only two independent scheduling entities connected with non-ideal interface</a:t>
            </a:r>
          </a:p>
          <a:p>
            <a:pPr lvl="1">
              <a:lnSpc>
                <a:spcPct val="150000"/>
              </a:lnSpc>
            </a:pPr>
            <a:r>
              <a:rPr lang="en-US" altLang="ko-KR" sz="1600" dirty="0" smtClean="0"/>
              <a:t>Within a single scheduling entity (i.e. Carrier Aggregation), all the cells are connected with ideal interface.</a:t>
            </a:r>
          </a:p>
          <a:p>
            <a:pPr>
              <a:lnSpc>
                <a:spcPct val="150000"/>
              </a:lnSpc>
            </a:pPr>
            <a:r>
              <a:rPr lang="en-US" altLang="ko-KR" sz="1800" dirty="0" smtClean="0"/>
              <a:t>Multi-RAT Multi-Connectivity (MR-MC) aims to break </a:t>
            </a:r>
            <a:r>
              <a:rPr lang="en-US" altLang="ko-KR" sz="1800" dirty="0"/>
              <a:t>the limitation of co-located deployment of scheduling entity and using ideal interface for </a:t>
            </a:r>
            <a:r>
              <a:rPr lang="en-US" altLang="ko-KR" sz="1800" dirty="0" smtClean="0"/>
              <a:t>peak throughput, and further reduce interruption by fast SN changes.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697" y="1436002"/>
            <a:ext cx="2520592" cy="1253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298" y="1436001"/>
            <a:ext cx="2520592" cy="12535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747" y="1436003"/>
            <a:ext cx="2520592" cy="125357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Group 5"/>
          <p:cNvGrpSpPr/>
          <p:nvPr/>
        </p:nvGrpSpPr>
        <p:grpSpPr>
          <a:xfrm>
            <a:off x="3012036" y="4748391"/>
            <a:ext cx="8384918" cy="1855446"/>
            <a:chOff x="753165" y="3316777"/>
            <a:chExt cx="7548354" cy="2053623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917" y="3399929"/>
              <a:ext cx="4725530" cy="1635670"/>
            </a:xfrm>
            <a:prstGeom prst="rect">
              <a:avLst/>
            </a:prstGeom>
          </p:spPr>
        </p:pic>
        <p:sp>
          <p:nvSpPr>
            <p:cNvPr id="9" name="Rectangle 3"/>
            <p:cNvSpPr/>
            <p:nvPr/>
          </p:nvSpPr>
          <p:spPr>
            <a:xfrm>
              <a:off x="789917" y="3316777"/>
              <a:ext cx="3366447" cy="171882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00FF"/>
                </a:solidFill>
              </a:endParaRPr>
            </a:p>
          </p:txBody>
        </p:sp>
        <p:sp>
          <p:nvSpPr>
            <p:cNvPr id="10" name="Rectangle 29"/>
            <p:cNvSpPr/>
            <p:nvPr/>
          </p:nvSpPr>
          <p:spPr>
            <a:xfrm>
              <a:off x="753165" y="3316777"/>
              <a:ext cx="4762282" cy="199250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89917" y="5028196"/>
              <a:ext cx="3365198" cy="34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rgbClr val="FF0000"/>
                  </a:solidFill>
                </a:rPr>
                <a:t>Multi-RAT Dual Connectivity (MR-DC) in Rel-17</a:t>
              </a:r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81614" y="4546028"/>
              <a:ext cx="2819905" cy="772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0000FF"/>
                  </a:solidFill>
                </a:rPr>
                <a:t>Extension of </a:t>
              </a:r>
            </a:p>
            <a:p>
              <a:r>
                <a:rPr lang="en-US" altLang="ko-KR" sz="1200" b="1" dirty="0" smtClean="0">
                  <a:solidFill>
                    <a:srgbClr val="0000FF"/>
                  </a:solidFill>
                </a:rPr>
                <a:t>Multi-RAT Multi-Connectivity (MR-MC) </a:t>
              </a:r>
            </a:p>
            <a:p>
              <a:r>
                <a:rPr lang="en-US" altLang="ko-KR" sz="1200" b="1" dirty="0" smtClean="0">
                  <a:solidFill>
                    <a:srgbClr val="0000FF"/>
                  </a:solidFill>
                </a:rPr>
                <a:t>in Rel-18</a:t>
              </a:r>
              <a:endParaRPr lang="ko-KR" altLang="en-US" sz="12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5156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Features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Support triple </a:t>
            </a:r>
            <a:r>
              <a:rPr lang="en-US" altLang="ko-KR" dirty="0" smtClean="0"/>
              <a:t>connectivity</a:t>
            </a:r>
            <a:endParaRPr lang="en-US" altLang="ko-KR" strike="sngStrike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Define two secondary cell groups and two </a:t>
            </a:r>
            <a:r>
              <a:rPr lang="en-US" altLang="ko-KR" dirty="0" err="1" smtClean="0"/>
              <a:t>PSCells</a:t>
            </a:r>
            <a:endParaRPr lang="en-US" altLang="ko-KR" strike="sngStrike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Define </a:t>
            </a:r>
            <a:r>
              <a:rPr lang="en-US" altLang="ko-KR" dirty="0" smtClean="0"/>
              <a:t>two secondary nodes (SNs) and direct SN RRC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Extension </a:t>
            </a:r>
            <a:r>
              <a:rPr lang="en-US" altLang="ko-KR" dirty="0"/>
              <a:t>of radio bearer type to cater massive </a:t>
            </a:r>
            <a:r>
              <a:rPr lang="en-US" altLang="ko-KR" dirty="0" smtClean="0"/>
              <a:t>data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Split bearer with three RLC entities for throughput aggregation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Other bearer types, e.g. SCG-only split bearer, for NW flexibility</a:t>
            </a:r>
          </a:p>
          <a:p>
            <a:pPr lvl="2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0479" y="1410931"/>
            <a:ext cx="3530338" cy="2108443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1855618" y="3788190"/>
            <a:ext cx="7584420" cy="2190639"/>
            <a:chOff x="3460004" y="3533327"/>
            <a:chExt cx="5672014" cy="147631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0004" y="3535857"/>
              <a:ext cx="1773750" cy="11966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4088" y="3535857"/>
              <a:ext cx="1773750" cy="11966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86133" y="3533327"/>
              <a:ext cx="1773750" cy="11966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460512" y="4748033"/>
              <a:ext cx="17732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Split bearer with three RLCs</a:t>
              </a:r>
              <a:endParaRPr lang="ko-KR" altLang="en-US" sz="11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3822" y="4748033"/>
              <a:ext cx="13740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SCG only split bearer</a:t>
              </a:r>
              <a:endParaRPr lang="ko-KR" altLang="en-US" sz="11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86641" y="4748031"/>
              <a:ext cx="184537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SN1-terminated SCG2 bearer</a:t>
              </a:r>
              <a:endParaRPr lang="ko-KR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6630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Key Features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6" y="965200"/>
            <a:ext cx="7098699" cy="545301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Support </a:t>
            </a:r>
            <a:r>
              <a:rPr lang="en-US" altLang="ko-KR" dirty="0" smtClean="0"/>
              <a:t>two active uplink cells with triple connectivity to avoid uplink coverage loss due to power sharing</a:t>
            </a:r>
          </a:p>
          <a:p>
            <a:pPr lvl="1"/>
            <a:r>
              <a:rPr lang="en-US" altLang="ko-KR" dirty="0" smtClean="0"/>
              <a:t>Require coordination of UL switching time</a:t>
            </a:r>
          </a:p>
          <a:p>
            <a:pPr lvl="1"/>
            <a:r>
              <a:rPr lang="en-US" altLang="ko-KR" dirty="0" smtClean="0"/>
              <a:t>Assume non-ideal inter-DU interface</a:t>
            </a:r>
          </a:p>
          <a:p>
            <a:pPr lvl="1"/>
            <a:r>
              <a:rPr lang="en-US" altLang="ko-KR" dirty="0" smtClean="0"/>
              <a:t>Require UL sync. Maintenance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Enhancements </a:t>
            </a:r>
            <a:r>
              <a:rPr lang="en-US" altLang="ko-KR" dirty="0" smtClean="0"/>
              <a:t>on RAN interface </a:t>
            </a:r>
            <a:r>
              <a:rPr lang="en-US" altLang="ko-KR" dirty="0"/>
              <a:t>for </a:t>
            </a:r>
            <a:r>
              <a:rPr lang="en-US" altLang="ko-KR" dirty="0" smtClean="0"/>
              <a:t>coordination</a:t>
            </a:r>
          </a:p>
          <a:p>
            <a:pPr lvl="1"/>
            <a:r>
              <a:rPr lang="en-US" altLang="ko-KR" dirty="0"/>
              <a:t>Serving node selection</a:t>
            </a:r>
          </a:p>
          <a:p>
            <a:pPr lvl="1"/>
            <a:r>
              <a:rPr lang="en-US" altLang="ko-KR" dirty="0" smtClean="0"/>
              <a:t>Uplink </a:t>
            </a:r>
            <a:r>
              <a:rPr lang="en-US" altLang="ko-KR" dirty="0" smtClean="0"/>
              <a:t>timing coordination in time/frequency/spatial domain</a:t>
            </a:r>
          </a:p>
          <a:p>
            <a:pPr lvl="1"/>
            <a:r>
              <a:rPr lang="en-US" altLang="ko-KR" dirty="0" smtClean="0"/>
              <a:t>User </a:t>
            </a:r>
            <a:r>
              <a:rPr lang="en-US" altLang="ko-KR" dirty="0"/>
              <a:t>plane data forwarding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grpSp>
        <p:nvGrpSpPr>
          <p:cNvPr id="4" name="Group 6"/>
          <p:cNvGrpSpPr/>
          <p:nvPr/>
        </p:nvGrpSpPr>
        <p:grpSpPr>
          <a:xfrm>
            <a:off x="7437365" y="3515551"/>
            <a:ext cx="3782244" cy="2359496"/>
            <a:chOff x="6427550" y="3434547"/>
            <a:chExt cx="3484847" cy="2083839"/>
          </a:xfrm>
        </p:grpSpPr>
        <p:pic>
          <p:nvPicPr>
            <p:cNvPr id="5" name="图片 2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611065" y="4341801"/>
              <a:ext cx="301332" cy="495996"/>
            </a:xfrm>
            <a:prstGeom prst="rect">
              <a:avLst/>
            </a:prstGeom>
          </p:spPr>
        </p:pic>
        <p:cxnSp>
          <p:nvCxnSpPr>
            <p:cNvPr id="6" name="肘形连接符 202"/>
            <p:cNvCxnSpPr>
              <a:endCxn id="5" idx="0"/>
            </p:cNvCxnSpPr>
            <p:nvPr/>
          </p:nvCxnSpPr>
          <p:spPr>
            <a:xfrm>
              <a:off x="7758184" y="3589873"/>
              <a:ext cx="1976938" cy="751928"/>
            </a:xfrm>
            <a:prstGeom prst="bentConnector2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7" name="肘形连接符 204"/>
            <p:cNvCxnSpPr>
              <a:endCxn id="5" idx="3"/>
            </p:cNvCxnSpPr>
            <p:nvPr/>
          </p:nvCxnSpPr>
          <p:spPr>
            <a:xfrm>
              <a:off x="7755410" y="4375986"/>
              <a:ext cx="1829046" cy="213813"/>
            </a:xfrm>
            <a:prstGeom prst="bentConnector3">
              <a:avLst>
                <a:gd name="adj1" fmla="val 71148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8" name="肘形连接符 206"/>
            <p:cNvCxnSpPr>
              <a:endCxn id="5" idx="2"/>
            </p:cNvCxnSpPr>
            <p:nvPr/>
          </p:nvCxnSpPr>
          <p:spPr>
            <a:xfrm flipV="1">
              <a:off x="7755410" y="4837797"/>
              <a:ext cx="1979713" cy="281858"/>
            </a:xfrm>
            <a:prstGeom prst="bentConnector2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9" name="직선 화살표 연결선 8"/>
            <p:cNvCxnSpPr/>
            <p:nvPr/>
          </p:nvCxnSpPr>
          <p:spPr>
            <a:xfrm>
              <a:off x="7242583" y="3878439"/>
              <a:ext cx="28553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ysDash"/>
              <a:tailEnd type="triangle"/>
            </a:ln>
            <a:effectLst/>
          </p:spPr>
        </p:cxnSp>
        <p:cxnSp>
          <p:nvCxnSpPr>
            <p:cNvPr id="10" name="직선 화살표 연결선 9"/>
            <p:cNvCxnSpPr/>
            <p:nvPr/>
          </p:nvCxnSpPr>
          <p:spPr>
            <a:xfrm>
              <a:off x="7234505" y="5191055"/>
              <a:ext cx="28553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ysDash"/>
              <a:tailEnd type="triangle"/>
            </a:ln>
            <a:effectLst/>
          </p:spPr>
        </p:cxnSp>
        <p:cxnSp>
          <p:nvCxnSpPr>
            <p:cNvPr id="11" name="직선 연결선 10"/>
            <p:cNvCxnSpPr/>
            <p:nvPr/>
          </p:nvCxnSpPr>
          <p:spPr>
            <a:xfrm>
              <a:off x="7242583" y="3878439"/>
              <a:ext cx="0" cy="1312616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dash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6427550" y="4259449"/>
              <a:ext cx="1014095" cy="532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b="1" kern="0" dirty="0" smtClean="0">
                  <a:solidFill>
                    <a:srgbClr val="0000FF"/>
                  </a:solidFill>
                </a:rPr>
                <a:t>Inter-node</a:t>
              </a:r>
              <a:endPara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endParaRPr>
            </a:p>
            <a:p>
              <a:pPr marL="0" marR="0" lvl="0" indent="0" algn="ctr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</a:rPr>
                <a:t>I/F</a:t>
              </a:r>
            </a:p>
            <a:p>
              <a:pPr marL="0" marR="0" lvl="0" indent="0" algn="ctr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b="1" kern="0" dirty="0">
                  <a:solidFill>
                    <a:srgbClr val="0000FF"/>
                  </a:solidFill>
                </a:rPr>
                <a:t>f</a:t>
              </a:r>
              <a:r>
                <a:rPr lang="en-US" altLang="ko-KR" sz="1200" b="1" kern="0" dirty="0" smtClean="0">
                  <a:solidFill>
                    <a:srgbClr val="0000FF"/>
                  </a:solidFill>
                </a:rPr>
                <a:t>or coordination</a:t>
              </a:r>
            </a:p>
          </p:txBody>
        </p:sp>
        <p:sp>
          <p:nvSpPr>
            <p:cNvPr id="13" name="타원 12"/>
            <p:cNvSpPr/>
            <p:nvPr/>
          </p:nvSpPr>
          <p:spPr>
            <a:xfrm>
              <a:off x="7537119" y="3730191"/>
              <a:ext cx="2064421" cy="3159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4" name="圆柱形 148"/>
            <p:cNvSpPr/>
            <p:nvPr/>
          </p:nvSpPr>
          <p:spPr>
            <a:xfrm flipH="1">
              <a:off x="7574990" y="3517908"/>
              <a:ext cx="97065" cy="405807"/>
            </a:xfrm>
            <a:prstGeom prst="ca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정육면체 14"/>
            <p:cNvSpPr/>
            <p:nvPr/>
          </p:nvSpPr>
          <p:spPr>
            <a:xfrm>
              <a:off x="7501641" y="3434547"/>
              <a:ext cx="219168" cy="276886"/>
            </a:xfrm>
            <a:prstGeom prst="cube">
              <a:avLst>
                <a:gd name="adj" fmla="val 6108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cxnSp>
          <p:nvCxnSpPr>
            <p:cNvPr id="16" name="직선 화살표 연결선 15"/>
            <p:cNvCxnSpPr/>
            <p:nvPr/>
          </p:nvCxnSpPr>
          <p:spPr>
            <a:xfrm>
              <a:off x="7595010" y="3878439"/>
              <a:ext cx="0" cy="328416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ysDash"/>
              <a:headEnd type="triangle"/>
              <a:tailEnd type="triangle"/>
            </a:ln>
            <a:effectLst/>
          </p:spPr>
        </p:cxnSp>
        <p:sp>
          <p:nvSpPr>
            <p:cNvPr id="17" name="타원 16"/>
            <p:cNvSpPr/>
            <p:nvPr/>
          </p:nvSpPr>
          <p:spPr>
            <a:xfrm>
              <a:off x="7520035" y="4594042"/>
              <a:ext cx="1606598" cy="271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8" name="圆柱形 193"/>
            <p:cNvSpPr/>
            <p:nvPr/>
          </p:nvSpPr>
          <p:spPr>
            <a:xfrm flipH="1">
              <a:off x="7569307" y="4457048"/>
              <a:ext cx="88269" cy="258200"/>
            </a:xfrm>
            <a:prstGeom prst="can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/>
                <a:cs typeface="+mn-cs"/>
              </a:endParaRPr>
            </a:p>
          </p:txBody>
        </p:sp>
        <p:sp>
          <p:nvSpPr>
            <p:cNvPr id="19" name="정육면체 18"/>
            <p:cNvSpPr/>
            <p:nvPr/>
          </p:nvSpPr>
          <p:spPr>
            <a:xfrm>
              <a:off x="7484303" y="4215517"/>
              <a:ext cx="241944" cy="339780"/>
            </a:xfrm>
            <a:prstGeom prst="cube">
              <a:avLst>
                <a:gd name="adj" fmla="val 61084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cxnSp>
          <p:nvCxnSpPr>
            <p:cNvPr id="20" name="직선 화살표 연결선 19"/>
            <p:cNvCxnSpPr/>
            <p:nvPr/>
          </p:nvCxnSpPr>
          <p:spPr>
            <a:xfrm>
              <a:off x="7595014" y="4664552"/>
              <a:ext cx="0" cy="328416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ysDash"/>
              <a:headEnd type="triangle"/>
              <a:tailEnd type="triangle"/>
            </a:ln>
            <a:effectLst/>
          </p:spPr>
        </p:cxnSp>
        <p:sp>
          <p:nvSpPr>
            <p:cNvPr id="21" name="文本框 191"/>
            <p:cNvSpPr txBox="1"/>
            <p:nvPr/>
          </p:nvSpPr>
          <p:spPr>
            <a:xfrm>
              <a:off x="7985038" y="3775999"/>
              <a:ext cx="629034" cy="215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맑은 고딕"/>
                </a:rPr>
                <a:t> FR1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/>
              </a:endParaRPr>
            </a:p>
          </p:txBody>
        </p:sp>
        <p:sp>
          <p:nvSpPr>
            <p:cNvPr id="22" name="文本框 195"/>
            <p:cNvSpPr txBox="1"/>
            <p:nvPr/>
          </p:nvSpPr>
          <p:spPr>
            <a:xfrm>
              <a:off x="7951490" y="4584836"/>
              <a:ext cx="556476" cy="215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맑은 고딕"/>
                </a:rPr>
                <a:t>FR2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/>
              </a:endParaRPr>
            </a:p>
          </p:txBody>
        </p:sp>
        <p:sp>
          <p:nvSpPr>
            <p:cNvPr id="23" name="타원 22"/>
            <p:cNvSpPr/>
            <p:nvPr/>
          </p:nvSpPr>
          <p:spPr>
            <a:xfrm>
              <a:off x="7547564" y="5317280"/>
              <a:ext cx="874949" cy="20110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4" name="圆柱形 197"/>
            <p:cNvSpPr/>
            <p:nvPr/>
          </p:nvSpPr>
          <p:spPr>
            <a:xfrm flipH="1">
              <a:off x="7573827" y="5188179"/>
              <a:ext cx="88269" cy="258200"/>
            </a:xfrm>
            <a:prstGeom prst="can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/>
                <a:cs typeface="+mn-cs"/>
              </a:endParaRPr>
            </a:p>
          </p:txBody>
        </p:sp>
        <p:sp>
          <p:nvSpPr>
            <p:cNvPr id="25" name="정육면체 24"/>
            <p:cNvSpPr/>
            <p:nvPr/>
          </p:nvSpPr>
          <p:spPr>
            <a:xfrm>
              <a:off x="7519725" y="5038164"/>
              <a:ext cx="196472" cy="235705"/>
            </a:xfrm>
            <a:prstGeom prst="cube">
              <a:avLst>
                <a:gd name="adj" fmla="val 61084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6" name="文本框 199"/>
            <p:cNvSpPr txBox="1"/>
            <p:nvPr/>
          </p:nvSpPr>
          <p:spPr>
            <a:xfrm>
              <a:off x="7673880" y="5293045"/>
              <a:ext cx="802425" cy="215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722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맑은 고딕"/>
                </a:rPr>
                <a:t> &gt; 52</a:t>
              </a:r>
              <a:r>
                <a:rPr kumimoji="0" lang="en-US" altLang="zh-CN" sz="1100" b="1" i="0" u="none" strike="noStrike" kern="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맑은 고딕"/>
                </a:rPr>
                <a:t> </a:t>
              </a: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맑은 고딕"/>
                </a:rPr>
                <a:t>GHz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/>
              </a:endParaRPr>
            </a:p>
          </p:txBody>
        </p:sp>
      </p:grpSp>
      <p:pic>
        <p:nvPicPr>
          <p:cNvPr id="51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491" y="964114"/>
            <a:ext cx="3715987" cy="255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11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Works To Do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/>
              <a:t>Potential scope 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Support </a:t>
            </a:r>
            <a:r>
              <a:rPr lang="en-US" altLang="ko-KR" dirty="0"/>
              <a:t>more than two cell groups (more than two nodes) [RAN2, RAN3, RAN1]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Procedures </a:t>
            </a:r>
            <a:r>
              <a:rPr lang="en-US" altLang="ko-KR" dirty="0"/>
              <a:t>for configuring more than two cell groups, e.g., addition/modification/release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Active </a:t>
            </a:r>
            <a:r>
              <a:rPr lang="en-US" altLang="ko-KR" dirty="0"/>
              <a:t>cell group switching e.g. UL cell group switching with at most two active UL, DL cell group switching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User </a:t>
            </a:r>
            <a:r>
              <a:rPr lang="en-US" altLang="ko-KR" dirty="0"/>
              <a:t>plane enhancement, e.g., data forwarding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UE </a:t>
            </a:r>
            <a:r>
              <a:rPr lang="en-US" altLang="ko-KR" dirty="0"/>
              <a:t>capability management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Support </a:t>
            </a:r>
            <a:r>
              <a:rPr lang="en-US" altLang="ko-KR" dirty="0"/>
              <a:t>of new bearer types [RAN2, RAN3]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Enhancement </a:t>
            </a:r>
            <a:r>
              <a:rPr lang="en-US" altLang="ko-KR" dirty="0"/>
              <a:t>of bearer types, e.g., split bearer operation with three RLC entities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New </a:t>
            </a:r>
            <a:r>
              <a:rPr lang="en-US" altLang="ko-KR" dirty="0"/>
              <a:t>SRB type considering multiple nodes</a:t>
            </a:r>
          </a:p>
        </p:txBody>
      </p:sp>
    </p:spTree>
    <p:extLst>
      <p:ext uri="{BB962C8B-B14F-4D97-AF65-F5344CB8AC3E}">
        <p14:creationId xmlns:p14="http://schemas.microsoft.com/office/powerpoint/2010/main" val="465284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8972</TotalTime>
  <Words>378</Words>
  <Application>Microsoft Office PowerPoint</Application>
  <PresentationFormat>Widescreen</PresentationFormat>
  <Paragraphs>61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宋体</vt:lpstr>
      <vt:lpstr>Titillium</vt:lpstr>
      <vt:lpstr>굴림</vt:lpstr>
      <vt:lpstr>맑은 고딕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Motivation of MR-MC</vt:lpstr>
      <vt:lpstr>Key Features</vt:lpstr>
      <vt:lpstr>Key Features</vt:lpstr>
      <vt:lpstr>Works To Do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Kim;Hyunseok Ryu</dc:creator>
  <cp:lastModifiedBy>Sangkyu Baek</cp:lastModifiedBy>
  <cp:revision>358</cp:revision>
  <dcterms:created xsi:type="dcterms:W3CDTF">2019-02-14T07:06:45Z</dcterms:created>
  <dcterms:modified xsi:type="dcterms:W3CDTF">2021-09-06T01:48:22Z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