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545" r:id="rId3"/>
    <p:sldId id="547" r:id="rId4"/>
    <p:sldId id="548" r:id="rId5"/>
    <p:sldId id="47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FF0000"/>
    <a:srgbClr val="1E9657"/>
    <a:srgbClr val="000000"/>
    <a:srgbClr val="5F5F5F"/>
    <a:srgbClr val="D9D9D9"/>
    <a:srgbClr val="EAEFF7"/>
    <a:srgbClr val="FFFFFF"/>
    <a:srgbClr val="FF6600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678" y="6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1003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TSG#93-e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Joint CT/RAN/SA session about Rel-18 Thu 16 Sept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RP-211643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795244" y="1122363"/>
            <a:ext cx="8872756" cy="3860698"/>
          </a:xfrm>
        </p:spPr>
        <p:txBody>
          <a:bodyPr/>
          <a:lstStyle/>
          <a:p>
            <a:r>
              <a:rPr lang="en-US" altLang="en-US" dirty="0"/>
              <a:t>CT chair's input for joint CT/RAN/SA session about Rel-18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910721"/>
            <a:ext cx="9144000" cy="1655762"/>
          </a:xfrm>
        </p:spPr>
        <p:txBody>
          <a:bodyPr/>
          <a:lstStyle/>
          <a:p>
            <a:r>
              <a:rPr lang="en-GB" altLang="en-US" dirty="0" smtClean="0"/>
              <a:t>Mr 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r>
              <a:rPr lang="en-GB" altLang="en-US" dirty="0" smtClean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Rel-17 </a:t>
            </a:r>
            <a:r>
              <a:rPr lang="fr-FR" dirty="0" err="1" smtClean="0"/>
              <a:t>workplan</a:t>
            </a:r>
            <a:r>
              <a:rPr lang="fr-FR" dirty="0" smtClean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 smtClean="0"/>
              <a:t>Stage 3 </a:t>
            </a:r>
            <a:r>
              <a:rPr lang="fr-FR" dirty="0" err="1" smtClean="0"/>
              <a:t>Freeze</a:t>
            </a:r>
            <a:r>
              <a:rPr lang="fr-FR" dirty="0" smtClean="0"/>
              <a:t>: March '22 (TSG#95)</a:t>
            </a:r>
          </a:p>
          <a:p>
            <a:r>
              <a:rPr lang="fr-FR" dirty="0" err="1" smtClean="0"/>
              <a:t>OpenAPI</a:t>
            </a:r>
            <a:r>
              <a:rPr lang="fr-FR" dirty="0" smtClean="0"/>
              <a:t>/ASN.1 </a:t>
            </a:r>
            <a:r>
              <a:rPr lang="fr-FR" dirty="0" err="1" smtClean="0"/>
              <a:t>Freeze</a:t>
            </a:r>
            <a:r>
              <a:rPr lang="fr-FR" dirty="0" smtClean="0"/>
              <a:t>: </a:t>
            </a:r>
            <a:r>
              <a:rPr lang="fr-FR" dirty="0" err="1" smtClean="0"/>
              <a:t>June</a:t>
            </a:r>
            <a:r>
              <a:rPr lang="fr-FR" dirty="0" smtClean="0"/>
              <a:t> '22 (TSG#96)</a:t>
            </a:r>
          </a:p>
          <a:p>
            <a:r>
              <a:rPr lang="fr-FR" dirty="0" smtClean="0"/>
              <a:t>Exceptions and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stabilization</a:t>
            </a:r>
            <a:r>
              <a:rPr lang="fr-FR" dirty="0" smtClean="0"/>
              <a:t> </a:t>
            </a:r>
            <a:r>
              <a:rPr lang="fr-FR" dirty="0" err="1" smtClean="0"/>
              <a:t>expected</a:t>
            </a:r>
            <a:r>
              <a:rPr lang="fr-FR" dirty="0" smtClean="0"/>
              <a:t> till </a:t>
            </a:r>
            <a:r>
              <a:rPr lang="fr-FR" dirty="0" err="1" smtClean="0"/>
              <a:t>June</a:t>
            </a:r>
            <a:r>
              <a:rPr lang="fr-FR" dirty="0" smtClean="0"/>
              <a:t> '22 (TSG#96)</a:t>
            </a:r>
          </a:p>
          <a:p>
            <a:pPr lvl="1"/>
            <a:r>
              <a:rPr lang="fr-FR" dirty="0" err="1" smtClean="0"/>
              <a:t>Could</a:t>
            </a:r>
            <a:r>
              <a:rPr lang="fr-FR" dirty="0" smtClean="0"/>
              <a:t> lead to shift </a:t>
            </a:r>
            <a:r>
              <a:rPr lang="fr-FR" dirty="0" err="1" smtClean="0"/>
              <a:t>OpenAPI</a:t>
            </a:r>
            <a:r>
              <a:rPr lang="fr-FR" dirty="0" smtClean="0"/>
              <a:t>/ASN.1 </a:t>
            </a:r>
            <a:r>
              <a:rPr lang="fr-FR" dirty="0" err="1" smtClean="0"/>
              <a:t>Freeze</a:t>
            </a:r>
            <a:r>
              <a:rPr lang="fr-FR" dirty="0" smtClean="0"/>
              <a:t> by 1 </a:t>
            </a:r>
            <a:r>
              <a:rPr lang="fr-FR" dirty="0" err="1" smtClean="0"/>
              <a:t>plenary</a:t>
            </a:r>
            <a:r>
              <a:rPr lang="fr-FR" dirty="0" smtClean="0"/>
              <a:t> cycle</a:t>
            </a:r>
          </a:p>
          <a:p>
            <a:pPr marL="0" indent="0">
              <a:buNone/>
            </a:pPr>
            <a:endParaRPr lang="fr-FR" sz="2000" dirty="0" smtClean="0"/>
          </a:p>
          <a:p>
            <a:pPr lvl="2"/>
            <a:endParaRPr lang="fr-FR" sz="16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7C63C05-9456-4BFF-BDA1-5639CEF01253}"/>
              </a:ext>
            </a:extLst>
          </p:cNvPr>
          <p:cNvSpPr/>
          <p:nvPr/>
        </p:nvSpPr>
        <p:spPr>
          <a:xfrm>
            <a:off x="4243501" y="4167127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F236A34-E2BA-47FA-B6D2-8C529E4D36D3}"/>
              </a:ext>
            </a:extLst>
          </p:cNvPr>
          <p:cNvSpPr/>
          <p:nvPr/>
        </p:nvSpPr>
        <p:spPr>
          <a:xfrm>
            <a:off x="2003108" y="4163440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5695185" y="4780341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 smtClean="0"/>
              <a:t>June '22</a:t>
            </a:r>
          </a:p>
          <a:p>
            <a:pPr algn="ctr"/>
            <a:r>
              <a:rPr lang="en-US" sz="1138" b="1" dirty="0" err="1" smtClean="0"/>
              <a:t>OpenAPI</a:t>
            </a:r>
            <a:r>
              <a:rPr lang="en-US" sz="1138" b="1" dirty="0" smtClean="0"/>
              <a:t>/ASN.1</a:t>
            </a:r>
          </a:p>
          <a:p>
            <a:pPr algn="ctr"/>
            <a:r>
              <a:rPr lang="en-US" sz="1138" b="1" dirty="0" smtClean="0"/>
              <a:t>Freeze</a:t>
            </a:r>
            <a:endParaRPr lang="en-US" sz="1138" b="1" dirty="0"/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5331488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493540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4825126" y="4781068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 smtClean="0"/>
              <a:t>March '22</a:t>
            </a:r>
            <a:endParaRPr lang="en-US" sz="1138" b="1" dirty="0"/>
          </a:p>
          <a:p>
            <a:pPr algn="ctr"/>
            <a:r>
              <a:rPr lang="en-US" sz="1138" b="1" dirty="0" smtClean="0"/>
              <a:t>Stage 3 </a:t>
            </a:r>
            <a:endParaRPr lang="en-US" sz="1138" b="1" dirty="0"/>
          </a:p>
          <a:p>
            <a:pPr algn="ctr"/>
            <a:r>
              <a:rPr lang="en-US" sz="1138" b="1" dirty="0" smtClean="0"/>
              <a:t>Freeze</a:t>
            </a:r>
            <a:endParaRPr lang="en-US" sz="1138" b="1" dirty="0"/>
          </a:p>
        </p:txBody>
      </p:sp>
      <p:sp>
        <p:nvSpPr>
          <p:cNvPr id="21" name="Chevron 20"/>
          <p:cNvSpPr/>
          <p:nvPr/>
        </p:nvSpPr>
        <p:spPr>
          <a:xfrm>
            <a:off x="5134062" y="5493540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 smtClean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5331488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Flèche droite 23"/>
          <p:cNvSpPr/>
          <p:nvPr/>
        </p:nvSpPr>
        <p:spPr>
          <a:xfrm>
            <a:off x="6773433" y="5444308"/>
            <a:ext cx="478173" cy="134224"/>
          </a:xfrm>
          <a:prstGeom prst="rightArrow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6">
            <a:extLst>
              <a:ext uri="{FF2B5EF4-FFF2-40B4-BE49-F238E27FC236}">
                <a16:creationId xmlns:a16="http://schemas.microsoft.com/office/drawing/2014/main" xmlns="" id="{B89B6AB2-1838-4098-A174-B551B2BC058A}"/>
              </a:ext>
            </a:extLst>
          </p:cNvPr>
          <p:cNvSpPr txBox="1"/>
          <p:nvPr/>
        </p:nvSpPr>
        <p:spPr>
          <a:xfrm>
            <a:off x="6946102" y="4770856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i="1" dirty="0" smtClean="0">
                <a:solidFill>
                  <a:srgbClr val="B2B2B2"/>
                </a:solidFill>
              </a:rPr>
              <a:t>Sept '22</a:t>
            </a:r>
          </a:p>
          <a:p>
            <a:pPr algn="ctr"/>
            <a:r>
              <a:rPr lang="en-US" sz="1138" b="1" i="1" dirty="0" err="1" smtClean="0">
                <a:solidFill>
                  <a:srgbClr val="B2B2B2"/>
                </a:solidFill>
              </a:rPr>
              <a:t>OpenAPI</a:t>
            </a:r>
            <a:r>
              <a:rPr lang="en-US" sz="1138" b="1" i="1" dirty="0" smtClean="0">
                <a:solidFill>
                  <a:srgbClr val="B2B2B2"/>
                </a:solidFill>
              </a:rPr>
              <a:t>/ASN.1</a:t>
            </a:r>
          </a:p>
          <a:p>
            <a:pPr algn="ctr"/>
            <a:r>
              <a:rPr lang="en-US" sz="1138" b="1" i="1" dirty="0" smtClean="0">
                <a:solidFill>
                  <a:srgbClr val="B2B2B2"/>
                </a:solidFill>
              </a:rPr>
              <a:t>Freeze</a:t>
            </a:r>
            <a:endParaRPr lang="en-US" sz="1138" b="1" i="1" dirty="0">
              <a:solidFill>
                <a:srgbClr val="B2B2B2"/>
              </a:solidFill>
            </a:endParaRPr>
          </a:p>
        </p:txBody>
      </p:sp>
      <p:cxnSp>
        <p:nvCxnSpPr>
          <p:cNvPr id="26" name="Straight Arrow Connector 30">
            <a:extLst>
              <a:ext uri="{FF2B5EF4-FFF2-40B4-BE49-F238E27FC236}">
                <a16:creationId xmlns:a16="http://schemas.microsoft.com/office/drawing/2014/main" xmlns="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583450" y="5322003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Rel-18 aspects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13440" cy="4351338"/>
          </a:xfrm>
        </p:spPr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owns</a:t>
            </a:r>
            <a:r>
              <a:rPr lang="fr-FR" dirty="0" smtClean="0"/>
              <a:t> </a:t>
            </a:r>
            <a:r>
              <a:rPr lang="fr-FR" dirty="0" err="1" smtClean="0"/>
              <a:t>some</a:t>
            </a:r>
            <a:r>
              <a:rPr lang="fr-FR" dirty="0" smtClean="0"/>
              <a:t> stage 2 but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mainly</a:t>
            </a:r>
            <a:r>
              <a:rPr lang="fr-FR" dirty="0" smtClean="0"/>
              <a:t> </a:t>
            </a:r>
            <a:r>
              <a:rPr lang="fr-FR" dirty="0" err="1" smtClean="0"/>
              <a:t>dependent</a:t>
            </a:r>
            <a:r>
              <a:rPr lang="fr-FR" dirty="0" smtClean="0"/>
              <a:t> on SA stage 2 inputs for </a:t>
            </a:r>
            <a:r>
              <a:rPr lang="fr-FR" dirty="0" err="1" smtClean="0"/>
              <a:t>producing</a:t>
            </a:r>
            <a:r>
              <a:rPr lang="fr-FR" dirty="0" smtClean="0"/>
              <a:t> stage 3.</a:t>
            </a:r>
          </a:p>
          <a:p>
            <a:r>
              <a:rPr lang="fr-FR" dirty="0" smtClean="0"/>
              <a:t>For CT-</a:t>
            </a:r>
            <a:r>
              <a:rPr lang="fr-FR" dirty="0" err="1" smtClean="0"/>
              <a:t>owned</a:t>
            </a:r>
            <a:r>
              <a:rPr lang="fr-FR" dirty="0" smtClean="0"/>
              <a:t> stage 2, the Rel-18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start</a:t>
            </a:r>
            <a:r>
              <a:rPr lang="fr-FR" dirty="0" smtClean="0"/>
              <a:t> as </a:t>
            </a:r>
            <a:r>
              <a:rPr lang="fr-FR" dirty="0" err="1" smtClean="0"/>
              <a:t>soon</a:t>
            </a:r>
            <a:r>
              <a:rPr lang="fr-FR" dirty="0" smtClean="0"/>
              <a:t> as the Rel-17 </a:t>
            </a:r>
            <a:r>
              <a:rPr lang="fr-FR" dirty="0" err="1" smtClean="0"/>
              <a:t>workload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decrease</a:t>
            </a:r>
            <a:endParaRPr lang="fr-FR" dirty="0" smtClean="0"/>
          </a:p>
          <a:p>
            <a:r>
              <a:rPr lang="fr-FR" dirty="0" smtClean="0"/>
              <a:t>CT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produce</a:t>
            </a:r>
            <a:r>
              <a:rPr lang="fr-FR" dirty="0" smtClean="0"/>
              <a:t> TEI18 </a:t>
            </a:r>
            <a:r>
              <a:rPr lang="fr-FR" dirty="0" err="1" smtClean="0"/>
              <a:t>independent</a:t>
            </a:r>
            <a:r>
              <a:rPr lang="fr-FR" dirty="0" smtClean="0"/>
              <a:t> of </a:t>
            </a:r>
            <a:r>
              <a:rPr lang="fr-FR" dirty="0" err="1" smtClean="0"/>
              <a:t>any</a:t>
            </a:r>
            <a:r>
              <a:rPr lang="fr-FR" dirty="0" smtClean="0"/>
              <a:t> stage 2 right </a:t>
            </a:r>
            <a:r>
              <a:rPr lang="fr-FR" dirty="0" err="1" smtClean="0"/>
              <a:t>after</a:t>
            </a:r>
            <a:r>
              <a:rPr lang="fr-FR" dirty="0" smtClean="0"/>
              <a:t> the </a:t>
            </a:r>
            <a:r>
              <a:rPr lang="fr-FR" dirty="0" err="1" smtClean="0"/>
              <a:t>freeze</a:t>
            </a:r>
            <a:r>
              <a:rPr lang="fr-FR" dirty="0" smtClean="0"/>
              <a:t> of the Rel-17</a:t>
            </a:r>
          </a:p>
          <a:p>
            <a:r>
              <a:rPr lang="en-US" dirty="0" smtClean="0"/>
              <a:t>Part of Stage </a:t>
            </a:r>
            <a:r>
              <a:rPr lang="en-US" dirty="0" smtClean="0"/>
              <a:t>3 work (e.g. study on </a:t>
            </a:r>
            <a:r>
              <a:rPr lang="en-US" dirty="0"/>
              <a:t>protocol </a:t>
            </a:r>
            <a:r>
              <a:rPr lang="en-US" dirty="0" smtClean="0"/>
              <a:t>selection/evolution) </a:t>
            </a:r>
            <a:r>
              <a:rPr lang="en-US" dirty="0"/>
              <a:t>can be triggered at the CT-level before the finalization of the stage </a:t>
            </a:r>
            <a:r>
              <a:rPr lang="en-US" dirty="0" smtClean="0"/>
              <a:t>2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676483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the Rel-18 </a:t>
            </a:r>
            <a:r>
              <a:rPr lang="fr-FR" dirty="0" err="1"/>
              <a:t>timeline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r>
              <a:rPr lang="fr-FR" dirty="0" smtClean="0"/>
              <a:t>CT </a:t>
            </a:r>
            <a:r>
              <a:rPr lang="en-US" dirty="0" smtClean="0"/>
              <a:t>needs to be in sync with SA/RAN </a:t>
            </a:r>
            <a:endParaRPr lang="en-US" dirty="0"/>
          </a:p>
          <a:p>
            <a:r>
              <a:rPr lang="fr-FR" dirty="0" smtClean="0"/>
              <a:t>18-month </a:t>
            </a:r>
            <a:r>
              <a:rPr lang="fr-FR" dirty="0" err="1" smtClean="0"/>
              <a:t>timeframe</a:t>
            </a:r>
            <a:r>
              <a:rPr lang="fr-FR" dirty="0" smtClean="0"/>
              <a:t> </a:t>
            </a:r>
            <a:r>
              <a:rPr lang="fr-FR" dirty="0" smtClean="0"/>
              <a:t>discussion </a:t>
            </a:r>
            <a:r>
              <a:rPr lang="fr-FR" dirty="0" err="1" smtClean="0"/>
              <a:t>postponed</a:t>
            </a:r>
            <a:r>
              <a:rPr lang="fr-FR" dirty="0" smtClean="0"/>
              <a:t> to the TSG joint session</a:t>
            </a:r>
          </a:p>
          <a:p>
            <a:pPr lvl="1"/>
            <a:r>
              <a:rPr lang="fr-FR" dirty="0" smtClean="0"/>
              <a:t>as CT </a:t>
            </a:r>
            <a:r>
              <a:rPr lang="fr-FR" dirty="0" err="1" smtClean="0"/>
              <a:t>depends</a:t>
            </a:r>
            <a:r>
              <a:rPr lang="fr-FR" dirty="0" smtClean="0"/>
              <a:t> on SA/RAN stage 2 </a:t>
            </a:r>
            <a:r>
              <a:rPr lang="fr-FR" dirty="0" err="1" smtClean="0"/>
              <a:t>completion</a:t>
            </a:r>
            <a:r>
              <a:rPr lang="fr-FR" dirty="0" smtClean="0"/>
              <a:t> dates</a:t>
            </a:r>
            <a:endParaRPr lang="fr-FR" dirty="0" smtClean="0"/>
          </a:p>
          <a:p>
            <a:r>
              <a:rPr lang="fr-FR" dirty="0" smtClean="0"/>
              <a:t>CT </a:t>
            </a:r>
            <a:r>
              <a:rPr lang="fr-FR" dirty="0" err="1" smtClean="0"/>
              <a:t>requires</a:t>
            </a:r>
            <a:r>
              <a:rPr lang="fr-FR" dirty="0" smtClean="0"/>
              <a:t> </a:t>
            </a:r>
            <a:r>
              <a:rPr lang="fr-FR" b="1" dirty="0" smtClean="0"/>
              <a:t>9 </a:t>
            </a:r>
            <a:r>
              <a:rPr lang="fr-FR" b="1" dirty="0" err="1" smtClean="0"/>
              <a:t>months</a:t>
            </a:r>
            <a:r>
              <a:rPr lang="fr-FR" b="1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Stage 2 </a:t>
            </a:r>
            <a:r>
              <a:rPr lang="fr-FR" dirty="0" err="1" smtClean="0"/>
              <a:t>freeze</a:t>
            </a:r>
            <a:r>
              <a:rPr lang="fr-FR" dirty="0" smtClean="0"/>
              <a:t> and Stage 3 </a:t>
            </a:r>
            <a:r>
              <a:rPr lang="fr-FR" dirty="0" err="1" smtClean="0"/>
              <a:t>freeze</a:t>
            </a:r>
            <a:endParaRPr lang="fr-FR" dirty="0" smtClean="0"/>
          </a:p>
          <a:p>
            <a:pPr lvl="1"/>
            <a:r>
              <a:rPr lang="fr-FR" sz="2200" dirty="0" smtClean="0"/>
              <a:t>CT </a:t>
            </a:r>
            <a:r>
              <a:rPr lang="fr-FR" sz="2200" dirty="0" err="1" smtClean="0"/>
              <a:t>needs</a:t>
            </a:r>
            <a:r>
              <a:rPr lang="fr-FR" sz="2200" dirty="0" smtClean="0"/>
              <a:t> </a:t>
            </a:r>
            <a:r>
              <a:rPr lang="fr-FR" sz="2200" b="1" dirty="0" err="1" smtClean="0"/>
              <a:t>frozen</a:t>
            </a:r>
            <a:r>
              <a:rPr lang="fr-FR" sz="2200" b="1" dirty="0" smtClean="0"/>
              <a:t> and stable </a:t>
            </a:r>
            <a:r>
              <a:rPr lang="fr-FR" sz="2200" b="1" dirty="0" err="1" smtClean="0"/>
              <a:t>functional</a:t>
            </a:r>
            <a:r>
              <a:rPr lang="fr-FR" sz="2200" b="1" dirty="0" smtClean="0"/>
              <a:t> scope </a:t>
            </a:r>
            <a:r>
              <a:rPr lang="fr-FR" sz="2200" dirty="0" smtClean="0"/>
              <a:t>to </a:t>
            </a:r>
            <a:r>
              <a:rPr lang="fr-FR" sz="2200" dirty="0" err="1" smtClean="0"/>
              <a:t>implement</a:t>
            </a:r>
            <a:r>
              <a:rPr lang="fr-FR" sz="2200" dirty="0" smtClean="0"/>
              <a:t> the </a:t>
            </a:r>
            <a:r>
              <a:rPr lang="fr-FR" sz="2200" dirty="0" err="1" smtClean="0"/>
              <a:t>protocol</a:t>
            </a:r>
            <a:r>
              <a:rPr lang="fr-FR" sz="2200" dirty="0" smtClean="0"/>
              <a:t> </a:t>
            </a:r>
            <a:r>
              <a:rPr lang="fr-FR" sz="2200" dirty="0" err="1" smtClean="0"/>
              <a:t>details</a:t>
            </a:r>
            <a:r>
              <a:rPr lang="fr-FR" sz="2200" dirty="0" smtClean="0"/>
              <a:t> in new/</a:t>
            </a:r>
            <a:r>
              <a:rPr lang="fr-FR" sz="2200" dirty="0" err="1" smtClean="0"/>
              <a:t>existing</a:t>
            </a:r>
            <a:r>
              <a:rPr lang="fr-FR" sz="2200" dirty="0" smtClean="0"/>
              <a:t> </a:t>
            </a:r>
            <a:r>
              <a:rPr lang="fr-FR" sz="2200" dirty="0" err="1" smtClean="0"/>
              <a:t>specifications</a:t>
            </a:r>
            <a:endParaRPr lang="fr-FR" sz="2200" dirty="0" smtClean="0"/>
          </a:p>
          <a:p>
            <a:pPr lvl="1"/>
            <a:r>
              <a:rPr lang="fr-FR" sz="2200" b="1" dirty="0" smtClean="0"/>
              <a:t>3 </a:t>
            </a:r>
            <a:r>
              <a:rPr lang="fr-FR" sz="2200" b="1" dirty="0" err="1" smtClean="0"/>
              <a:t>plenary</a:t>
            </a:r>
            <a:r>
              <a:rPr lang="fr-FR" sz="2200" b="1" dirty="0" smtClean="0"/>
              <a:t> cycles </a:t>
            </a:r>
            <a:r>
              <a:rPr lang="fr-FR" sz="2200" dirty="0" err="1" smtClean="0"/>
              <a:t>provide</a:t>
            </a:r>
            <a:r>
              <a:rPr lang="fr-FR" sz="2200" dirty="0" smtClean="0"/>
              <a:t> </a:t>
            </a:r>
            <a:r>
              <a:rPr lang="fr-FR" sz="2200" dirty="0" err="1" smtClean="0"/>
              <a:t>enough</a:t>
            </a:r>
            <a:r>
              <a:rPr lang="fr-FR" sz="2200" dirty="0" smtClean="0"/>
              <a:t> time for</a:t>
            </a:r>
          </a:p>
          <a:p>
            <a:pPr lvl="2"/>
            <a:r>
              <a:rPr lang="fr-FR" dirty="0" err="1" smtClean="0"/>
              <a:t>Development</a:t>
            </a:r>
            <a:r>
              <a:rPr lang="fr-FR" dirty="0"/>
              <a:t>/</a:t>
            </a:r>
            <a:r>
              <a:rPr lang="fr-FR" dirty="0" smtClean="0"/>
              <a:t>update of the new/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</a:t>
            </a:r>
          </a:p>
          <a:p>
            <a:pPr lvl="2"/>
            <a:r>
              <a:rPr lang="fr-FR" dirty="0" smtClean="0"/>
              <a:t>Efficient TSG-cross coordination </a:t>
            </a:r>
          </a:p>
          <a:p>
            <a:pPr lvl="3"/>
            <a:r>
              <a:rPr lang="fr-FR" dirty="0" err="1" smtClean="0"/>
              <a:t>strong</a:t>
            </a:r>
            <a:r>
              <a:rPr lang="fr-FR" dirty="0" smtClean="0"/>
              <a:t> interaction and inter-</a:t>
            </a:r>
            <a:r>
              <a:rPr lang="fr-FR" dirty="0" err="1" smtClean="0"/>
              <a:t>dependency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SA1, SA2, SA3, SA4, SA5, SA6, RAN2, </a:t>
            </a:r>
            <a:r>
              <a:rPr lang="fr-FR" dirty="0" smtClean="0"/>
              <a:t>RAN3, RAN5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0844835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smtClean="0"/>
              <a:t>3GPP TSG </a:t>
            </a:r>
            <a:r>
              <a:rPr lang="fr-FR" altLang="en-US" sz="1400"/>
              <a:t>CT </a:t>
            </a:r>
            <a:r>
              <a:rPr lang="fr-FR" altLang="en-US" sz="140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31651</TotalTime>
  <Words>266</Words>
  <Application>Microsoft Office PowerPoint</Application>
  <PresentationFormat>Grand écran</PresentationFormat>
  <Paragraphs>42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 chair's input for joint CT/RAN/SA session about Rel-18</vt:lpstr>
      <vt:lpstr>Rel-17 workplan for CT</vt:lpstr>
      <vt:lpstr>Rel-18 aspects for CT</vt:lpstr>
      <vt:lpstr>On the Rel-18 timeline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962</cp:revision>
  <dcterms:created xsi:type="dcterms:W3CDTF">2010-02-05T13:52:04Z</dcterms:created>
  <dcterms:modified xsi:type="dcterms:W3CDTF">2021-09-16T10:08:09Z</dcterms:modified>
  <cp:contentStatus>Template 2017</cp:contentStatus>
</cp:coreProperties>
</file>