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
  </p:notesMasterIdLst>
  <p:sldIdLst>
    <p:sldId id="256" r:id="rId3"/>
    <p:sldId id="267" r:id="rId4"/>
    <p:sldId id="268" r:id="rId5"/>
    <p:sldId id="269" r:id="rId6"/>
    <p:sldId id="270"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00" d="100"/>
          <a:sy n="100" d="100"/>
        </p:scale>
        <p:origin x="990" y="4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11A7A-9F7E-40E8-BA5E-6623EAF0D61B}" type="datetimeFigureOut">
              <a:rPr lang="en-US" smtClean="0"/>
              <a:t>9/7/2020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8C99C4-EF46-4860-BB0C-2A2D689C0DF4}" type="slidenum">
              <a:rPr lang="en-US" smtClean="0"/>
              <a:t>‹#›</a:t>
            </a:fld>
            <a:endParaRPr lang="en-US"/>
          </a:p>
        </p:txBody>
      </p:sp>
    </p:spTree>
    <p:extLst>
      <p:ext uri="{BB962C8B-B14F-4D97-AF65-F5344CB8AC3E}">
        <p14:creationId xmlns:p14="http://schemas.microsoft.com/office/powerpoint/2010/main" val="1867968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434914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1" y="1600203"/>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p:cNvPr>
          <p:cNvSpPr>
            <a:spLocks noGrp="1"/>
          </p:cNvSpPr>
          <p:nvPr>
            <p:ph type="title"/>
          </p:nvPr>
        </p:nvSpPr>
        <p:spPr>
          <a:xfrm>
            <a:off x="609442" y="392233"/>
            <a:ext cx="5139812" cy="430887"/>
          </a:xfrm>
        </p:spPr>
        <p:txBody>
          <a:bodyPr/>
          <a:lstStyle/>
          <a:p>
            <a:r>
              <a:rPr lang="en-US"/>
              <a:t>Click to edit Master title style</a:t>
            </a:r>
          </a:p>
        </p:txBody>
      </p:sp>
      <p:sp>
        <p:nvSpPr>
          <p:cNvPr id="4" name="Slide Number Placeholder 5">
            <a:extLst>
              <a:ext uri="{FF2B5EF4-FFF2-40B4-BE49-F238E27FC236}">
                <a16:creationId xmlns:a16="http://schemas.microsoft.com/office/drawing/2014/main" xmlns="" id="{0B9453D5-D18B-42C1-B6B7-CB14983FB24C}"/>
              </a:ext>
            </a:extLst>
          </p:cNvPr>
          <p:cNvSpPr>
            <a:spLocks noGrp="1"/>
          </p:cNvSpPr>
          <p:nvPr>
            <p:ph type="sldNum" sz="quarter" idx="10"/>
          </p:nvPr>
        </p:nvSpPr>
        <p:spPr>
          <a:xfrm>
            <a:off x="11379200" y="6492875"/>
            <a:ext cx="527050"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3881078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5" name="组合 24"/>
          <p:cNvGrpSpPr/>
          <p:nvPr userDrawn="1"/>
        </p:nvGrpSpPr>
        <p:grpSpPr>
          <a:xfrm>
            <a:off x="12211507" y="2931937"/>
            <a:ext cx="1982142"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defTabSz="914112"/>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defTabSz="914112"/>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defTabSz="914112"/>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defTabSz="914112"/>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1718947177"/>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2161">
          <p15:clr>
            <a:srgbClr val="F26B43"/>
          </p15:clr>
        </p15:guide>
        <p15:guide id="4294967295" pos="3842">
          <p15:clr>
            <a:srgbClr val="F26B43"/>
          </p15:clr>
        </p15:guide>
        <p15:guide id="4294967295" pos="458">
          <p15:clr>
            <a:srgbClr val="F26B43"/>
          </p15:clr>
        </p15:guide>
        <p15:guide id="4294967295" pos="7225">
          <p15:clr>
            <a:srgbClr val="F26B43"/>
          </p15:clr>
        </p15:guide>
        <p15:guide id="4294967295" orient="horz" pos="410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2512541"/>
            <a:ext cx="10320528" cy="997422"/>
          </a:xfrm>
        </p:spPr>
        <p:txBody>
          <a:bodyPr>
            <a:noAutofit/>
          </a:bodyPr>
          <a:lstStyle/>
          <a:p>
            <a:r>
              <a:rPr lang="en-US" altLang="zh-CN" sz="5400" dirty="0">
                <a:latin typeface="Arial" panose="020B0604020202020204" pitchFamily="34" charset="0"/>
                <a:cs typeface="Arial" panose="020B0604020202020204" pitchFamily="34" charset="0"/>
              </a:rPr>
              <a:t>On DC location reporting </a:t>
            </a:r>
            <a:br>
              <a:rPr lang="en-US" altLang="zh-CN" sz="5400" dirty="0">
                <a:latin typeface="Arial" panose="020B0604020202020204" pitchFamily="34" charset="0"/>
                <a:cs typeface="Arial" panose="020B0604020202020204" pitchFamily="34" charset="0"/>
              </a:rPr>
            </a:br>
            <a:r>
              <a:rPr lang="en-US" altLang="zh-CN" sz="5400" dirty="0">
                <a:latin typeface="Arial" panose="020B0604020202020204" pitchFamily="34" charset="0"/>
                <a:cs typeface="Arial" panose="020B0604020202020204" pitchFamily="34" charset="0"/>
              </a:rPr>
              <a:t>for intra-band UL CA</a:t>
            </a:r>
            <a:endParaRPr lang="en-US" sz="5400" b="1" dirty="0">
              <a:latin typeface="+mn-lt"/>
            </a:endParaRP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a:t>Huawei, HiSilicon</a:t>
            </a:r>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a:t>RP-201746</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687745" cy="923330"/>
          </a:xfrm>
          <a:prstGeom prst="rect">
            <a:avLst/>
          </a:prstGeom>
          <a:noFill/>
        </p:spPr>
        <p:txBody>
          <a:bodyPr wrap="square" rtlCol="0">
            <a:spAutoFit/>
          </a:bodyPr>
          <a:lstStyle/>
          <a:p>
            <a:r>
              <a:rPr lang="en-US" b="1" dirty="0"/>
              <a:t>3GPP TSG-RAN meeting #89-e</a:t>
            </a:r>
          </a:p>
          <a:p>
            <a:r>
              <a:rPr lang="en-US" b="1" dirty="0"/>
              <a:t>Sep 14</a:t>
            </a:r>
            <a:r>
              <a:rPr lang="en-US" b="1" baseline="30000" dirty="0"/>
              <a:t>th</a:t>
            </a:r>
            <a:r>
              <a:rPr lang="en-US" b="1" dirty="0"/>
              <a:t> –  18</a:t>
            </a:r>
            <a:r>
              <a:rPr lang="en-US" b="1" baseline="30000" dirty="0"/>
              <a:t>th</a:t>
            </a:r>
            <a:r>
              <a:rPr lang="en-US" b="1" dirty="0"/>
              <a:t>, 2020</a:t>
            </a:r>
          </a:p>
          <a:p>
            <a:r>
              <a:rPr lang="en-US" b="1" dirty="0"/>
              <a:t>Electronic meeting</a:t>
            </a:r>
            <a:endParaRPr lang="en-US" b="1" dirty="0"/>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5204" y="-2055"/>
            <a:ext cx="7993316" cy="731079"/>
          </a:xfrm>
        </p:spPr>
        <p:txBody>
          <a:bodyPr/>
          <a:lstStyle/>
          <a:p>
            <a:r>
              <a:rPr lang="en-GB" altLang="zh-CN" sz="4398" b="1" dirty="0">
                <a:latin typeface="Calibri" panose="020F0502020204030204" pitchFamily="34" charset="0"/>
                <a:cs typeface="Calibri" panose="020F0502020204030204" pitchFamily="34" charset="0"/>
              </a:rPr>
              <a:t>Background</a:t>
            </a:r>
            <a:endParaRPr lang="zh-CN" altLang="en-US" b="1" dirty="0">
              <a:latin typeface="Calibri" panose="020F0502020204030204" pitchFamily="34" charset="0"/>
              <a:cs typeface="Calibri" panose="020F0502020204030204" pitchFamily="34" charset="0"/>
            </a:endParaRPr>
          </a:p>
        </p:txBody>
      </p:sp>
      <p:sp>
        <p:nvSpPr>
          <p:cNvPr id="6" name="矩形 5"/>
          <p:cNvSpPr/>
          <p:nvPr/>
        </p:nvSpPr>
        <p:spPr>
          <a:xfrm>
            <a:off x="70993" y="672586"/>
            <a:ext cx="11935804" cy="5825730"/>
          </a:xfrm>
          <a:prstGeom prst="rect">
            <a:avLst/>
          </a:prstGeom>
        </p:spPr>
        <p:txBody>
          <a:bodyPr wrap="square">
            <a:spAutoFit/>
          </a:bodyPr>
          <a:lstStyle/>
          <a:p>
            <a:pPr marL="285636" indent="-285636" defTabSz="914112">
              <a:lnSpc>
                <a:spcPct val="130000"/>
              </a:lnSpc>
              <a:buFont typeface="Wingdings" panose="05000000000000000000" pitchFamily="2" charset="2"/>
              <a:buChar char="l"/>
            </a:pPr>
            <a:r>
              <a:rPr lang="en-US" altLang="zh-CN" sz="1599" b="1" dirty="0">
                <a:solidFill>
                  <a:srgbClr val="1D1D1A"/>
                </a:solidFill>
              </a:rPr>
              <a:t>In Rel-15:</a:t>
            </a:r>
          </a:p>
          <a:p>
            <a:pPr marL="742653" lvl="1" indent="-285636" defTabSz="914112">
              <a:lnSpc>
                <a:spcPct val="130000"/>
              </a:lnSpc>
              <a:buFont typeface="Arial" panose="020B0604020202020204" pitchFamily="34" charset="0"/>
              <a:buChar char="•"/>
            </a:pPr>
            <a:r>
              <a:rPr lang="en-US" altLang="zh-CN" sz="1599" b="1" dirty="0">
                <a:solidFill>
                  <a:srgbClr val="1D1D1A"/>
                </a:solidFill>
              </a:rPr>
              <a:t>DC location is allowed to signal with 3300 or 3301 for intra-band CA which is agreed in R1-1900849 and R4-1915361</a:t>
            </a:r>
          </a:p>
          <a:p>
            <a:pPr marL="1199670" lvl="2" indent="-285636" defTabSz="914112">
              <a:lnSpc>
                <a:spcPct val="130000"/>
              </a:lnSpc>
              <a:buFont typeface="Arial" panose="020B0604020202020204" pitchFamily="34" charset="0"/>
              <a:buChar char="•"/>
            </a:pPr>
            <a:r>
              <a:rPr lang="en-US" altLang="zh-CN" sz="1599" b="1" dirty="0">
                <a:solidFill>
                  <a:srgbClr val="1D1D1A"/>
                </a:solidFill>
              </a:rPr>
              <a:t>For the case of intra-band CA with some CCs activated/deactivated, resulting in variable UE TX DC location.</a:t>
            </a:r>
          </a:p>
          <a:p>
            <a:pPr marL="742653" lvl="1" indent="-285636" defTabSz="914112">
              <a:lnSpc>
                <a:spcPct val="130000"/>
              </a:lnSpc>
              <a:buFont typeface="Arial" panose="020B0604020202020204" pitchFamily="34" charset="0"/>
              <a:buChar char="•"/>
            </a:pPr>
            <a:r>
              <a:rPr lang="en-US" altLang="zh-CN" sz="1599" b="1" dirty="0">
                <a:solidFill>
                  <a:srgbClr val="1D1D1A"/>
                </a:solidFill>
              </a:rPr>
              <a:t>CRs on carrier leakage and IQ image measurements for 3300 or 3301 indicating is approved in RAN4: </a:t>
            </a:r>
          </a:p>
          <a:p>
            <a:pPr marL="1199708" lvl="2" indent="-285636" defTabSz="914112">
              <a:lnSpc>
                <a:spcPct val="130000"/>
              </a:lnSpc>
              <a:buFont typeface="Arial" panose="020B0604020202020204" pitchFamily="34" charset="0"/>
              <a:buChar char="•"/>
            </a:pPr>
            <a:r>
              <a:rPr lang="en-US" altLang="zh-CN" sz="1599" dirty="0">
                <a:solidFill>
                  <a:srgbClr val="1D1D1A"/>
                </a:solidFill>
              </a:rPr>
              <a:t>In TS 38.101-1, it is specified </a:t>
            </a:r>
            <a:r>
              <a:rPr lang="zh-CN" altLang="en-US" sz="1599" dirty="0">
                <a:solidFill>
                  <a:srgbClr val="1D1D1A"/>
                </a:solidFill>
              </a:rPr>
              <a:t>“</a:t>
            </a:r>
            <a:r>
              <a:rPr lang="en-US" altLang="zh-CN" sz="1599" dirty="0">
                <a:solidFill>
                  <a:srgbClr val="1D1D1A"/>
                </a:solidFill>
              </a:rPr>
              <a:t>In case the parameter 3300 or 3301 is reported from UE via </a:t>
            </a:r>
            <a:r>
              <a:rPr lang="en-US" altLang="zh-CN" sz="1599" i="1" dirty="0" err="1">
                <a:solidFill>
                  <a:srgbClr val="1D1D1A"/>
                </a:solidFill>
              </a:rPr>
              <a:t>txDirectCurrentLocation</a:t>
            </a:r>
            <a:r>
              <a:rPr lang="en-US" altLang="zh-CN" sz="1599" dirty="0">
                <a:solidFill>
                  <a:srgbClr val="1D1D1A"/>
                </a:solidFill>
              </a:rPr>
              <a:t> IE (as defined in TS 38.331 [7]), carrier leakage measurement requirement in clause 6.4.2.2 and 6.4.2.3 shall be waived, and the RF correction with regard to the carrier leakage and IQ image shall be omitted during the calculation of transmit modulation quality.</a:t>
            </a:r>
            <a:r>
              <a:rPr lang="zh-CN" altLang="en-US" sz="1599" dirty="0">
                <a:solidFill>
                  <a:srgbClr val="1D1D1A"/>
                </a:solidFill>
              </a:rPr>
              <a:t>‘’</a:t>
            </a:r>
            <a:endParaRPr lang="en-US" altLang="zh-CN" sz="1599" dirty="0">
              <a:solidFill>
                <a:srgbClr val="1D1D1A"/>
              </a:solidFill>
            </a:endParaRPr>
          </a:p>
          <a:p>
            <a:pPr marL="285596" indent="-285636" defTabSz="914112">
              <a:lnSpc>
                <a:spcPct val="130000"/>
              </a:lnSpc>
              <a:buFont typeface="Wingdings" panose="05000000000000000000" pitchFamily="2" charset="2"/>
              <a:buChar char="l"/>
            </a:pPr>
            <a:r>
              <a:rPr lang="en-US" altLang="zh-CN" sz="1599" b="1" dirty="0">
                <a:solidFill>
                  <a:srgbClr val="1D1D1A"/>
                </a:solidFill>
              </a:rPr>
              <a:t>In Rel-16:</a:t>
            </a:r>
          </a:p>
          <a:p>
            <a:pPr marL="742653" lvl="1" indent="-285636" defTabSz="914112">
              <a:lnSpc>
                <a:spcPct val="130000"/>
              </a:lnSpc>
              <a:buFont typeface="Arial" panose="020B0604020202020204" pitchFamily="34" charset="0"/>
              <a:buChar char="•"/>
            </a:pPr>
            <a:r>
              <a:rPr lang="en-US" altLang="zh-CN" sz="1599" b="1" dirty="0">
                <a:solidFill>
                  <a:srgbClr val="1D1D1A"/>
                </a:solidFill>
              </a:rPr>
              <a:t>RAN4 introduces intra-band UL CA RF requirements, and have discussion on DC location reporting solution for intra-band UL CA</a:t>
            </a:r>
          </a:p>
          <a:p>
            <a:pPr marL="742653" lvl="1" indent="-285636" defTabSz="914112">
              <a:lnSpc>
                <a:spcPct val="130000"/>
              </a:lnSpc>
              <a:buFont typeface="Arial" panose="020B0604020202020204" pitchFamily="34" charset="0"/>
              <a:buChar char="•"/>
            </a:pPr>
            <a:r>
              <a:rPr lang="en-US" altLang="zh-CN" sz="1599" b="1" dirty="0">
                <a:solidFill>
                  <a:srgbClr val="1D1D1A"/>
                </a:solidFill>
              </a:rPr>
              <a:t>RAN4 agrees to introduce UE capability of “additional DC location reporting for intra-band UL CA”, and already add it to RAN4 feature list.</a:t>
            </a:r>
          </a:p>
          <a:p>
            <a:pPr marL="742653" lvl="1" indent="-285636" defTabSz="914112">
              <a:lnSpc>
                <a:spcPct val="130000"/>
              </a:lnSpc>
              <a:buFont typeface="Arial" panose="020B0604020202020204" pitchFamily="34" charset="0"/>
              <a:buChar char="•"/>
            </a:pPr>
            <a:r>
              <a:rPr lang="en-US" altLang="zh-CN" sz="1599" b="1" dirty="0">
                <a:solidFill>
                  <a:srgbClr val="1D1D1A"/>
                </a:solidFill>
              </a:rPr>
              <a:t>RAN4 sent LS R4-2011906 to RAN1 and RAN2, the LS providing 2 solutions which are under discussion in RAN4:</a:t>
            </a:r>
          </a:p>
          <a:p>
            <a:pPr marL="1199708" lvl="2" indent="-285636" defTabSz="914112">
              <a:lnSpc>
                <a:spcPct val="130000"/>
              </a:lnSpc>
              <a:buFont typeface="Arial" panose="020B0604020202020204" pitchFamily="34" charset="0"/>
              <a:buChar char="•"/>
            </a:pPr>
            <a:r>
              <a:rPr lang="en-US" altLang="zh-CN" sz="1599" dirty="0">
                <a:solidFill>
                  <a:srgbClr val="1D1D1A"/>
                </a:solidFill>
              </a:rPr>
              <a:t>Report TX DC location after every activation of BWP’s including CC activation, BWP switching procedure, etc.</a:t>
            </a:r>
          </a:p>
          <a:p>
            <a:pPr marL="1199708" lvl="2" indent="-285636" defTabSz="914112">
              <a:lnSpc>
                <a:spcPct val="130000"/>
              </a:lnSpc>
              <a:buFont typeface="Arial" panose="020B0604020202020204" pitchFamily="34" charset="0"/>
              <a:buChar char="•"/>
            </a:pPr>
            <a:r>
              <a:rPr lang="en-US" altLang="zh-CN" sz="1599" dirty="0">
                <a:solidFill>
                  <a:srgbClr val="1D1D1A"/>
                </a:solidFill>
              </a:rPr>
              <a:t>Report each TX DC location based on permutations of all possible simultaneously activated BWPs within configured BWPs</a:t>
            </a:r>
          </a:p>
          <a:p>
            <a:pPr marL="742653" lvl="1" indent="-285636" defTabSz="914112">
              <a:lnSpc>
                <a:spcPct val="130000"/>
              </a:lnSpc>
              <a:buFont typeface="Arial" panose="020B0604020202020204" pitchFamily="34" charset="0"/>
              <a:buChar char="•"/>
            </a:pPr>
            <a:r>
              <a:rPr lang="en-US" altLang="zh-CN" sz="1599" b="1" dirty="0">
                <a:solidFill>
                  <a:srgbClr val="1D1D1A"/>
                </a:solidFill>
              </a:rPr>
              <a:t>RAN4 targets to implement additional DC location reporting for intra-band UL CA in Rel-16 with the possible solution between the 2 solutions.</a:t>
            </a:r>
          </a:p>
          <a:p>
            <a:pPr marL="742653" lvl="1" indent="-285636" defTabSz="914112">
              <a:lnSpc>
                <a:spcPct val="130000"/>
              </a:lnSpc>
              <a:buFont typeface="Arial" panose="020B0604020202020204" pitchFamily="34" charset="0"/>
              <a:buChar char="•"/>
            </a:pPr>
            <a:r>
              <a:rPr lang="en-US" altLang="zh-CN" sz="1599" b="1" dirty="0">
                <a:solidFill>
                  <a:srgbClr val="1D1D1A"/>
                </a:solidFill>
              </a:rPr>
              <a:t>RAN2 has not included UE capability of “additional DC location reporting for intra-band UL CA” into their spec considering the functionality is still under discussion between two options.</a:t>
            </a:r>
          </a:p>
        </p:txBody>
      </p:sp>
    </p:spTree>
    <p:extLst>
      <p:ext uri="{BB962C8B-B14F-4D97-AF65-F5344CB8AC3E}">
        <p14:creationId xmlns:p14="http://schemas.microsoft.com/office/powerpoint/2010/main" val="1682841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026104" y="2073643"/>
            <a:ext cx="3097097" cy="567949"/>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5" name="圆角矩形 14"/>
          <p:cNvSpPr/>
          <p:nvPr/>
        </p:nvSpPr>
        <p:spPr>
          <a:xfrm>
            <a:off x="3123718" y="2131794"/>
            <a:ext cx="2950847" cy="50092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5" name="标题 2"/>
          <p:cNvSpPr>
            <a:spLocks noGrp="1"/>
          </p:cNvSpPr>
          <p:nvPr>
            <p:ph type="title"/>
          </p:nvPr>
        </p:nvSpPr>
        <p:spPr>
          <a:xfrm>
            <a:off x="55205" y="-2055"/>
            <a:ext cx="12377555" cy="731079"/>
          </a:xfrm>
        </p:spPr>
        <p:txBody>
          <a:bodyPr/>
          <a:lstStyle/>
          <a:p>
            <a:r>
              <a:rPr lang="en-GB" altLang="zh-CN" sz="3199" b="1" dirty="0">
                <a:solidFill>
                  <a:srgbClr val="C00000"/>
                </a:solidFill>
                <a:latin typeface="Calibri" panose="020F0502020204030204" pitchFamily="34" charset="0"/>
                <a:cs typeface="Calibri" panose="020F0502020204030204" pitchFamily="34" charset="0"/>
              </a:rPr>
              <a:t>Why current DC location signalling cannot serve for intra-band UL CA</a:t>
            </a:r>
            <a:endParaRPr lang="zh-CN" altLang="en-US" sz="4398" b="1" dirty="0">
              <a:solidFill>
                <a:srgbClr val="C00000"/>
              </a:solidFill>
              <a:latin typeface="Calibri" panose="020F0502020204030204" pitchFamily="34" charset="0"/>
              <a:cs typeface="Calibri" panose="020F0502020204030204" pitchFamily="34" charset="0"/>
            </a:endParaRPr>
          </a:p>
        </p:txBody>
      </p:sp>
      <p:sp>
        <p:nvSpPr>
          <p:cNvPr id="7" name="文本框 6"/>
          <p:cNvSpPr txBox="1"/>
          <p:nvPr/>
        </p:nvSpPr>
        <p:spPr>
          <a:xfrm>
            <a:off x="55205" y="518055"/>
            <a:ext cx="12056024" cy="1273697"/>
          </a:xfrm>
          <a:prstGeom prst="rect">
            <a:avLst/>
          </a:prstGeom>
          <a:noFill/>
        </p:spPr>
        <p:txBody>
          <a:bodyPr wrap="square" rtlCol="0">
            <a:spAutoFit/>
          </a:bodyPr>
          <a:lstStyle/>
          <a:p>
            <a:pPr marL="457017" indent="-457017" defTabSz="914112">
              <a:lnSpc>
                <a:spcPct val="120000"/>
              </a:lnSpc>
              <a:buFont typeface="Wingdings" panose="05000000000000000000" pitchFamily="2" charset="2"/>
              <a:buChar char="l"/>
            </a:pPr>
            <a:r>
              <a:rPr lang="en-US" altLang="zh-CN" sz="1599" b="1" dirty="0">
                <a:solidFill>
                  <a:srgbClr val="1D1D1A"/>
                </a:solidFill>
                <a:ea typeface="Microsoft YaHei" panose="020B0503020204020204" pitchFamily="34" charset="-122"/>
                <a:cs typeface="Calibri" panose="020F0502020204030204" pitchFamily="34" charset="0"/>
              </a:rPr>
              <a:t>DC location reporting indicates the frequency of LO leakage</a:t>
            </a:r>
          </a:p>
          <a:p>
            <a:pPr marL="457017" indent="-457017" defTabSz="914112">
              <a:lnSpc>
                <a:spcPct val="120000"/>
              </a:lnSpc>
              <a:buFont typeface="Wingdings" panose="05000000000000000000" pitchFamily="2" charset="2"/>
              <a:buChar char="l"/>
            </a:pPr>
            <a:r>
              <a:rPr lang="en-US" altLang="zh-CN" sz="1599" b="1" dirty="0">
                <a:solidFill>
                  <a:srgbClr val="1D1D1A"/>
                </a:solidFill>
                <a:ea typeface="Microsoft YaHei" panose="020B0503020204020204" pitchFamily="34" charset="-122"/>
                <a:cs typeface="Calibri" panose="020F0502020204030204" pitchFamily="34" charset="0"/>
              </a:rPr>
              <a:t>The current DC location signaling is indicated per Cell and per BWP with </a:t>
            </a:r>
            <a:r>
              <a:rPr lang="en-US" altLang="zh-CN" sz="1599" b="1" i="1" dirty="0" err="1">
                <a:solidFill>
                  <a:srgbClr val="1D1D1A"/>
                </a:solidFill>
                <a:ea typeface="Microsoft YaHei" panose="020B0503020204020204" pitchFamily="34" charset="-122"/>
                <a:cs typeface="Calibri" panose="020F0502020204030204" pitchFamily="34" charset="0"/>
              </a:rPr>
              <a:t>RRCConfigurationComplete</a:t>
            </a:r>
            <a:endParaRPr lang="en-US" altLang="zh-CN" sz="1599" b="1" i="1" dirty="0">
              <a:solidFill>
                <a:srgbClr val="1D1D1A"/>
              </a:solidFill>
              <a:ea typeface="Microsoft YaHei" panose="020B0503020204020204" pitchFamily="34" charset="-122"/>
              <a:cs typeface="Calibri" panose="020F0502020204030204" pitchFamily="34" charset="0"/>
            </a:endParaRPr>
          </a:p>
          <a:p>
            <a:pPr marL="457017" indent="-457017" defTabSz="914112">
              <a:lnSpc>
                <a:spcPct val="120000"/>
              </a:lnSpc>
              <a:buFont typeface="Wingdings" panose="05000000000000000000" pitchFamily="2" charset="2"/>
              <a:buChar char="l"/>
            </a:pPr>
            <a:r>
              <a:rPr lang="en-US" altLang="zh-CN" sz="1599" b="1" dirty="0">
                <a:solidFill>
                  <a:srgbClr val="1D1D1A"/>
                </a:solidFill>
                <a:ea typeface="Microsoft YaHei" panose="020B0503020204020204" pitchFamily="34" charset="-122"/>
                <a:cs typeface="Calibri" panose="020F0502020204030204" pitchFamily="34" charset="0"/>
              </a:rPr>
              <a:t>For intra-band UL CA</a:t>
            </a:r>
            <a:r>
              <a:rPr lang="en-US" altLang="zh-CN" sz="1599" b="1" i="1" dirty="0">
                <a:solidFill>
                  <a:srgbClr val="1D1D1A"/>
                </a:solidFill>
                <a:ea typeface="Microsoft YaHei" panose="020B0503020204020204" pitchFamily="34" charset="-122"/>
                <a:cs typeface="Calibri" panose="020F0502020204030204" pitchFamily="34" charset="0"/>
              </a:rPr>
              <a:t>, </a:t>
            </a:r>
            <a:r>
              <a:rPr lang="en-US" altLang="zh-CN" sz="1599" b="1" dirty="0">
                <a:solidFill>
                  <a:srgbClr val="1D1D1A"/>
                </a:solidFill>
                <a:ea typeface="Microsoft YaHei" panose="020B0503020204020204" pitchFamily="34" charset="-122"/>
                <a:cs typeface="Calibri" panose="020F0502020204030204" pitchFamily="34" charset="0"/>
              </a:rPr>
              <a:t>the real DC location is derived per active BWP pair; when the active BWP pair update, the location may change</a:t>
            </a:r>
          </a:p>
          <a:p>
            <a:pPr marL="914074" lvl="1" indent="-457017" defTabSz="914112">
              <a:lnSpc>
                <a:spcPct val="120000"/>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Since 16 permutations of possibly simultaneously activated BWPs when configured for two cells, it leaves 16 possible TX DC locations</a:t>
            </a:r>
          </a:p>
        </p:txBody>
      </p:sp>
      <p:sp>
        <p:nvSpPr>
          <p:cNvPr id="9" name="矩形 8"/>
          <p:cNvSpPr/>
          <p:nvPr/>
        </p:nvSpPr>
        <p:spPr>
          <a:xfrm>
            <a:off x="6169049" y="2073642"/>
            <a:ext cx="3097097" cy="567949"/>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0" name="文本框 9"/>
          <p:cNvSpPr txBox="1"/>
          <p:nvPr/>
        </p:nvSpPr>
        <p:spPr>
          <a:xfrm>
            <a:off x="3567427" y="1807150"/>
            <a:ext cx="2191928" cy="338422"/>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CC1</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11" name="文本框 10"/>
          <p:cNvSpPr txBox="1"/>
          <p:nvPr/>
        </p:nvSpPr>
        <p:spPr>
          <a:xfrm>
            <a:off x="6467078" y="1793372"/>
            <a:ext cx="2191928" cy="338422"/>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CC2</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12" name="圆角矩形 11"/>
          <p:cNvSpPr/>
          <p:nvPr/>
        </p:nvSpPr>
        <p:spPr>
          <a:xfrm>
            <a:off x="3168091" y="2251128"/>
            <a:ext cx="709936" cy="390462"/>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3" name="圆角矩形 12"/>
          <p:cNvSpPr/>
          <p:nvPr/>
        </p:nvSpPr>
        <p:spPr>
          <a:xfrm>
            <a:off x="4030367" y="2251127"/>
            <a:ext cx="965810" cy="382323"/>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 name="圆角矩形 13"/>
          <p:cNvSpPr/>
          <p:nvPr/>
        </p:nvSpPr>
        <p:spPr>
          <a:xfrm>
            <a:off x="5076783" y="2251127"/>
            <a:ext cx="965810" cy="381590"/>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6" name="文本框 15"/>
          <p:cNvSpPr txBox="1"/>
          <p:nvPr/>
        </p:nvSpPr>
        <p:spPr>
          <a:xfrm>
            <a:off x="3168091" y="2313248"/>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7" name="文本框 16"/>
          <p:cNvSpPr txBox="1"/>
          <p:nvPr/>
        </p:nvSpPr>
        <p:spPr>
          <a:xfrm>
            <a:off x="4154605" y="2305848"/>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8" name="文本框 17"/>
          <p:cNvSpPr txBox="1"/>
          <p:nvPr/>
        </p:nvSpPr>
        <p:spPr>
          <a:xfrm>
            <a:off x="5194366" y="2298449"/>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9" name="文本框 18"/>
          <p:cNvSpPr txBox="1"/>
          <p:nvPr/>
        </p:nvSpPr>
        <p:spPr>
          <a:xfrm>
            <a:off x="4253701" y="2051740"/>
            <a:ext cx="718810" cy="261508"/>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BWP14</a:t>
            </a:r>
            <a:endParaRPr lang="zh-CN" altLang="en-US" sz="1100" b="1" dirty="0">
              <a:solidFill>
                <a:srgbClr val="FFFFFF"/>
              </a:solidFill>
              <a:ea typeface="Microsoft YaHei" panose="020B0503020204020204" pitchFamily="34" charset="-122"/>
              <a:cs typeface="Calibri" panose="020F0502020204030204" pitchFamily="34" charset="0"/>
            </a:endParaRPr>
          </a:p>
        </p:txBody>
      </p:sp>
      <p:sp>
        <p:nvSpPr>
          <p:cNvPr id="20" name="圆角矩形 19"/>
          <p:cNvSpPr/>
          <p:nvPr/>
        </p:nvSpPr>
        <p:spPr>
          <a:xfrm>
            <a:off x="6257797" y="2124400"/>
            <a:ext cx="2950847" cy="50092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21" name="圆角矩形 20"/>
          <p:cNvSpPr/>
          <p:nvPr/>
        </p:nvSpPr>
        <p:spPr>
          <a:xfrm>
            <a:off x="6302170" y="2243734"/>
            <a:ext cx="709936" cy="390462"/>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22" name="圆角矩形 21"/>
          <p:cNvSpPr/>
          <p:nvPr/>
        </p:nvSpPr>
        <p:spPr>
          <a:xfrm>
            <a:off x="7164446" y="2243733"/>
            <a:ext cx="965810" cy="382323"/>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23" name="圆角矩形 22"/>
          <p:cNvSpPr/>
          <p:nvPr/>
        </p:nvSpPr>
        <p:spPr>
          <a:xfrm>
            <a:off x="8210862" y="2243732"/>
            <a:ext cx="965810" cy="381590"/>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24" name="文本框 23"/>
          <p:cNvSpPr txBox="1"/>
          <p:nvPr/>
        </p:nvSpPr>
        <p:spPr>
          <a:xfrm>
            <a:off x="6302170" y="2305854"/>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25" name="文本框 24"/>
          <p:cNvSpPr txBox="1"/>
          <p:nvPr/>
        </p:nvSpPr>
        <p:spPr>
          <a:xfrm>
            <a:off x="7288684" y="2298454"/>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26" name="文本框 25"/>
          <p:cNvSpPr txBox="1"/>
          <p:nvPr/>
        </p:nvSpPr>
        <p:spPr>
          <a:xfrm>
            <a:off x="8328445" y="2291054"/>
            <a:ext cx="718810" cy="261508"/>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27" name="文本框 26"/>
          <p:cNvSpPr txBox="1"/>
          <p:nvPr/>
        </p:nvSpPr>
        <p:spPr>
          <a:xfrm>
            <a:off x="7299038" y="2053218"/>
            <a:ext cx="718810" cy="261508"/>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BWP24</a:t>
            </a:r>
            <a:endParaRPr lang="zh-CN" altLang="en-US" sz="1100" b="1" dirty="0">
              <a:solidFill>
                <a:srgbClr val="FFFFFF"/>
              </a:solidFill>
              <a:ea typeface="Microsoft YaHei" panose="020B0503020204020204" pitchFamily="34" charset="-122"/>
              <a:cs typeface="Calibri" panose="020F0502020204030204" pitchFamily="34" charset="0"/>
            </a:endParaRPr>
          </a:p>
        </p:txBody>
      </p:sp>
      <p:grpSp>
        <p:nvGrpSpPr>
          <p:cNvPr id="6" name="组合 5"/>
          <p:cNvGrpSpPr/>
          <p:nvPr/>
        </p:nvGrpSpPr>
        <p:grpSpPr>
          <a:xfrm>
            <a:off x="25026" y="3023090"/>
            <a:ext cx="5696132" cy="2836066"/>
            <a:chOff x="6489203" y="3686330"/>
            <a:chExt cx="5698357" cy="2837174"/>
          </a:xfrm>
        </p:grpSpPr>
        <p:sp>
          <p:nvSpPr>
            <p:cNvPr id="113" name="矩形 112"/>
            <p:cNvSpPr/>
            <p:nvPr/>
          </p:nvSpPr>
          <p:spPr>
            <a:xfrm>
              <a:off x="6489203" y="3686330"/>
              <a:ext cx="5688000" cy="131449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58" name="文本框 57"/>
            <p:cNvSpPr txBox="1"/>
            <p:nvPr/>
          </p:nvSpPr>
          <p:spPr>
            <a:xfrm>
              <a:off x="7854599" y="4727535"/>
              <a:ext cx="2070635" cy="338554"/>
            </a:xfrm>
            <a:prstGeom prst="rect">
              <a:avLst/>
            </a:prstGeom>
            <a:noFill/>
          </p:spPr>
          <p:txBody>
            <a:bodyPr wrap="square" rtlCol="0">
              <a:spAutoFit/>
            </a:bodyPr>
            <a:lstStyle/>
            <a:p>
              <a:pPr algn="ctr" defTabSz="914112"/>
              <a:r>
                <a:rPr lang="en-US" altLang="zh-CN" sz="1599" b="1" dirty="0">
                  <a:solidFill>
                    <a:srgbClr val="C00000"/>
                  </a:solidFill>
                  <a:ea typeface="Microsoft YaHei" panose="020B0503020204020204" pitchFamily="34" charset="-122"/>
                  <a:cs typeface="Calibri" panose="020F0502020204030204" pitchFamily="34" charset="0"/>
                </a:rPr>
                <a:t>DC location for CC1 </a:t>
              </a:r>
              <a:endParaRPr lang="zh-CN" altLang="en-US" sz="1599" b="1" dirty="0">
                <a:solidFill>
                  <a:srgbClr val="C00000"/>
                </a:solidFill>
                <a:ea typeface="Microsoft YaHei" panose="020B0503020204020204" pitchFamily="34" charset="-122"/>
                <a:cs typeface="Calibri" panose="020F0502020204030204" pitchFamily="34" charset="0"/>
              </a:endParaRPr>
            </a:p>
          </p:txBody>
        </p:sp>
        <p:sp>
          <p:nvSpPr>
            <p:cNvPr id="90" name="矩形 89"/>
            <p:cNvSpPr/>
            <p:nvPr/>
          </p:nvSpPr>
          <p:spPr>
            <a:xfrm>
              <a:off x="6574850" y="4157721"/>
              <a:ext cx="2772000"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91" name="圆角矩形 90"/>
            <p:cNvSpPr/>
            <p:nvPr/>
          </p:nvSpPr>
          <p:spPr>
            <a:xfrm>
              <a:off x="6663624" y="4215895"/>
              <a:ext cx="2628000" cy="501118"/>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93" name="文本框 92"/>
            <p:cNvSpPr txBox="1"/>
            <p:nvPr/>
          </p:nvSpPr>
          <p:spPr>
            <a:xfrm>
              <a:off x="7263030" y="3891125"/>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CC1</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94" name="文本框 93"/>
            <p:cNvSpPr txBox="1"/>
            <p:nvPr/>
          </p:nvSpPr>
          <p:spPr>
            <a:xfrm>
              <a:off x="9648909" y="3877341"/>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CC2</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95" name="圆角矩形 94"/>
            <p:cNvSpPr/>
            <p:nvPr/>
          </p:nvSpPr>
          <p:spPr>
            <a:xfrm>
              <a:off x="6716892" y="4335275"/>
              <a:ext cx="684000"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96" name="圆角矩形 95"/>
            <p:cNvSpPr/>
            <p:nvPr/>
          </p:nvSpPr>
          <p:spPr>
            <a:xfrm>
              <a:off x="7535115" y="4335275"/>
              <a:ext cx="900000"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97" name="圆角矩形 96"/>
            <p:cNvSpPr/>
            <p:nvPr/>
          </p:nvSpPr>
          <p:spPr>
            <a:xfrm>
              <a:off x="8519797" y="4335274"/>
              <a:ext cx="720000" cy="38173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98" name="文本框 97"/>
            <p:cNvSpPr txBox="1"/>
            <p:nvPr/>
          </p:nvSpPr>
          <p:spPr>
            <a:xfrm>
              <a:off x="6716892" y="4397420"/>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99" name="文本框 98"/>
            <p:cNvSpPr txBox="1"/>
            <p:nvPr/>
          </p:nvSpPr>
          <p:spPr>
            <a:xfrm>
              <a:off x="7659401" y="4390017"/>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00" name="文本框 99"/>
            <p:cNvSpPr txBox="1"/>
            <p:nvPr/>
          </p:nvSpPr>
          <p:spPr>
            <a:xfrm>
              <a:off x="8575281" y="4382615"/>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01" name="文本框 100"/>
            <p:cNvSpPr txBox="1"/>
            <p:nvPr/>
          </p:nvSpPr>
          <p:spPr>
            <a:xfrm>
              <a:off x="7652005" y="4135810"/>
              <a:ext cx="719091" cy="261610"/>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BWP14</a:t>
              </a:r>
              <a:endParaRPr lang="zh-CN" altLang="en-US" sz="1100" b="1" dirty="0">
                <a:solidFill>
                  <a:srgbClr val="FFFFFF"/>
                </a:solidFill>
                <a:ea typeface="Microsoft YaHei" panose="020B0503020204020204" pitchFamily="34" charset="-122"/>
                <a:cs typeface="Calibri" panose="020F0502020204030204" pitchFamily="34" charset="0"/>
              </a:endParaRPr>
            </a:p>
          </p:txBody>
        </p:sp>
        <p:sp>
          <p:nvSpPr>
            <p:cNvPr id="112" name="文本框 111"/>
            <p:cNvSpPr txBox="1"/>
            <p:nvPr/>
          </p:nvSpPr>
          <p:spPr>
            <a:xfrm>
              <a:off x="6657877" y="3686330"/>
              <a:ext cx="3081285" cy="307777"/>
            </a:xfrm>
            <a:prstGeom prst="rect">
              <a:avLst/>
            </a:prstGeom>
            <a:noFill/>
          </p:spPr>
          <p:txBody>
            <a:bodyPr wrap="square" rtlCol="0">
              <a:spAutoFit/>
            </a:bodyPr>
            <a:lstStyle/>
            <a:p>
              <a:pPr defTabSz="914112"/>
              <a:r>
                <a:rPr lang="en-US" altLang="zh-CN" sz="1399" b="1" dirty="0">
                  <a:solidFill>
                    <a:srgbClr val="C00000"/>
                  </a:solidFill>
                  <a:ea typeface="Microsoft YaHei" panose="020B0503020204020204" pitchFamily="34" charset="-122"/>
                  <a:cs typeface="Calibri" panose="020F0502020204030204" pitchFamily="34" charset="0"/>
                </a:rPr>
                <a:t>BWP13 and BWP24 are both active:</a:t>
              </a:r>
              <a:endParaRPr lang="zh-CN" altLang="en-US" sz="1399" b="1" dirty="0">
                <a:solidFill>
                  <a:srgbClr val="C00000"/>
                </a:solidFill>
                <a:ea typeface="Microsoft YaHei" panose="020B0503020204020204" pitchFamily="34" charset="-122"/>
                <a:cs typeface="Calibri" panose="020F0502020204030204" pitchFamily="34" charset="0"/>
              </a:endParaRPr>
            </a:p>
          </p:txBody>
        </p:sp>
        <p:sp>
          <p:nvSpPr>
            <p:cNvPr id="115" name="矩形 114"/>
            <p:cNvSpPr/>
            <p:nvPr/>
          </p:nvSpPr>
          <p:spPr>
            <a:xfrm>
              <a:off x="9392025" y="4153718"/>
              <a:ext cx="2772000"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16" name="圆角矩形 115"/>
            <p:cNvSpPr/>
            <p:nvPr/>
          </p:nvSpPr>
          <p:spPr>
            <a:xfrm>
              <a:off x="9461577" y="4208497"/>
              <a:ext cx="2628000" cy="50111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17" name="圆角矩形 116"/>
            <p:cNvSpPr/>
            <p:nvPr/>
          </p:nvSpPr>
          <p:spPr>
            <a:xfrm>
              <a:off x="9514845" y="4327877"/>
              <a:ext cx="684000"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18" name="圆角矩形 117"/>
            <p:cNvSpPr/>
            <p:nvPr/>
          </p:nvSpPr>
          <p:spPr>
            <a:xfrm>
              <a:off x="10333068" y="4327877"/>
              <a:ext cx="900000"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19" name="圆角矩形 118"/>
            <p:cNvSpPr/>
            <p:nvPr/>
          </p:nvSpPr>
          <p:spPr>
            <a:xfrm>
              <a:off x="11317750" y="4327876"/>
              <a:ext cx="720000"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20" name="文本框 119"/>
            <p:cNvSpPr txBox="1"/>
            <p:nvPr/>
          </p:nvSpPr>
          <p:spPr>
            <a:xfrm>
              <a:off x="9514845" y="4390022"/>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21" name="文本框 120"/>
            <p:cNvSpPr txBox="1"/>
            <p:nvPr/>
          </p:nvSpPr>
          <p:spPr>
            <a:xfrm>
              <a:off x="10457354" y="4382619"/>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22" name="文本框 121"/>
            <p:cNvSpPr txBox="1"/>
            <p:nvPr/>
          </p:nvSpPr>
          <p:spPr>
            <a:xfrm>
              <a:off x="11373234" y="4375217"/>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cxnSp>
          <p:nvCxnSpPr>
            <p:cNvPr id="123" name="直接箭头连接符 122"/>
            <p:cNvCxnSpPr/>
            <p:nvPr/>
          </p:nvCxnSpPr>
          <p:spPr>
            <a:xfrm flipV="1">
              <a:off x="8910378" y="3988355"/>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9977061" y="4720649"/>
              <a:ext cx="2070635" cy="338554"/>
            </a:xfrm>
            <a:prstGeom prst="rect">
              <a:avLst/>
            </a:prstGeom>
            <a:noFill/>
          </p:spPr>
          <p:txBody>
            <a:bodyPr wrap="square" rtlCol="0">
              <a:spAutoFit/>
            </a:bodyPr>
            <a:lstStyle/>
            <a:p>
              <a:pPr algn="ctr" defTabSz="914112"/>
              <a:r>
                <a:rPr lang="en-US" altLang="zh-CN" sz="1599" b="1" dirty="0">
                  <a:solidFill>
                    <a:srgbClr val="C00000"/>
                  </a:solidFill>
                  <a:ea typeface="Microsoft YaHei" panose="020B0503020204020204" pitchFamily="34" charset="-122"/>
                  <a:cs typeface="Calibri" panose="020F0502020204030204" pitchFamily="34" charset="0"/>
                </a:rPr>
                <a:t>DC location for CC2 </a:t>
              </a:r>
              <a:endParaRPr lang="zh-CN" altLang="en-US" sz="1599" b="1" dirty="0">
                <a:solidFill>
                  <a:srgbClr val="C00000"/>
                </a:solidFill>
                <a:ea typeface="Microsoft YaHei" panose="020B0503020204020204" pitchFamily="34" charset="-122"/>
                <a:cs typeface="Calibri" panose="020F0502020204030204" pitchFamily="34" charset="0"/>
              </a:endParaRPr>
            </a:p>
          </p:txBody>
        </p:sp>
        <p:cxnSp>
          <p:nvCxnSpPr>
            <p:cNvPr id="125" name="直接箭头连接符 124"/>
            <p:cNvCxnSpPr/>
            <p:nvPr/>
          </p:nvCxnSpPr>
          <p:spPr>
            <a:xfrm flipV="1">
              <a:off x="10853891" y="3792863"/>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a:xfrm>
              <a:off x="6879532" y="6184950"/>
              <a:ext cx="2070635" cy="338554"/>
            </a:xfrm>
            <a:prstGeom prst="rect">
              <a:avLst/>
            </a:prstGeom>
            <a:noFill/>
          </p:spPr>
          <p:txBody>
            <a:bodyPr wrap="square" rtlCol="0">
              <a:spAutoFit/>
            </a:bodyPr>
            <a:lstStyle/>
            <a:p>
              <a:pPr algn="ctr" defTabSz="914112"/>
              <a:r>
                <a:rPr lang="en-US" altLang="zh-CN" sz="1599" b="1" dirty="0">
                  <a:solidFill>
                    <a:srgbClr val="C00000"/>
                  </a:solidFill>
                  <a:ea typeface="Microsoft YaHei" panose="020B0503020204020204" pitchFamily="34" charset="-122"/>
                  <a:cs typeface="Calibri" panose="020F0502020204030204" pitchFamily="34" charset="0"/>
                </a:rPr>
                <a:t>DC location for CC1 </a:t>
              </a:r>
              <a:endParaRPr lang="zh-CN" altLang="en-US" sz="1599" b="1" dirty="0">
                <a:solidFill>
                  <a:srgbClr val="C00000"/>
                </a:solidFill>
                <a:ea typeface="Microsoft YaHei" panose="020B0503020204020204" pitchFamily="34" charset="-122"/>
                <a:cs typeface="Calibri" panose="020F0502020204030204" pitchFamily="34" charset="0"/>
              </a:endParaRPr>
            </a:p>
          </p:txBody>
        </p:sp>
        <p:sp>
          <p:nvSpPr>
            <p:cNvPr id="127" name="矩形 126"/>
            <p:cNvSpPr/>
            <p:nvPr/>
          </p:nvSpPr>
          <p:spPr>
            <a:xfrm>
              <a:off x="6585207" y="5615136"/>
              <a:ext cx="2772000"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28" name="圆角矩形 127"/>
            <p:cNvSpPr/>
            <p:nvPr/>
          </p:nvSpPr>
          <p:spPr>
            <a:xfrm>
              <a:off x="6673981" y="5673310"/>
              <a:ext cx="2628000" cy="50111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29" name="文本框 128"/>
            <p:cNvSpPr txBox="1"/>
            <p:nvPr/>
          </p:nvSpPr>
          <p:spPr>
            <a:xfrm>
              <a:off x="7273387" y="5348540"/>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CC1</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130" name="文本框 129"/>
            <p:cNvSpPr txBox="1"/>
            <p:nvPr/>
          </p:nvSpPr>
          <p:spPr>
            <a:xfrm>
              <a:off x="9659266" y="5334756"/>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CC2</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131" name="圆角矩形 130"/>
            <p:cNvSpPr/>
            <p:nvPr/>
          </p:nvSpPr>
          <p:spPr>
            <a:xfrm>
              <a:off x="6727249" y="5792690"/>
              <a:ext cx="684000"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32" name="圆角矩形 131"/>
            <p:cNvSpPr/>
            <p:nvPr/>
          </p:nvSpPr>
          <p:spPr>
            <a:xfrm>
              <a:off x="7545472" y="5792690"/>
              <a:ext cx="900000"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33" name="圆角矩形 132"/>
            <p:cNvSpPr/>
            <p:nvPr/>
          </p:nvSpPr>
          <p:spPr>
            <a:xfrm>
              <a:off x="8530154" y="5792689"/>
              <a:ext cx="720000"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34" name="文本框 133"/>
            <p:cNvSpPr txBox="1"/>
            <p:nvPr/>
          </p:nvSpPr>
          <p:spPr>
            <a:xfrm>
              <a:off x="6727249" y="5854835"/>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35" name="文本框 134"/>
            <p:cNvSpPr txBox="1"/>
            <p:nvPr/>
          </p:nvSpPr>
          <p:spPr>
            <a:xfrm>
              <a:off x="7669758" y="5847432"/>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36" name="文本框 135"/>
            <p:cNvSpPr txBox="1"/>
            <p:nvPr/>
          </p:nvSpPr>
          <p:spPr>
            <a:xfrm>
              <a:off x="8585638" y="5840030"/>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37" name="文本框 136"/>
            <p:cNvSpPr txBox="1"/>
            <p:nvPr/>
          </p:nvSpPr>
          <p:spPr>
            <a:xfrm>
              <a:off x="7662362" y="5593225"/>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BWP14</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38" name="文本框 137"/>
            <p:cNvSpPr txBox="1"/>
            <p:nvPr/>
          </p:nvSpPr>
          <p:spPr>
            <a:xfrm>
              <a:off x="6668234" y="5143745"/>
              <a:ext cx="3081285" cy="307777"/>
            </a:xfrm>
            <a:prstGeom prst="rect">
              <a:avLst/>
            </a:prstGeom>
            <a:noFill/>
          </p:spPr>
          <p:txBody>
            <a:bodyPr wrap="square" rtlCol="0">
              <a:spAutoFit/>
            </a:bodyPr>
            <a:lstStyle/>
            <a:p>
              <a:pPr defTabSz="914112"/>
              <a:r>
                <a:rPr lang="en-US" altLang="zh-CN" sz="1399" b="1" dirty="0">
                  <a:solidFill>
                    <a:srgbClr val="C00000"/>
                  </a:solidFill>
                  <a:ea typeface="Microsoft YaHei" panose="020B0503020204020204" pitchFamily="34" charset="-122"/>
                  <a:cs typeface="Calibri" panose="020F0502020204030204" pitchFamily="34" charset="0"/>
                </a:rPr>
                <a:t>BWP14 and BWP21 are both active:</a:t>
              </a:r>
              <a:endParaRPr lang="zh-CN" altLang="en-US" sz="1399" b="1" dirty="0">
                <a:solidFill>
                  <a:srgbClr val="C00000"/>
                </a:solidFill>
                <a:ea typeface="Microsoft YaHei" panose="020B0503020204020204" pitchFamily="34" charset="-122"/>
                <a:cs typeface="Calibri" panose="020F0502020204030204" pitchFamily="34" charset="0"/>
              </a:endParaRPr>
            </a:p>
          </p:txBody>
        </p:sp>
        <p:sp>
          <p:nvSpPr>
            <p:cNvPr id="139" name="矩形 138"/>
            <p:cNvSpPr/>
            <p:nvPr/>
          </p:nvSpPr>
          <p:spPr>
            <a:xfrm>
              <a:off x="6499560" y="5143745"/>
              <a:ext cx="5688000" cy="131449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0" name="矩形 139"/>
            <p:cNvSpPr/>
            <p:nvPr/>
          </p:nvSpPr>
          <p:spPr>
            <a:xfrm>
              <a:off x="9402382" y="5611133"/>
              <a:ext cx="2772000"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1" name="圆角矩形 140"/>
            <p:cNvSpPr/>
            <p:nvPr/>
          </p:nvSpPr>
          <p:spPr>
            <a:xfrm>
              <a:off x="9471934" y="5665912"/>
              <a:ext cx="2628000" cy="501118"/>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2" name="圆角矩形 141"/>
            <p:cNvSpPr/>
            <p:nvPr/>
          </p:nvSpPr>
          <p:spPr>
            <a:xfrm>
              <a:off x="9525202" y="5785292"/>
              <a:ext cx="684000" cy="39061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3" name="圆角矩形 142"/>
            <p:cNvSpPr/>
            <p:nvPr/>
          </p:nvSpPr>
          <p:spPr>
            <a:xfrm>
              <a:off x="10343425" y="5785292"/>
              <a:ext cx="900000"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4" name="圆角矩形 143"/>
            <p:cNvSpPr/>
            <p:nvPr/>
          </p:nvSpPr>
          <p:spPr>
            <a:xfrm>
              <a:off x="11328107" y="5785291"/>
              <a:ext cx="720000"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45" name="文本框 144"/>
            <p:cNvSpPr txBox="1"/>
            <p:nvPr/>
          </p:nvSpPr>
          <p:spPr>
            <a:xfrm>
              <a:off x="9525202" y="5847437"/>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46" name="文本框 145"/>
            <p:cNvSpPr txBox="1"/>
            <p:nvPr/>
          </p:nvSpPr>
          <p:spPr>
            <a:xfrm>
              <a:off x="10467711" y="5840034"/>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47" name="文本框 146"/>
            <p:cNvSpPr txBox="1"/>
            <p:nvPr/>
          </p:nvSpPr>
          <p:spPr>
            <a:xfrm>
              <a:off x="11383591" y="5832632"/>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BWP23</a:t>
              </a:r>
              <a:endParaRPr lang="zh-CN" altLang="en-US" sz="1100" b="1" dirty="0">
                <a:solidFill>
                  <a:srgbClr val="1D1D1A"/>
                </a:solidFill>
                <a:ea typeface="Microsoft YaHei" panose="020B0503020204020204" pitchFamily="34" charset="-122"/>
                <a:cs typeface="Calibri" panose="020F0502020204030204" pitchFamily="34" charset="0"/>
              </a:endParaRPr>
            </a:p>
          </p:txBody>
        </p:sp>
        <p:cxnSp>
          <p:nvCxnSpPr>
            <p:cNvPr id="148" name="直接箭头连接符 147"/>
            <p:cNvCxnSpPr/>
            <p:nvPr/>
          </p:nvCxnSpPr>
          <p:spPr>
            <a:xfrm flipV="1">
              <a:off x="8032969" y="5374747"/>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9" name="直接箭头连接符 148"/>
            <p:cNvCxnSpPr/>
            <p:nvPr/>
          </p:nvCxnSpPr>
          <p:spPr>
            <a:xfrm flipV="1">
              <a:off x="9869946" y="5250278"/>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50" name="文本框 149"/>
            <p:cNvSpPr txBox="1"/>
            <p:nvPr/>
          </p:nvSpPr>
          <p:spPr>
            <a:xfrm>
              <a:off x="10383332" y="4123366"/>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BWP24</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151" name="文本框 150"/>
            <p:cNvSpPr txBox="1"/>
            <p:nvPr/>
          </p:nvSpPr>
          <p:spPr>
            <a:xfrm>
              <a:off x="10368579" y="5590248"/>
              <a:ext cx="719091" cy="261610"/>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BWP24</a:t>
              </a:r>
              <a:endParaRPr lang="zh-CN" altLang="en-US" sz="1100" b="1" dirty="0">
                <a:solidFill>
                  <a:srgbClr val="FFFFFF"/>
                </a:solidFill>
                <a:ea typeface="Microsoft YaHei" panose="020B0503020204020204" pitchFamily="34" charset="-122"/>
                <a:cs typeface="Calibri" panose="020F0502020204030204" pitchFamily="34" charset="0"/>
              </a:endParaRPr>
            </a:p>
          </p:txBody>
        </p:sp>
        <p:sp>
          <p:nvSpPr>
            <p:cNvPr id="152" name="文本框 151"/>
            <p:cNvSpPr txBox="1"/>
            <p:nvPr/>
          </p:nvSpPr>
          <p:spPr>
            <a:xfrm>
              <a:off x="8928782" y="6178290"/>
              <a:ext cx="2070635" cy="338554"/>
            </a:xfrm>
            <a:prstGeom prst="rect">
              <a:avLst/>
            </a:prstGeom>
            <a:noFill/>
          </p:spPr>
          <p:txBody>
            <a:bodyPr wrap="square" rtlCol="0">
              <a:spAutoFit/>
            </a:bodyPr>
            <a:lstStyle/>
            <a:p>
              <a:pPr algn="ctr" defTabSz="914112"/>
              <a:r>
                <a:rPr lang="en-US" altLang="zh-CN" sz="1599" b="1" dirty="0">
                  <a:solidFill>
                    <a:srgbClr val="C00000"/>
                  </a:solidFill>
                  <a:ea typeface="Microsoft YaHei" panose="020B0503020204020204" pitchFamily="34" charset="-122"/>
                  <a:cs typeface="Calibri" panose="020F0502020204030204" pitchFamily="34" charset="0"/>
                </a:rPr>
                <a:t>DC location for CC2 </a:t>
              </a:r>
              <a:endParaRPr lang="zh-CN" altLang="en-US" sz="1599" b="1" dirty="0">
                <a:solidFill>
                  <a:srgbClr val="C00000"/>
                </a:solidFill>
                <a:ea typeface="Microsoft YaHei" panose="020B0503020204020204" pitchFamily="34" charset="-122"/>
                <a:cs typeface="Calibri" panose="020F0502020204030204" pitchFamily="34" charset="0"/>
              </a:endParaRPr>
            </a:p>
          </p:txBody>
        </p:sp>
      </p:grpSp>
      <p:grpSp>
        <p:nvGrpSpPr>
          <p:cNvPr id="3" name="组合 2"/>
          <p:cNvGrpSpPr/>
          <p:nvPr/>
        </p:nvGrpSpPr>
        <p:grpSpPr>
          <a:xfrm>
            <a:off x="5766205" y="3024367"/>
            <a:ext cx="6412489" cy="3133017"/>
            <a:chOff x="20156" y="3165673"/>
            <a:chExt cx="6414994" cy="3134241"/>
          </a:xfrm>
        </p:grpSpPr>
        <p:sp>
          <p:nvSpPr>
            <p:cNvPr id="32" name="矩形 31"/>
            <p:cNvSpPr/>
            <p:nvPr/>
          </p:nvSpPr>
          <p:spPr>
            <a:xfrm>
              <a:off x="125178" y="3637064"/>
              <a:ext cx="3098307"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33" name="圆角矩形 32"/>
            <p:cNvSpPr/>
            <p:nvPr/>
          </p:nvSpPr>
          <p:spPr>
            <a:xfrm>
              <a:off x="222831" y="3695238"/>
              <a:ext cx="2952000" cy="501118"/>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34" name="矩形 33"/>
            <p:cNvSpPr/>
            <p:nvPr/>
          </p:nvSpPr>
          <p:spPr>
            <a:xfrm>
              <a:off x="3269351" y="3637063"/>
              <a:ext cx="3098307"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35" name="文本框 34"/>
            <p:cNvSpPr txBox="1"/>
            <p:nvPr/>
          </p:nvSpPr>
          <p:spPr>
            <a:xfrm>
              <a:off x="666713" y="3370468"/>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CC1</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36" name="文本框 35"/>
            <p:cNvSpPr txBox="1"/>
            <p:nvPr/>
          </p:nvSpPr>
          <p:spPr>
            <a:xfrm>
              <a:off x="3567497" y="3356684"/>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CC2</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37" name="圆角矩形 36"/>
            <p:cNvSpPr/>
            <p:nvPr/>
          </p:nvSpPr>
          <p:spPr>
            <a:xfrm>
              <a:off x="267221" y="3814618"/>
              <a:ext cx="710213"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38" name="圆角矩形 37"/>
            <p:cNvSpPr/>
            <p:nvPr/>
          </p:nvSpPr>
          <p:spPr>
            <a:xfrm>
              <a:off x="1129834" y="3814618"/>
              <a:ext cx="966187"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39" name="圆角矩形 38"/>
            <p:cNvSpPr/>
            <p:nvPr/>
          </p:nvSpPr>
          <p:spPr>
            <a:xfrm>
              <a:off x="2176659" y="3814617"/>
              <a:ext cx="966187" cy="38173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40" name="文本框 39"/>
            <p:cNvSpPr txBox="1"/>
            <p:nvPr/>
          </p:nvSpPr>
          <p:spPr>
            <a:xfrm>
              <a:off x="267221" y="3876763"/>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41" name="文本框 40"/>
            <p:cNvSpPr txBox="1"/>
            <p:nvPr/>
          </p:nvSpPr>
          <p:spPr>
            <a:xfrm>
              <a:off x="1254120" y="3869360"/>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42" name="文本框 41"/>
            <p:cNvSpPr txBox="1"/>
            <p:nvPr/>
          </p:nvSpPr>
          <p:spPr>
            <a:xfrm>
              <a:off x="2294287" y="3861958"/>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43" name="文本框 42"/>
            <p:cNvSpPr txBox="1"/>
            <p:nvPr/>
          </p:nvSpPr>
          <p:spPr>
            <a:xfrm>
              <a:off x="1353255" y="3615153"/>
              <a:ext cx="719091" cy="261610"/>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BWP14</a:t>
              </a:r>
              <a:endParaRPr lang="zh-CN" altLang="en-US" sz="1100" b="1" dirty="0">
                <a:solidFill>
                  <a:srgbClr val="FFFFFF"/>
                </a:solidFill>
                <a:ea typeface="Microsoft YaHei" panose="020B0503020204020204" pitchFamily="34" charset="-122"/>
                <a:cs typeface="Calibri" panose="020F0502020204030204" pitchFamily="34" charset="0"/>
              </a:endParaRPr>
            </a:p>
          </p:txBody>
        </p:sp>
        <p:sp>
          <p:nvSpPr>
            <p:cNvPr id="44" name="圆角矩形 43"/>
            <p:cNvSpPr/>
            <p:nvPr/>
          </p:nvSpPr>
          <p:spPr>
            <a:xfrm>
              <a:off x="3358134" y="3687841"/>
              <a:ext cx="2952000" cy="50111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45" name="圆角矩形 44"/>
            <p:cNvSpPr/>
            <p:nvPr/>
          </p:nvSpPr>
          <p:spPr>
            <a:xfrm>
              <a:off x="3402524" y="3807221"/>
              <a:ext cx="710213"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46" name="圆角矩形 45"/>
            <p:cNvSpPr/>
            <p:nvPr/>
          </p:nvSpPr>
          <p:spPr>
            <a:xfrm>
              <a:off x="4265137" y="3807221"/>
              <a:ext cx="966187"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47" name="圆角矩形 46"/>
            <p:cNvSpPr/>
            <p:nvPr/>
          </p:nvSpPr>
          <p:spPr>
            <a:xfrm>
              <a:off x="5311962" y="3807220"/>
              <a:ext cx="966187"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48" name="文本框 47"/>
            <p:cNvSpPr txBox="1"/>
            <p:nvPr/>
          </p:nvSpPr>
          <p:spPr>
            <a:xfrm>
              <a:off x="3402524" y="3869366"/>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49" name="文本框 48"/>
            <p:cNvSpPr txBox="1"/>
            <p:nvPr/>
          </p:nvSpPr>
          <p:spPr>
            <a:xfrm>
              <a:off x="4389423" y="3861963"/>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50" name="文本框 49"/>
            <p:cNvSpPr txBox="1"/>
            <p:nvPr/>
          </p:nvSpPr>
          <p:spPr>
            <a:xfrm>
              <a:off x="5429590" y="3854561"/>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51" name="文本框 50"/>
            <p:cNvSpPr txBox="1"/>
            <p:nvPr/>
          </p:nvSpPr>
          <p:spPr>
            <a:xfrm>
              <a:off x="4399781" y="3616632"/>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BWP24</a:t>
              </a:r>
              <a:endParaRPr lang="zh-CN" altLang="en-US" sz="1100" b="1" dirty="0">
                <a:solidFill>
                  <a:srgbClr val="1D1D1A"/>
                </a:solidFill>
                <a:ea typeface="Microsoft YaHei" panose="020B0503020204020204" pitchFamily="34" charset="-122"/>
                <a:cs typeface="Calibri" panose="020F0502020204030204" pitchFamily="34" charset="0"/>
              </a:endParaRPr>
            </a:p>
          </p:txBody>
        </p:sp>
        <p:cxnSp>
          <p:nvCxnSpPr>
            <p:cNvPr id="55" name="直接箭头连接符 54"/>
            <p:cNvCxnSpPr/>
            <p:nvPr/>
          </p:nvCxnSpPr>
          <p:spPr>
            <a:xfrm flipV="1">
              <a:off x="4230367" y="3252640"/>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61560" y="3165673"/>
              <a:ext cx="3081285" cy="307777"/>
            </a:xfrm>
            <a:prstGeom prst="rect">
              <a:avLst/>
            </a:prstGeom>
            <a:noFill/>
          </p:spPr>
          <p:txBody>
            <a:bodyPr wrap="square" rtlCol="0">
              <a:spAutoFit/>
            </a:bodyPr>
            <a:lstStyle/>
            <a:p>
              <a:pPr defTabSz="914112"/>
              <a:r>
                <a:rPr lang="en-US" altLang="zh-CN" sz="1399" b="1" dirty="0">
                  <a:solidFill>
                    <a:srgbClr val="C00000"/>
                  </a:solidFill>
                  <a:ea typeface="Microsoft YaHei" panose="020B0503020204020204" pitchFamily="34" charset="-122"/>
                  <a:cs typeface="Calibri" panose="020F0502020204030204" pitchFamily="34" charset="0"/>
                </a:rPr>
                <a:t>BWP13 and BWP24 are both active:</a:t>
              </a:r>
              <a:endParaRPr lang="zh-CN" altLang="en-US" sz="1399" b="1" dirty="0">
                <a:solidFill>
                  <a:srgbClr val="C00000"/>
                </a:solidFill>
                <a:ea typeface="Microsoft YaHei" panose="020B0503020204020204" pitchFamily="34" charset="-122"/>
                <a:cs typeface="Calibri" panose="020F0502020204030204" pitchFamily="34" charset="0"/>
              </a:endParaRPr>
            </a:p>
          </p:txBody>
        </p:sp>
        <p:sp>
          <p:nvSpPr>
            <p:cNvPr id="60" name="矩形 59"/>
            <p:cNvSpPr/>
            <p:nvPr/>
          </p:nvSpPr>
          <p:spPr>
            <a:xfrm>
              <a:off x="48159" y="3165673"/>
              <a:ext cx="6386991" cy="131449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1" name="矩形 60"/>
            <p:cNvSpPr/>
            <p:nvPr/>
          </p:nvSpPr>
          <p:spPr>
            <a:xfrm>
              <a:off x="83773" y="5103359"/>
              <a:ext cx="3098307"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2" name="圆角矩形 61"/>
            <p:cNvSpPr/>
            <p:nvPr/>
          </p:nvSpPr>
          <p:spPr>
            <a:xfrm>
              <a:off x="181426" y="5161533"/>
              <a:ext cx="2952000" cy="50111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3" name="矩形 62"/>
            <p:cNvSpPr/>
            <p:nvPr/>
          </p:nvSpPr>
          <p:spPr>
            <a:xfrm>
              <a:off x="3227946" y="5103358"/>
              <a:ext cx="3098307" cy="568171"/>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4" name="文本框 63"/>
            <p:cNvSpPr txBox="1"/>
            <p:nvPr/>
          </p:nvSpPr>
          <p:spPr>
            <a:xfrm>
              <a:off x="625308" y="4836763"/>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CC1</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65" name="文本框 64"/>
            <p:cNvSpPr txBox="1"/>
            <p:nvPr/>
          </p:nvSpPr>
          <p:spPr>
            <a:xfrm>
              <a:off x="3526092" y="4822979"/>
              <a:ext cx="2192784" cy="338554"/>
            </a:xfrm>
            <a:prstGeom prst="rect">
              <a:avLst/>
            </a:prstGeom>
            <a:noFill/>
          </p:spPr>
          <p:txBody>
            <a:bodyPr wrap="square" rtlCol="0">
              <a:spAutoFit/>
            </a:bodyPr>
            <a:lstStyle/>
            <a:p>
              <a:pPr algn="ctr" defTabSz="914112"/>
              <a:r>
                <a:rPr lang="en-US" altLang="zh-CN" sz="1599" b="1" dirty="0">
                  <a:solidFill>
                    <a:srgbClr val="1D1D1A"/>
                  </a:solidFill>
                  <a:ea typeface="Microsoft YaHei" panose="020B0503020204020204" pitchFamily="34" charset="-122"/>
                  <a:cs typeface="Calibri" panose="020F0502020204030204" pitchFamily="34" charset="0"/>
                </a:rPr>
                <a:t>CC2</a:t>
              </a:r>
              <a:endParaRPr lang="zh-CN" altLang="en-US" sz="1599" b="1" dirty="0">
                <a:solidFill>
                  <a:srgbClr val="1D1D1A"/>
                </a:solidFill>
                <a:ea typeface="Microsoft YaHei" panose="020B0503020204020204" pitchFamily="34" charset="-122"/>
                <a:cs typeface="Calibri" panose="020F0502020204030204" pitchFamily="34" charset="0"/>
              </a:endParaRPr>
            </a:p>
          </p:txBody>
        </p:sp>
        <p:sp>
          <p:nvSpPr>
            <p:cNvPr id="66" name="圆角矩形 65"/>
            <p:cNvSpPr/>
            <p:nvPr/>
          </p:nvSpPr>
          <p:spPr>
            <a:xfrm>
              <a:off x="225816" y="5280913"/>
              <a:ext cx="710213" cy="390615"/>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7" name="圆角矩形 66"/>
            <p:cNvSpPr/>
            <p:nvPr/>
          </p:nvSpPr>
          <p:spPr>
            <a:xfrm>
              <a:off x="1088429" y="5280913"/>
              <a:ext cx="966187"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8" name="圆角矩形 67"/>
            <p:cNvSpPr/>
            <p:nvPr/>
          </p:nvSpPr>
          <p:spPr>
            <a:xfrm>
              <a:off x="2135254" y="5280912"/>
              <a:ext cx="966187"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69" name="文本框 68"/>
            <p:cNvSpPr txBox="1"/>
            <p:nvPr/>
          </p:nvSpPr>
          <p:spPr>
            <a:xfrm>
              <a:off x="225816" y="5343058"/>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0" name="文本框 69"/>
            <p:cNvSpPr txBox="1"/>
            <p:nvPr/>
          </p:nvSpPr>
          <p:spPr>
            <a:xfrm>
              <a:off x="1212715" y="5335655"/>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1" name="文本框 70"/>
            <p:cNvSpPr txBox="1"/>
            <p:nvPr/>
          </p:nvSpPr>
          <p:spPr>
            <a:xfrm>
              <a:off x="2252882" y="5328253"/>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2" name="文本框 71"/>
            <p:cNvSpPr txBox="1"/>
            <p:nvPr/>
          </p:nvSpPr>
          <p:spPr>
            <a:xfrm>
              <a:off x="1311850" y="5081448"/>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BWP14</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3" name="圆角矩形 72"/>
            <p:cNvSpPr/>
            <p:nvPr/>
          </p:nvSpPr>
          <p:spPr>
            <a:xfrm>
              <a:off x="3316729" y="5154136"/>
              <a:ext cx="2952000" cy="501118"/>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74" name="圆角矩形 73"/>
            <p:cNvSpPr/>
            <p:nvPr/>
          </p:nvSpPr>
          <p:spPr>
            <a:xfrm>
              <a:off x="3361119" y="5273516"/>
              <a:ext cx="710213" cy="39061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75" name="圆角矩形 74"/>
            <p:cNvSpPr/>
            <p:nvPr/>
          </p:nvSpPr>
          <p:spPr>
            <a:xfrm>
              <a:off x="4223732" y="5273516"/>
              <a:ext cx="966187" cy="382472"/>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76" name="圆角矩形 75"/>
            <p:cNvSpPr/>
            <p:nvPr/>
          </p:nvSpPr>
          <p:spPr>
            <a:xfrm>
              <a:off x="5270557" y="5273515"/>
              <a:ext cx="966187" cy="381739"/>
            </a:xfrm>
            <a:prstGeom prst="round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77" name="文本框 76"/>
            <p:cNvSpPr txBox="1"/>
            <p:nvPr/>
          </p:nvSpPr>
          <p:spPr>
            <a:xfrm>
              <a:off x="3361119" y="5335661"/>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BWP21</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8" name="文本框 77"/>
            <p:cNvSpPr txBox="1"/>
            <p:nvPr/>
          </p:nvSpPr>
          <p:spPr>
            <a:xfrm>
              <a:off x="4348018" y="5328258"/>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BWP22</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79" name="文本框 78"/>
            <p:cNvSpPr txBox="1"/>
            <p:nvPr/>
          </p:nvSpPr>
          <p:spPr>
            <a:xfrm>
              <a:off x="5388185" y="5320856"/>
              <a:ext cx="719091" cy="261610"/>
            </a:xfrm>
            <a:prstGeom prst="rect">
              <a:avLst/>
            </a:prstGeom>
            <a:noFill/>
          </p:spPr>
          <p:txBody>
            <a:bodyPr wrap="square" rtlCol="0">
              <a:spAutoFit/>
            </a:bodyPr>
            <a:lstStyle/>
            <a:p>
              <a:pPr algn="ctr" defTabSz="914112"/>
              <a:r>
                <a:rPr lang="en-US" altLang="zh-CN" sz="1100" b="1" dirty="0">
                  <a:solidFill>
                    <a:srgbClr val="1D1D1A"/>
                  </a:solidFill>
                  <a:ea typeface="Microsoft YaHei" panose="020B0503020204020204" pitchFamily="34" charset="-122"/>
                  <a:cs typeface="Calibri" panose="020F0502020204030204" pitchFamily="34" charset="0"/>
                </a:rPr>
                <a:t>BWP23</a:t>
              </a:r>
              <a:endParaRPr lang="zh-CN" altLang="en-US" sz="1100" b="1" dirty="0">
                <a:solidFill>
                  <a:srgbClr val="1D1D1A"/>
                </a:solidFill>
                <a:ea typeface="Microsoft YaHei" panose="020B0503020204020204" pitchFamily="34" charset="-122"/>
                <a:cs typeface="Calibri" panose="020F0502020204030204" pitchFamily="34" charset="0"/>
              </a:endParaRPr>
            </a:p>
          </p:txBody>
        </p:sp>
        <p:sp>
          <p:nvSpPr>
            <p:cNvPr id="80" name="文本框 79"/>
            <p:cNvSpPr txBox="1"/>
            <p:nvPr/>
          </p:nvSpPr>
          <p:spPr>
            <a:xfrm>
              <a:off x="4358376" y="5082927"/>
              <a:ext cx="719091" cy="261610"/>
            </a:xfrm>
            <a:prstGeom prst="rect">
              <a:avLst/>
            </a:prstGeom>
            <a:noFill/>
          </p:spPr>
          <p:txBody>
            <a:bodyPr wrap="square" rtlCol="0">
              <a:spAutoFit/>
            </a:bodyPr>
            <a:lstStyle/>
            <a:p>
              <a:pPr algn="ctr" defTabSz="914112"/>
              <a:r>
                <a:rPr lang="en-US" altLang="zh-CN" sz="1100" b="1" dirty="0">
                  <a:solidFill>
                    <a:srgbClr val="FFFFFF"/>
                  </a:solidFill>
                  <a:ea typeface="Microsoft YaHei" panose="020B0503020204020204" pitchFamily="34" charset="-122"/>
                  <a:cs typeface="Calibri" panose="020F0502020204030204" pitchFamily="34" charset="0"/>
                </a:rPr>
                <a:t>BWP24</a:t>
              </a:r>
              <a:endParaRPr lang="zh-CN" altLang="en-US" sz="1100" b="1" dirty="0">
                <a:solidFill>
                  <a:srgbClr val="FFFFFF"/>
                </a:solidFill>
                <a:ea typeface="Microsoft YaHei" panose="020B0503020204020204" pitchFamily="34" charset="-122"/>
                <a:cs typeface="Calibri" panose="020F0502020204030204" pitchFamily="34" charset="0"/>
              </a:endParaRPr>
            </a:p>
          </p:txBody>
        </p:sp>
        <p:cxnSp>
          <p:nvCxnSpPr>
            <p:cNvPr id="81" name="直接箭头连接符 80"/>
            <p:cNvCxnSpPr/>
            <p:nvPr/>
          </p:nvCxnSpPr>
          <p:spPr>
            <a:xfrm flipV="1">
              <a:off x="2023737" y="4718935"/>
              <a:ext cx="0" cy="9360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188278" y="5607904"/>
              <a:ext cx="1716348" cy="338554"/>
            </a:xfrm>
            <a:prstGeom prst="rect">
              <a:avLst/>
            </a:prstGeom>
            <a:noFill/>
          </p:spPr>
          <p:txBody>
            <a:bodyPr wrap="square" rtlCol="0">
              <a:spAutoFit/>
            </a:bodyPr>
            <a:lstStyle/>
            <a:p>
              <a:pPr algn="ctr" defTabSz="914112"/>
              <a:r>
                <a:rPr lang="en-US" altLang="zh-CN" sz="1599" b="1" dirty="0">
                  <a:solidFill>
                    <a:srgbClr val="C00000"/>
                  </a:solidFill>
                  <a:ea typeface="Microsoft YaHei" panose="020B0503020204020204" pitchFamily="34" charset="-122"/>
                  <a:cs typeface="Calibri" panose="020F0502020204030204" pitchFamily="34" charset="0"/>
                </a:rPr>
                <a:t>DC location </a:t>
              </a:r>
              <a:endParaRPr lang="zh-CN" altLang="en-US" sz="1599" b="1" dirty="0">
                <a:solidFill>
                  <a:srgbClr val="C00000"/>
                </a:solidFill>
                <a:ea typeface="Microsoft YaHei" panose="020B0503020204020204" pitchFamily="34" charset="-122"/>
                <a:cs typeface="Calibri" panose="020F0502020204030204" pitchFamily="34" charset="0"/>
              </a:endParaRPr>
            </a:p>
          </p:txBody>
        </p:sp>
        <p:sp>
          <p:nvSpPr>
            <p:cNvPr id="83" name="文本框 82"/>
            <p:cNvSpPr txBox="1"/>
            <p:nvPr/>
          </p:nvSpPr>
          <p:spPr>
            <a:xfrm>
              <a:off x="20156" y="4631968"/>
              <a:ext cx="3160196" cy="307777"/>
            </a:xfrm>
            <a:prstGeom prst="rect">
              <a:avLst/>
            </a:prstGeom>
            <a:noFill/>
          </p:spPr>
          <p:txBody>
            <a:bodyPr wrap="square" rtlCol="0">
              <a:spAutoFit/>
            </a:bodyPr>
            <a:lstStyle/>
            <a:p>
              <a:pPr defTabSz="914112"/>
              <a:r>
                <a:rPr lang="en-US" altLang="zh-CN" sz="1399" b="1" dirty="0">
                  <a:solidFill>
                    <a:srgbClr val="C00000"/>
                  </a:solidFill>
                  <a:ea typeface="Microsoft YaHei" panose="020B0503020204020204" pitchFamily="34" charset="-122"/>
                  <a:cs typeface="Calibri" panose="020F0502020204030204" pitchFamily="34" charset="0"/>
                </a:rPr>
                <a:t>BWP14 and BWP21 are both active:</a:t>
              </a:r>
              <a:endParaRPr lang="zh-CN" altLang="en-US" sz="1399" b="1" dirty="0">
                <a:solidFill>
                  <a:srgbClr val="C00000"/>
                </a:solidFill>
                <a:ea typeface="Microsoft YaHei" panose="020B0503020204020204" pitchFamily="34" charset="-122"/>
                <a:cs typeface="Calibri" panose="020F0502020204030204" pitchFamily="34" charset="0"/>
              </a:endParaRPr>
            </a:p>
          </p:txBody>
        </p:sp>
        <p:sp>
          <p:nvSpPr>
            <p:cNvPr id="84" name="矩形 83"/>
            <p:cNvSpPr/>
            <p:nvPr/>
          </p:nvSpPr>
          <p:spPr>
            <a:xfrm>
              <a:off x="49887" y="4631968"/>
              <a:ext cx="6385263" cy="131449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2" name="文本框 1"/>
            <p:cNvSpPr txBox="1"/>
            <p:nvPr/>
          </p:nvSpPr>
          <p:spPr>
            <a:xfrm>
              <a:off x="68460" y="5992137"/>
              <a:ext cx="6038816" cy="307777"/>
            </a:xfrm>
            <a:prstGeom prst="rect">
              <a:avLst/>
            </a:prstGeom>
            <a:noFill/>
          </p:spPr>
          <p:txBody>
            <a:bodyPr wrap="square" rtlCol="0">
              <a:spAutoFit/>
            </a:bodyPr>
            <a:lstStyle/>
            <a:p>
              <a:pPr defTabSz="914112"/>
              <a:r>
                <a:rPr lang="en-US" altLang="zh-CN" sz="1399" i="1" dirty="0">
                  <a:solidFill>
                    <a:srgbClr val="1D1D1A"/>
                  </a:solidFill>
                  <a:ea typeface="Microsoft YaHei" panose="020B0503020204020204" pitchFamily="34" charset="-122"/>
                  <a:cs typeface="Calibri" panose="020F0502020204030204" pitchFamily="34" charset="0"/>
                </a:rPr>
                <a:t>Note: example for one implementation, 16 permutations for 2UL CCs </a:t>
              </a:r>
              <a:endParaRPr lang="zh-CN" altLang="en-US" sz="1399" i="1" dirty="0">
                <a:solidFill>
                  <a:srgbClr val="1D1D1A"/>
                </a:solidFill>
                <a:ea typeface="Microsoft YaHei" panose="020B0503020204020204" pitchFamily="34" charset="-122"/>
                <a:cs typeface="Calibri" panose="020F0502020204030204" pitchFamily="34" charset="0"/>
              </a:endParaRPr>
            </a:p>
          </p:txBody>
        </p:sp>
      </p:grpSp>
      <p:sp>
        <p:nvSpPr>
          <p:cNvPr id="29" name="文本框 28"/>
          <p:cNvSpPr txBox="1"/>
          <p:nvPr/>
        </p:nvSpPr>
        <p:spPr>
          <a:xfrm>
            <a:off x="1084006" y="2781223"/>
            <a:ext cx="4163608" cy="307657"/>
          </a:xfrm>
          <a:prstGeom prst="rect">
            <a:avLst/>
          </a:prstGeom>
          <a:solidFill>
            <a:schemeClr val="tx2"/>
          </a:solidFill>
          <a:ln>
            <a:noFill/>
          </a:ln>
        </p:spPr>
        <p:txBody>
          <a:bodyPr wrap="square" rtlCol="0">
            <a:spAutoFit/>
          </a:bodyPr>
          <a:lstStyle/>
          <a:p>
            <a:pPr algn="ctr" defTabSz="914112"/>
            <a:r>
              <a:rPr lang="en-US" altLang="zh-CN" sz="1399" b="1" dirty="0">
                <a:solidFill>
                  <a:srgbClr val="1D1D1A"/>
                </a:solidFill>
                <a:ea typeface="Microsoft YaHei" panose="020B0503020204020204" pitchFamily="34" charset="-122"/>
                <a:cs typeface="Calibri" panose="020F0502020204030204" pitchFamily="34" charset="0"/>
              </a:rPr>
              <a:t>Current DC location signaling Per cell per BWP</a:t>
            </a:r>
            <a:endParaRPr lang="zh-CN" altLang="en-US" sz="1399" b="1" dirty="0">
              <a:solidFill>
                <a:srgbClr val="1D1D1A"/>
              </a:solidFill>
              <a:ea typeface="Microsoft YaHei" panose="020B0503020204020204" pitchFamily="34" charset="-122"/>
              <a:cs typeface="Calibri" panose="020F0502020204030204" pitchFamily="34" charset="0"/>
            </a:endParaRPr>
          </a:p>
        </p:txBody>
      </p:sp>
      <p:sp>
        <p:nvSpPr>
          <p:cNvPr id="153" name="文本框 152"/>
          <p:cNvSpPr txBox="1"/>
          <p:nvPr/>
        </p:nvSpPr>
        <p:spPr>
          <a:xfrm>
            <a:off x="7294602" y="2782732"/>
            <a:ext cx="3482571" cy="307657"/>
          </a:xfrm>
          <a:prstGeom prst="rect">
            <a:avLst/>
          </a:prstGeom>
          <a:solidFill>
            <a:schemeClr val="tx2"/>
          </a:solidFill>
          <a:ln>
            <a:noFill/>
          </a:ln>
        </p:spPr>
        <p:txBody>
          <a:bodyPr wrap="square" rtlCol="0">
            <a:spAutoFit/>
          </a:bodyPr>
          <a:lstStyle/>
          <a:p>
            <a:pPr algn="ctr" defTabSz="914112"/>
            <a:r>
              <a:rPr lang="en-US" altLang="zh-CN" sz="1399" b="1" dirty="0">
                <a:solidFill>
                  <a:srgbClr val="1D1D1A"/>
                </a:solidFill>
                <a:ea typeface="Microsoft YaHei" panose="020B0503020204020204" pitchFamily="34" charset="-122"/>
                <a:cs typeface="Calibri" panose="020F0502020204030204" pitchFamily="34" charset="0"/>
              </a:rPr>
              <a:t>Real DC location for intra-band UL CA</a:t>
            </a:r>
            <a:endParaRPr lang="zh-CN" altLang="en-US" sz="1399" b="1" dirty="0">
              <a:solidFill>
                <a:srgbClr val="1D1D1A"/>
              </a:solidFill>
              <a:ea typeface="Microsoft YaHei" panose="020B0503020204020204" pitchFamily="34" charset="-122"/>
              <a:cs typeface="Calibri" panose="020F0502020204030204" pitchFamily="34" charset="0"/>
            </a:endParaRPr>
          </a:p>
        </p:txBody>
      </p:sp>
      <p:sp>
        <p:nvSpPr>
          <p:cNvPr id="154" name="文本框 153"/>
          <p:cNvSpPr txBox="1"/>
          <p:nvPr/>
        </p:nvSpPr>
        <p:spPr>
          <a:xfrm>
            <a:off x="-12390" y="6217962"/>
            <a:ext cx="11994658" cy="369188"/>
          </a:xfrm>
          <a:prstGeom prst="rect">
            <a:avLst/>
          </a:prstGeom>
          <a:noFill/>
        </p:spPr>
        <p:txBody>
          <a:bodyPr wrap="square" rtlCol="0">
            <a:spAutoFit/>
          </a:bodyPr>
          <a:lstStyle/>
          <a:p>
            <a:pPr defTabSz="914112"/>
            <a:r>
              <a:rPr lang="en-US" altLang="zh-CN" sz="1799" b="1" i="1" dirty="0">
                <a:solidFill>
                  <a:srgbClr val="1D1D1A"/>
                </a:solidFill>
                <a:ea typeface="Microsoft YaHei" panose="020B0503020204020204" pitchFamily="34" charset="-122"/>
                <a:cs typeface="Calibri" panose="020F0502020204030204" pitchFamily="34" charset="0"/>
              </a:rPr>
              <a:t>Observation1 : current DC location reporting cannot correctly indicate the real location of FR1 intra-band UL CA. </a:t>
            </a:r>
            <a:endParaRPr lang="zh-CN" altLang="en-US" sz="1799" b="1" i="1" dirty="0">
              <a:solidFill>
                <a:srgbClr val="1D1D1A"/>
              </a:solidFill>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196574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55205" y="-2055"/>
            <a:ext cx="10249336" cy="731079"/>
          </a:xfrm>
        </p:spPr>
        <p:txBody>
          <a:bodyPr/>
          <a:lstStyle/>
          <a:p>
            <a:r>
              <a:rPr lang="en-GB" altLang="zh-CN" sz="3998" b="1" dirty="0">
                <a:latin typeface="Calibri" panose="020F0502020204030204" pitchFamily="34" charset="0"/>
                <a:cs typeface="Calibri" panose="020F0502020204030204" pitchFamily="34" charset="0"/>
              </a:rPr>
              <a:t>DC location for intra-band UL CA-</a:t>
            </a:r>
            <a:r>
              <a:rPr lang="en-GB" altLang="zh-CN" sz="3998" b="1" dirty="0" err="1">
                <a:latin typeface="Calibri" panose="020F0502020204030204" pitchFamily="34" charset="0"/>
                <a:cs typeface="Calibri" panose="020F0502020204030204" pitchFamily="34" charset="0"/>
              </a:rPr>
              <a:t>con’t</a:t>
            </a:r>
            <a:endParaRPr lang="zh-CN" altLang="en-US" sz="5398" b="1" dirty="0">
              <a:latin typeface="Calibri" panose="020F0502020204030204" pitchFamily="34" charset="0"/>
              <a:cs typeface="Calibri" panose="020F0502020204030204" pitchFamily="34" charset="0"/>
            </a:endParaRPr>
          </a:p>
        </p:txBody>
      </p:sp>
      <p:sp>
        <p:nvSpPr>
          <p:cNvPr id="6" name="文本框 5"/>
          <p:cNvSpPr txBox="1"/>
          <p:nvPr/>
        </p:nvSpPr>
        <p:spPr>
          <a:xfrm>
            <a:off x="120724" y="729024"/>
            <a:ext cx="11785527" cy="2399720"/>
          </a:xfrm>
          <a:prstGeom prst="rect">
            <a:avLst/>
          </a:prstGeom>
          <a:noFill/>
        </p:spPr>
        <p:txBody>
          <a:bodyPr wrap="square" rtlCol="0">
            <a:spAutoFit/>
          </a:bodyPr>
          <a:lstStyle/>
          <a:p>
            <a:pPr marL="342763" indent="-342763" defTabSz="914112">
              <a:lnSpc>
                <a:spcPct val="125000"/>
              </a:lnSpc>
              <a:buFont typeface="Arial" panose="020B0604020202020204" pitchFamily="34" charset="0"/>
              <a:buChar char="•"/>
            </a:pPr>
            <a:r>
              <a:rPr lang="en-US" altLang="zh-CN" sz="1999" dirty="0">
                <a:solidFill>
                  <a:srgbClr val="1D1D1A"/>
                </a:solidFill>
                <a:ea typeface="Microsoft YaHei" panose="020B0503020204020204" pitchFamily="34" charset="-122"/>
                <a:cs typeface="Calibri" panose="020F0502020204030204" pitchFamily="34" charset="0"/>
              </a:rPr>
              <a:t>Generally</a:t>
            </a:r>
            <a:r>
              <a:rPr lang="zh-CN" altLang="en-US" sz="1999" dirty="0">
                <a:solidFill>
                  <a:srgbClr val="1D1D1A"/>
                </a:solidFill>
                <a:ea typeface="Microsoft YaHei" panose="020B0503020204020204" pitchFamily="34" charset="-122"/>
                <a:cs typeface="Calibri" panose="020F0502020204030204" pitchFamily="34" charset="0"/>
              </a:rPr>
              <a:t>，</a:t>
            </a:r>
            <a:r>
              <a:rPr lang="en-US" altLang="zh-CN" sz="1999" dirty="0">
                <a:solidFill>
                  <a:srgbClr val="1D1D1A"/>
                </a:solidFill>
                <a:ea typeface="Microsoft YaHei" panose="020B0503020204020204" pitchFamily="34" charset="-122"/>
                <a:cs typeface="Calibri" panose="020F0502020204030204" pitchFamily="34" charset="0"/>
              </a:rPr>
              <a:t>FR1 UE adopts zero-IF architecture which makes LO leakage an unavoidable issue in nature.</a:t>
            </a:r>
          </a:p>
          <a:p>
            <a:pPr marL="342763" indent="-342763" defTabSz="914112">
              <a:lnSpc>
                <a:spcPct val="125000"/>
              </a:lnSpc>
              <a:buFont typeface="Arial" panose="020B0604020202020204" pitchFamily="34" charset="0"/>
              <a:buChar char="•"/>
            </a:pPr>
            <a:r>
              <a:rPr lang="en-US" altLang="zh-CN" sz="1999" dirty="0">
                <a:solidFill>
                  <a:srgbClr val="1D1D1A"/>
                </a:solidFill>
                <a:ea typeface="Microsoft YaHei" panose="020B0503020204020204" pitchFamily="34" charset="-122"/>
                <a:cs typeface="Calibri" panose="020F0502020204030204" pitchFamily="34" charset="0"/>
              </a:rPr>
              <a:t>In Rel-16, RAN4 completes FR1 intra-band UL CA  RF requirements up to 256QAM</a:t>
            </a:r>
            <a:r>
              <a:rPr lang="zh-CN" altLang="en-US" sz="1999" dirty="0">
                <a:solidFill>
                  <a:srgbClr val="1D1D1A"/>
                </a:solidFill>
                <a:ea typeface="Microsoft YaHei" panose="020B0503020204020204" pitchFamily="34" charset="-122"/>
                <a:cs typeface="Calibri" panose="020F0502020204030204" pitchFamily="34" charset="0"/>
              </a:rPr>
              <a:t>，</a:t>
            </a:r>
            <a:r>
              <a:rPr lang="en-US" altLang="zh-CN" sz="1999" dirty="0">
                <a:solidFill>
                  <a:srgbClr val="1D1D1A"/>
                </a:solidFill>
                <a:ea typeface="Microsoft YaHei" panose="020B0503020204020204" pitchFamily="34" charset="-122"/>
                <a:cs typeface="Calibri" panose="020F0502020204030204" pitchFamily="34" charset="0"/>
              </a:rPr>
              <a:t>LO leakage will have big impact on 256QAM UL performance.</a:t>
            </a:r>
          </a:p>
          <a:p>
            <a:pPr marL="342763" indent="-342763" defTabSz="914112">
              <a:lnSpc>
                <a:spcPct val="125000"/>
              </a:lnSpc>
              <a:buFont typeface="Arial" panose="020B0604020202020204" pitchFamily="34" charset="0"/>
              <a:buChar char="•"/>
            </a:pPr>
            <a:r>
              <a:rPr lang="en-US" altLang="zh-CN" sz="1999" dirty="0">
                <a:solidFill>
                  <a:srgbClr val="1D1D1A"/>
                </a:solidFill>
                <a:ea typeface="Microsoft YaHei" panose="020B0503020204020204" pitchFamily="34" charset="-122"/>
                <a:cs typeface="Calibri" panose="020F0502020204030204" pitchFamily="34" charset="0"/>
              </a:rPr>
              <a:t>If reuse the current mechanism of allowing UE indicate with 3301(undetermined location) in Rel-16, it may lead to that all the Rel-16 UEs cannot support intra-band UL CA 256QAM well.</a:t>
            </a:r>
          </a:p>
          <a:p>
            <a:pPr marL="342763" indent="-342763" defTabSz="914112">
              <a:lnSpc>
                <a:spcPct val="125000"/>
              </a:lnSpc>
              <a:buFont typeface="Arial" panose="020B0604020202020204" pitchFamily="34" charset="0"/>
              <a:buChar char="•"/>
            </a:pPr>
            <a:r>
              <a:rPr lang="en-US" altLang="zh-CN" sz="1999" dirty="0" err="1">
                <a:solidFill>
                  <a:srgbClr val="1D1D1A"/>
                </a:solidFill>
                <a:ea typeface="Microsoft YaHei" panose="020B0503020204020204" pitchFamily="34" charset="-122"/>
                <a:cs typeface="Calibri" panose="020F0502020204030204" pitchFamily="34" charset="0"/>
              </a:rPr>
              <a:t>gNB</a:t>
            </a:r>
            <a:r>
              <a:rPr lang="en-US" altLang="zh-CN" sz="1999" dirty="0">
                <a:solidFill>
                  <a:srgbClr val="1D1D1A"/>
                </a:solidFill>
                <a:ea typeface="Microsoft YaHei" panose="020B0503020204020204" pitchFamily="34" charset="-122"/>
                <a:cs typeface="Calibri" panose="020F0502020204030204" pitchFamily="34" charset="0"/>
              </a:rPr>
              <a:t> could eliminate/cancel the LO leakage impact if UE can indicate clear DC location.</a:t>
            </a:r>
          </a:p>
        </p:txBody>
      </p:sp>
      <p:sp>
        <p:nvSpPr>
          <p:cNvPr id="7" name="文本框 6"/>
          <p:cNvSpPr txBox="1"/>
          <p:nvPr/>
        </p:nvSpPr>
        <p:spPr>
          <a:xfrm>
            <a:off x="120723" y="5933995"/>
            <a:ext cx="11994658" cy="707610"/>
          </a:xfrm>
          <a:prstGeom prst="rect">
            <a:avLst/>
          </a:prstGeom>
          <a:noFill/>
        </p:spPr>
        <p:txBody>
          <a:bodyPr wrap="square" rtlCol="0">
            <a:spAutoFit/>
          </a:bodyPr>
          <a:lstStyle/>
          <a:p>
            <a:pPr defTabSz="914112"/>
            <a:r>
              <a:rPr lang="en-US" altLang="zh-CN" sz="1999" b="1" i="1" dirty="0">
                <a:solidFill>
                  <a:srgbClr val="1D1D1A"/>
                </a:solidFill>
                <a:ea typeface="Microsoft YaHei" panose="020B0503020204020204" pitchFamily="34" charset="-122"/>
                <a:cs typeface="Calibri" panose="020F0502020204030204" pitchFamily="34" charset="0"/>
              </a:rPr>
              <a:t>Observation 2: DC location reporting for FR1 intra-band UL CA is highly urgent for Rel-16 UE. Whether it is correctly indicated will highly impact FR1 UL 256QAM performance and commercial deployment.  </a:t>
            </a:r>
            <a:endParaRPr lang="zh-CN" altLang="en-US" sz="1999" b="1" i="1" dirty="0">
              <a:solidFill>
                <a:srgbClr val="1D1D1A"/>
              </a:solidFill>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334760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55204" y="-2055"/>
            <a:ext cx="10451852" cy="597966"/>
          </a:xfrm>
        </p:spPr>
        <p:txBody>
          <a:bodyPr/>
          <a:lstStyle/>
          <a:p>
            <a:r>
              <a:rPr lang="en-US" altLang="zh-CN" sz="3599" b="1" dirty="0">
                <a:latin typeface="Calibri" panose="020F0502020204030204" pitchFamily="34" charset="0"/>
                <a:cs typeface="Calibri" panose="020F0502020204030204" pitchFamily="34" charset="0"/>
              </a:rPr>
              <a:t>Advantage and disadvantage for solutions</a:t>
            </a:r>
            <a:endParaRPr lang="zh-CN" altLang="en-US" sz="4798" b="1" dirty="0">
              <a:latin typeface="Calibri" panose="020F0502020204030204" pitchFamily="34" charset="0"/>
              <a:cs typeface="Calibri" panose="020F0502020204030204" pitchFamily="34" charset="0"/>
            </a:endParaRPr>
          </a:p>
        </p:txBody>
      </p:sp>
      <p:sp>
        <p:nvSpPr>
          <p:cNvPr id="6" name="矩形 5"/>
          <p:cNvSpPr/>
          <p:nvPr/>
        </p:nvSpPr>
        <p:spPr>
          <a:xfrm>
            <a:off x="137659" y="524920"/>
            <a:ext cx="5754810" cy="830673"/>
          </a:xfrm>
          <a:prstGeom prst="rect">
            <a:avLst/>
          </a:prstGeom>
        </p:spPr>
        <p:txBody>
          <a:bodyPr wrap="square">
            <a:spAutoFit/>
          </a:bodyPr>
          <a:lstStyle/>
          <a:p>
            <a:pPr marL="0" lvl="2" defTabSz="914112">
              <a:lnSpc>
                <a:spcPct val="150000"/>
              </a:lnSpc>
            </a:pPr>
            <a:r>
              <a:rPr lang="en-US" altLang="zh-CN" sz="1599" b="1" dirty="0">
                <a:solidFill>
                  <a:srgbClr val="1D1D1A"/>
                </a:solidFill>
              </a:rPr>
              <a:t>Solution1: </a:t>
            </a:r>
            <a:r>
              <a:rPr lang="en-US" altLang="zh-CN" sz="1599" dirty="0">
                <a:solidFill>
                  <a:srgbClr val="1D1D1A"/>
                </a:solidFill>
              </a:rPr>
              <a:t>Report TX DC location after every activation of BWP’s </a:t>
            </a:r>
          </a:p>
          <a:p>
            <a:pPr marL="0" lvl="2" defTabSz="914112">
              <a:lnSpc>
                <a:spcPct val="150000"/>
              </a:lnSpc>
            </a:pPr>
            <a:r>
              <a:rPr lang="en-US" altLang="zh-CN" sz="1599" dirty="0">
                <a:solidFill>
                  <a:srgbClr val="1D1D1A"/>
                </a:solidFill>
              </a:rPr>
              <a:t>including CC activation, BWP switching procedure, etc.</a:t>
            </a:r>
          </a:p>
        </p:txBody>
      </p:sp>
      <p:sp>
        <p:nvSpPr>
          <p:cNvPr id="7" name="矩形 6"/>
          <p:cNvSpPr/>
          <p:nvPr/>
        </p:nvSpPr>
        <p:spPr>
          <a:xfrm>
            <a:off x="6063669" y="524917"/>
            <a:ext cx="5754810" cy="830288"/>
          </a:xfrm>
          <a:prstGeom prst="rect">
            <a:avLst/>
          </a:prstGeom>
        </p:spPr>
        <p:txBody>
          <a:bodyPr wrap="square">
            <a:spAutoFit/>
          </a:bodyPr>
          <a:lstStyle/>
          <a:p>
            <a:pPr marL="0" lvl="2" defTabSz="914112">
              <a:lnSpc>
                <a:spcPct val="150000"/>
              </a:lnSpc>
            </a:pPr>
            <a:r>
              <a:rPr lang="en-US" altLang="zh-CN" sz="1599" b="1" dirty="0">
                <a:solidFill>
                  <a:srgbClr val="1D1D1A"/>
                </a:solidFill>
              </a:rPr>
              <a:t>Solution2: </a:t>
            </a:r>
            <a:r>
              <a:rPr lang="en-US" altLang="zh-CN" sz="1599" dirty="0">
                <a:solidFill>
                  <a:srgbClr val="1D1D1A"/>
                </a:solidFill>
              </a:rPr>
              <a:t>Report each TX DC location based on permutations of all possible simultaneously activated BWPs within configured BWPs</a:t>
            </a:r>
          </a:p>
        </p:txBody>
      </p:sp>
      <p:sp>
        <p:nvSpPr>
          <p:cNvPr id="8" name="文本框 7"/>
          <p:cNvSpPr txBox="1"/>
          <p:nvPr/>
        </p:nvSpPr>
        <p:spPr>
          <a:xfrm>
            <a:off x="102161" y="1234850"/>
            <a:ext cx="5902183" cy="4014916"/>
          </a:xfrm>
          <a:prstGeom prst="rect">
            <a:avLst/>
          </a:prstGeom>
          <a:noFill/>
        </p:spPr>
        <p:txBody>
          <a:bodyPr wrap="square" rtlCol="0">
            <a:spAutoFit/>
          </a:bodyPr>
          <a:lstStyle/>
          <a:p>
            <a:pPr marL="342763" indent="-342763" defTabSz="914112">
              <a:lnSpc>
                <a:spcPts val="3439"/>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Solution 1 is not clear on which layer the signaling is carried. </a:t>
            </a:r>
          </a:p>
          <a:p>
            <a:pPr marL="342763" indent="-342763" defTabSz="914112">
              <a:lnSpc>
                <a:spcPts val="3439"/>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Potentially, Both RAN1 and RAN2 specs are impacted considering BWP switching can be DCI and RRC triggered. </a:t>
            </a:r>
          </a:p>
          <a:p>
            <a:pPr marL="342763" indent="-342763" defTabSz="914112">
              <a:lnSpc>
                <a:spcPts val="3439"/>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Range of 0~3301 needs 12bit number, L1 signaling can not contain 12bit additional information</a:t>
            </a:r>
          </a:p>
          <a:p>
            <a:pPr marL="342763" indent="-342763" defTabSz="914112">
              <a:lnSpc>
                <a:spcPts val="3439"/>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Need to Report DC location frequently which depends on BWP activation command</a:t>
            </a:r>
          </a:p>
          <a:p>
            <a:pPr marL="342763" indent="-342763" defTabSz="914112">
              <a:lnSpc>
                <a:spcPts val="3439"/>
              </a:lnSpc>
              <a:buFont typeface="Arial" panose="020B0604020202020204" pitchFamily="34" charset="0"/>
              <a:buChar char="•"/>
            </a:pPr>
            <a:r>
              <a:rPr lang="en-US" altLang="zh-CN" sz="1599" dirty="0">
                <a:solidFill>
                  <a:srgbClr val="1D1D1A"/>
                </a:solidFill>
                <a:ea typeface="Microsoft YaHei" panose="020B0503020204020204" pitchFamily="34" charset="-122"/>
                <a:cs typeface="Calibri" panose="020F0502020204030204" pitchFamily="34" charset="0"/>
              </a:rPr>
              <a:t>Since RAN4 targets for fulfill in Rel-16, there is </a:t>
            </a:r>
          </a:p>
          <a:p>
            <a:pPr defTabSz="914112">
              <a:lnSpc>
                <a:spcPts val="3439"/>
              </a:lnSpc>
            </a:pPr>
            <a:r>
              <a:rPr lang="en-US" altLang="zh-CN" sz="1599" dirty="0">
                <a:solidFill>
                  <a:srgbClr val="C00000"/>
                </a:solidFill>
                <a:ea typeface="Microsoft YaHei" panose="020B0503020204020204" pitchFamily="34" charset="-122"/>
                <a:cs typeface="Calibri" panose="020F0502020204030204" pitchFamily="34" charset="0"/>
              </a:rPr>
              <a:t>      NO enough time for RAN1 to revise L1 signaling.</a:t>
            </a:r>
          </a:p>
        </p:txBody>
      </p:sp>
      <p:sp>
        <p:nvSpPr>
          <p:cNvPr id="9" name="文本框 8"/>
          <p:cNvSpPr txBox="1"/>
          <p:nvPr/>
        </p:nvSpPr>
        <p:spPr>
          <a:xfrm>
            <a:off x="6063668" y="1394760"/>
            <a:ext cx="6014123" cy="4190280"/>
          </a:xfrm>
          <a:prstGeom prst="rect">
            <a:avLst/>
          </a:prstGeom>
          <a:noFill/>
        </p:spPr>
        <p:txBody>
          <a:bodyPr wrap="square" rtlCol="0">
            <a:spAutoFit/>
          </a:bodyPr>
          <a:lstStyle>
            <a:defPPr>
              <a:defRPr lang="en-US"/>
            </a:defPPr>
            <a:lvl1pPr marL="342900" indent="-342900">
              <a:lnSpc>
                <a:spcPts val="3440"/>
              </a:lnSpc>
              <a:buFont typeface="Arial" panose="020B0604020202020204" pitchFamily="34" charset="0"/>
              <a:buChar char="•"/>
              <a:defRPr>
                <a:latin typeface="Calibri" panose="020F0502020204030204" pitchFamily="34" charset="0"/>
                <a:ea typeface="Microsoft YaHei" panose="020B0503020204020204" pitchFamily="34" charset="-122"/>
                <a:cs typeface="Calibri" panose="020F0502020204030204" pitchFamily="34" charset="0"/>
              </a:defRPr>
            </a:lvl1pPr>
          </a:lstStyle>
          <a:p>
            <a:pPr defTabSz="914112">
              <a:lnSpc>
                <a:spcPct val="120000"/>
              </a:lnSpc>
            </a:pPr>
            <a:r>
              <a:rPr lang="en-US" altLang="zh-CN" sz="1799" dirty="0">
                <a:solidFill>
                  <a:srgbClr val="1D1D1A"/>
                </a:solidFill>
              </a:rPr>
              <a:t>When UL CC number increase, the permutations of all possible simultaneously activated BWPs will increase with multiplying C</a:t>
            </a:r>
            <a:r>
              <a:rPr lang="en-US" altLang="zh-CN" sz="1799" baseline="-25000" dirty="0">
                <a:solidFill>
                  <a:srgbClr val="1D1D1A"/>
                </a:solidFill>
              </a:rPr>
              <a:t>4</a:t>
            </a:r>
            <a:r>
              <a:rPr lang="en-US" altLang="zh-CN" sz="1799" baseline="30000" dirty="0">
                <a:solidFill>
                  <a:srgbClr val="1D1D1A"/>
                </a:solidFill>
              </a:rPr>
              <a:t>1</a:t>
            </a:r>
            <a:r>
              <a:rPr lang="en-US" altLang="zh-CN" sz="1799" dirty="0">
                <a:solidFill>
                  <a:srgbClr val="1D1D1A"/>
                </a:solidFill>
              </a:rPr>
              <a:t>  </a:t>
            </a:r>
          </a:p>
          <a:p>
            <a:pPr marL="742693" lvl="1" indent="-285636" defTabSz="914112">
              <a:lnSpc>
                <a:spcPct val="120000"/>
              </a:lnSpc>
              <a:buFont typeface="Arial" panose="020B0604020202020204" pitchFamily="34" charset="0"/>
              <a:buChar char="•"/>
            </a:pPr>
            <a:r>
              <a:rPr lang="en-US" altLang="zh-CN" sz="1599" dirty="0">
                <a:solidFill>
                  <a:srgbClr val="1D1D1A"/>
                </a:solidFill>
              </a:rPr>
              <a:t>But, RAN4 agrees that maximum UL CC number is 2 for Rel-16 FR1 intra-band UL CA</a:t>
            </a:r>
          </a:p>
          <a:p>
            <a:pPr marL="742693" lvl="1" indent="-285636" defTabSz="914112">
              <a:lnSpc>
                <a:spcPct val="120000"/>
              </a:lnSpc>
              <a:buFont typeface="Arial" panose="020B0604020202020204" pitchFamily="34" charset="0"/>
              <a:buChar char="•"/>
            </a:pPr>
            <a:r>
              <a:rPr lang="en-US" altLang="zh-CN" sz="1599" dirty="0">
                <a:solidFill>
                  <a:srgbClr val="1D1D1A"/>
                </a:solidFill>
              </a:rPr>
              <a:t>Although FR2 intra-band UL CC number can be up to 8, only 64QAM requirement is specified for FR2 </a:t>
            </a:r>
          </a:p>
          <a:p>
            <a:pPr marL="742693" lvl="1" indent="-285636" defTabSz="914112">
              <a:lnSpc>
                <a:spcPct val="120000"/>
              </a:lnSpc>
              <a:buFont typeface="Arial" panose="020B0604020202020204" pitchFamily="34" charset="0"/>
              <a:buChar char="•"/>
            </a:pPr>
            <a:r>
              <a:rPr lang="en-US" altLang="zh-CN" sz="1599" dirty="0">
                <a:solidFill>
                  <a:srgbClr val="1D1D1A"/>
                </a:solidFill>
              </a:rPr>
              <a:t>FR2 adopts </a:t>
            </a:r>
            <a:r>
              <a:rPr lang="en-US" altLang="zh-CN" sz="1599" dirty="0" err="1">
                <a:solidFill>
                  <a:srgbClr val="1D1D1A"/>
                </a:solidFill>
              </a:rPr>
              <a:t>superheterodyne</a:t>
            </a:r>
            <a:r>
              <a:rPr lang="en-US" altLang="zh-CN" sz="1599" dirty="0">
                <a:solidFill>
                  <a:srgbClr val="1D1D1A"/>
                </a:solidFill>
              </a:rPr>
              <a:t> architecture, LO leakage is not severe compared with FR1</a:t>
            </a:r>
          </a:p>
          <a:p>
            <a:pPr defTabSz="914112">
              <a:lnSpc>
                <a:spcPct val="120000"/>
              </a:lnSpc>
            </a:pPr>
            <a:r>
              <a:rPr lang="en-US" altLang="zh-CN" sz="1799" dirty="0">
                <a:solidFill>
                  <a:srgbClr val="1D1D1A"/>
                </a:solidFill>
              </a:rPr>
              <a:t>It is not urgent to report DC location for FR2 intra-band UL CA</a:t>
            </a:r>
          </a:p>
          <a:p>
            <a:pPr defTabSz="914112">
              <a:lnSpc>
                <a:spcPct val="120000"/>
              </a:lnSpc>
            </a:pPr>
            <a:r>
              <a:rPr lang="en-US" altLang="zh-CN" sz="1799" dirty="0">
                <a:solidFill>
                  <a:srgbClr val="1D1D1A"/>
                </a:solidFill>
              </a:rPr>
              <a:t>Solution2 is indicated by RRC signaling, it only has impact on RAN2 spec. </a:t>
            </a:r>
            <a:r>
              <a:rPr lang="en-US" altLang="zh-CN" sz="1799" dirty="0">
                <a:solidFill>
                  <a:srgbClr val="C00000"/>
                </a:solidFill>
              </a:rPr>
              <a:t>Solution 2 can be fulfilled in Rel-16</a:t>
            </a:r>
            <a:r>
              <a:rPr lang="en-US" altLang="zh-CN" sz="1799" dirty="0">
                <a:solidFill>
                  <a:srgbClr val="1D1D1A"/>
                </a:solidFill>
              </a:rPr>
              <a:t>.</a:t>
            </a:r>
          </a:p>
        </p:txBody>
      </p:sp>
      <p:sp>
        <p:nvSpPr>
          <p:cNvPr id="10" name="矩形 9"/>
          <p:cNvSpPr/>
          <p:nvPr/>
        </p:nvSpPr>
        <p:spPr>
          <a:xfrm>
            <a:off x="22290" y="595912"/>
            <a:ext cx="5937681" cy="496955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1" name="矩形 10"/>
          <p:cNvSpPr/>
          <p:nvPr/>
        </p:nvSpPr>
        <p:spPr>
          <a:xfrm>
            <a:off x="6019296" y="595912"/>
            <a:ext cx="6058495" cy="496955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lang="zh-CN" altLang="en-US" sz="1799">
              <a:solidFill>
                <a:srgbClr val="666666"/>
              </a:solidFill>
            </a:endParaRPr>
          </a:p>
        </p:txBody>
      </p:sp>
      <p:sp>
        <p:nvSpPr>
          <p:cNvPr id="13" name="文本框 12"/>
          <p:cNvSpPr txBox="1"/>
          <p:nvPr/>
        </p:nvSpPr>
        <p:spPr>
          <a:xfrm>
            <a:off x="-4334" y="5710465"/>
            <a:ext cx="12196334" cy="1130694"/>
          </a:xfrm>
          <a:prstGeom prst="rect">
            <a:avLst/>
          </a:prstGeom>
          <a:noFill/>
        </p:spPr>
        <p:txBody>
          <a:bodyPr wrap="square" rtlCol="0">
            <a:spAutoFit/>
          </a:bodyPr>
          <a:lstStyle/>
          <a:p>
            <a:pPr defTabSz="914112">
              <a:lnSpc>
                <a:spcPct val="125000"/>
              </a:lnSpc>
            </a:pPr>
            <a:r>
              <a:rPr lang="en-US" altLang="zh-CN" sz="1799" b="1" i="1" dirty="0">
                <a:solidFill>
                  <a:srgbClr val="1D1D1A"/>
                </a:solidFill>
                <a:ea typeface="Microsoft YaHei" panose="020B0503020204020204" pitchFamily="34" charset="-122"/>
                <a:cs typeface="Calibri" panose="020F0502020204030204" pitchFamily="34" charset="0"/>
              </a:rPr>
              <a:t>Proposal 1: The mechanism of Additional DC location reporting for intra-band UL CA should be fulfilled in Rel-16. </a:t>
            </a:r>
          </a:p>
          <a:p>
            <a:pPr defTabSz="914112">
              <a:lnSpc>
                <a:spcPct val="125000"/>
              </a:lnSpc>
            </a:pPr>
            <a:r>
              <a:rPr lang="en-US" altLang="zh-CN" sz="1799" b="1" i="1" dirty="0">
                <a:solidFill>
                  <a:srgbClr val="1D1D1A"/>
                </a:solidFill>
                <a:ea typeface="Microsoft YaHei" panose="020B0503020204020204" pitchFamily="34" charset="-122"/>
                <a:cs typeface="Calibri" panose="020F0502020204030204" pitchFamily="34" charset="0"/>
              </a:rPr>
              <a:t>Proposal 2: Adopt solution 2 for intra-band UL CA DC location reporting in Rel-16, target RAN2 to complete in #112-e meeting.</a:t>
            </a:r>
          </a:p>
          <a:p>
            <a:pPr defTabSz="914112">
              <a:lnSpc>
                <a:spcPct val="125000"/>
              </a:lnSpc>
            </a:pPr>
            <a:r>
              <a:rPr lang="en-US" altLang="zh-CN" sz="1799" b="1" i="1" dirty="0">
                <a:solidFill>
                  <a:srgbClr val="1D1D1A"/>
                </a:solidFill>
                <a:ea typeface="Microsoft YaHei" panose="020B0503020204020204" pitchFamily="34" charset="-122"/>
                <a:cs typeface="Calibri" panose="020F0502020204030204" pitchFamily="34" charset="0"/>
              </a:rPr>
              <a:t>Proposal 3: DC location reporting enhancement can be further discuss in Rel-17.</a:t>
            </a:r>
          </a:p>
        </p:txBody>
      </p:sp>
    </p:spTree>
    <p:extLst>
      <p:ext uri="{BB962C8B-B14F-4D97-AF65-F5344CB8AC3E}">
        <p14:creationId xmlns:p14="http://schemas.microsoft.com/office/powerpoint/2010/main" val="1486986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pptx" id="{B4542FC2-A7B2-4ED3-BB20-F6750F3E246A}" vid="{200B2CC3-038E-4B68-ADA0-F89367E15FF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7802</TotalTime>
  <Words>954</Words>
  <Application>Microsoft Office PowerPoint</Application>
  <PresentationFormat>Widescreen</PresentationFormat>
  <Paragraphs>114</Paragraphs>
  <Slides>5</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等线</vt:lpstr>
      <vt:lpstr>等线 Light</vt:lpstr>
      <vt:lpstr>宋体</vt:lpstr>
      <vt:lpstr>Microsoft YaHei</vt:lpstr>
      <vt:lpstr>Arial</vt:lpstr>
      <vt:lpstr>Calibri</vt:lpstr>
      <vt:lpstr>Calibri Light</vt:lpstr>
      <vt:lpstr>Wingdings</vt:lpstr>
      <vt:lpstr>Office 主题</vt:lpstr>
      <vt:lpstr>4_Chart page</vt:lpstr>
      <vt:lpstr>On DC location reporting  for intra-band UL CA</vt:lpstr>
      <vt:lpstr>Background</vt:lpstr>
      <vt:lpstr>Why current DC location signalling cannot serve for intra-band UL CA</vt:lpstr>
      <vt:lpstr>DC location for intra-band UL CA-con’t</vt:lpstr>
      <vt:lpstr>Advantage and disadvantage for solutions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Huawei</cp:lastModifiedBy>
  <cp:revision>186</cp:revision>
  <dcterms:created xsi:type="dcterms:W3CDTF">2019-10-15T22:26:30Z</dcterms:created>
  <dcterms:modified xsi:type="dcterms:W3CDTF">2020-09-07T12:54:29Z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(3)as38fr3TumYdHFyAF50xMr+jITRpjU2J59JC6TMa7HfSzz3kVcKsidHdOxzD9nfyqv/7razx
QLQAKUVycJ7PqvWfVeRoekOJqyb0C7Gf2GU6jq2AIafTMA2ysBx0GawONfyQOcm/JGxWz35r
KZXB8XDkc1JLDzlhgAkIRTpbDcHs5dExy3DHBeRP+YPrB645m40LwTS30LnsD+jKp9aLvwqa
VLLfRndoW3hxug5v78</vt:lpwstr>
  </property>
  <property fmtid="{D5CDD505-2E9C-101B-9397-08002B2CF9AE}" pid="3" name="_2015_ms_pID_7253431">
    <vt:lpwstr>1h5z0wnEES1NlWLq/f6mIDWMSKV742aLS6qcsYHyp/+scX74OJmNfO
7cFNkpAQ109gIZDoaoXWD3G+rPHOLYgOEulPpUG7QcpxVfZI2/2sDpV88ejtRD4bP9qn8qjc
lBFB8r9bscEFxqHl8FKXy5z2qN9mLfETNuwtLY0V9Ygc9T4Ea+yhnq3al/3nZvCSPL5UKHoi
KYhcWBTrvdJlp7g2gn4n1Jhh12SxJcPa6295</vt:lpwstr>
  </property>
  <property fmtid="{D5CDD505-2E9C-101B-9397-08002B2CF9AE}" pid="4" name="_2015_ms_pID_7253432">
    <vt:lpwstr>3CNBbrRH1nCxkzj+t/yH8ow=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ies>
</file>