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10"/>
  </p:notesMasterIdLst>
  <p:sldIdLst>
    <p:sldId id="778" r:id="rId2"/>
    <p:sldId id="999" r:id="rId3"/>
    <p:sldId id="1004" r:id="rId4"/>
    <p:sldId id="1000" r:id="rId5"/>
    <p:sldId id="1003" r:id="rId6"/>
    <p:sldId id="1001" r:id="rId7"/>
    <p:sldId id="1002" r:id="rId8"/>
    <p:sldId id="990" r:id="rId9"/>
  </p:sldIdLst>
  <p:sldSz cx="9144000" cy="6858000" type="screen4x3"/>
  <p:notesSz cx="6797675" cy="98742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s"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99"/>
    <a:srgbClr val="FFFFCC"/>
    <a:srgbClr val="99CC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862" autoAdjust="0"/>
    <p:restoredTop sz="95059" autoAdjust="0"/>
  </p:normalViewPr>
  <p:slideViewPr>
    <p:cSldViewPr>
      <p:cViewPr varScale="1">
        <p:scale>
          <a:sx n="87" d="100"/>
          <a:sy n="87" d="100"/>
        </p:scale>
        <p:origin x="1594"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6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F2D11559-3C63-479F-8777-9CF9880AE4C2}" type="datetimeFigureOut">
              <a:rPr lang="zh-CN" altLang="en-US" smtClean="0"/>
              <a:pPr/>
              <a:t>2019-11-29</a:t>
            </a:fld>
            <a:endParaRPr lang="zh-CN" altLang="en-US"/>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0829D71E-8D7F-428E-961A-100D488D7EBB}" type="slidenum">
              <a:rPr lang="zh-CN" altLang="en-US" smtClean="0"/>
              <a:pPr/>
              <a:t>‹#›</a:t>
            </a:fld>
            <a:endParaRPr lang="zh-CN" altLang="en-US"/>
          </a:p>
        </p:txBody>
      </p:sp>
    </p:spTree>
    <p:extLst>
      <p:ext uri="{BB962C8B-B14F-4D97-AF65-F5344CB8AC3E}">
        <p14:creationId xmlns:p14="http://schemas.microsoft.com/office/powerpoint/2010/main" val="3459325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1</a:t>
            </a:fld>
            <a:endParaRPr lang="zh-CN" altLang="en-US"/>
          </a:p>
        </p:txBody>
      </p:sp>
    </p:spTree>
    <p:extLst>
      <p:ext uri="{BB962C8B-B14F-4D97-AF65-F5344CB8AC3E}">
        <p14:creationId xmlns:p14="http://schemas.microsoft.com/office/powerpoint/2010/main" val="24184259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a:blip r:embed="rId2" cstate="print"/>
          <a:stretch>
            <a:fillRect/>
          </a:stretch>
        </p:blipFill>
        <p:spPr>
          <a:xfrm>
            <a:off x="0" y="0"/>
            <a:ext cx="9144000" cy="6858000"/>
          </a:xfrm>
          <a:prstGeom prst="rect">
            <a:avLst/>
          </a:prstGeom>
        </p:spPr>
      </p:pic>
      <p:sp>
        <p:nvSpPr>
          <p:cNvPr id="8" name="TextBox 7"/>
          <p:cNvSpPr txBox="1"/>
          <p:nvPr/>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pic>
        <p:nvPicPr>
          <p:cNvPr id="4" name="图片 3"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
        <p:nvSpPr>
          <p:cNvPr id="6" name="内容占位符 2"/>
          <p:cNvSpPr>
            <a:spLocks noGrp="1"/>
          </p:cNvSpPr>
          <p:nvPr>
            <p:ph idx="1"/>
          </p:nvPr>
        </p:nvSpPr>
        <p:spPr>
          <a:xfrm>
            <a:off x="457200" y="1052736"/>
            <a:ext cx="8229600" cy="504056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
        <p:nvSpPr>
          <p:cNvPr id="9" name="标题 1"/>
          <p:cNvSpPr>
            <a:spLocks noGrp="1"/>
          </p:cNvSpPr>
          <p:nvPr>
            <p:ph type="title"/>
          </p:nvPr>
        </p:nvSpPr>
        <p:spPr>
          <a:xfrm>
            <a:off x="179512" y="116632"/>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dirty="0"/>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descr="ppt模板-03.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316416" y="6608385"/>
            <a:ext cx="827584"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3175"/>
            <a:ext cx="9144000" cy="1339850"/>
          </a:xfrm>
          <a:prstGeom prst="rect">
            <a:avLst/>
          </a:prstGeom>
          <a:noFill/>
          <a:ln w="9525">
            <a:noFill/>
            <a:miter lim="800000"/>
            <a:headEnd/>
            <a:tailEnd/>
          </a:ln>
        </p:spPr>
      </p:pic>
      <p:pic>
        <p:nvPicPr>
          <p:cNvPr id="5" name="Picture 2" descr="C:\Documents and Settings\guoliang_liu\桌面\中国移动通信logo.png"/>
          <p:cNvPicPr>
            <a:picLocks noChangeAspect="1" noChangeArrowheads="1"/>
          </p:cNvPicPr>
          <p:nvPr userDrawn="1"/>
        </p:nvPicPr>
        <p:blipFill>
          <a:blip r:embed="rId3" cstate="print"/>
          <a:srcRect/>
          <a:stretch>
            <a:fillRect/>
          </a:stretch>
        </p:blipFill>
        <p:spPr bwMode="auto">
          <a:xfrm>
            <a:off x="8007350" y="90488"/>
            <a:ext cx="1101725" cy="385762"/>
          </a:xfrm>
          <a:prstGeom prst="rect">
            <a:avLst/>
          </a:prstGeom>
          <a:noFill/>
          <a:ln w="9525">
            <a:noFill/>
            <a:miter lim="800000"/>
            <a:headEnd/>
            <a:tailEnd/>
          </a:ln>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dirty="0"/>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49" r:id="rId4"/>
    <p:sldLayoutId id="2147483650" r:id="rId5"/>
    <p:sldLayoutId id="2147483651" r:id="rId6"/>
    <p:sldLayoutId id="2147483656"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9"/>
          <p:cNvSpPr txBox="1">
            <a:spLocks noChangeArrowheads="1"/>
          </p:cNvSpPr>
          <p:nvPr/>
        </p:nvSpPr>
        <p:spPr bwMode="auto">
          <a:xfrm>
            <a:off x="755576" y="2708920"/>
            <a:ext cx="7632848" cy="2520280"/>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200" dirty="0"/>
              <a:t>Motivation for </a:t>
            </a:r>
            <a:r>
              <a:rPr lang="en-US" altLang="zh-CN" sz="3200" dirty="0" smtClean="0"/>
              <a:t>high-speed </a:t>
            </a:r>
            <a:r>
              <a:rPr lang="en-US" altLang="zh-CN" sz="3200" dirty="0"/>
              <a:t>train enhancement </a:t>
            </a:r>
            <a:r>
              <a:rPr lang="en-US" altLang="zh-CN" sz="3200" dirty="0" smtClean="0"/>
              <a:t>in </a:t>
            </a:r>
            <a:r>
              <a:rPr lang="en-US" altLang="zh-CN" sz="3200" dirty="0" err="1" smtClean="0"/>
              <a:t>Rel</a:t>
            </a:r>
            <a:r>
              <a:rPr lang="en-US" altLang="zh-CN" sz="3200" dirty="0" smtClean="0"/>
              <a:t>-17 NR MIMO</a:t>
            </a:r>
          </a:p>
          <a:p>
            <a:pPr algn="ctr">
              <a:spcBef>
                <a:spcPct val="0"/>
              </a:spcBef>
              <a:defRPr/>
            </a:pPr>
            <a:endParaRPr lang="en-US" altLang="zh-CN" sz="3200" b="1" dirty="0">
              <a:solidFill>
                <a:schemeClr val="tx2">
                  <a:lumMod val="60000"/>
                  <a:lumOff val="40000"/>
                </a:schemeClr>
              </a:solidFill>
              <a:latin typeface="微软雅黑" pitchFamily="34" charset="-122"/>
              <a:ea typeface="微软雅黑" pitchFamily="34" charset="-122"/>
              <a:cs typeface="+mj-cs"/>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
        <p:nvSpPr>
          <p:cNvPr id="3" name="Subtitle 4"/>
          <p:cNvSpPr txBox="1">
            <a:spLocks/>
          </p:cNvSpPr>
          <p:nvPr/>
        </p:nvSpPr>
        <p:spPr>
          <a:xfrm>
            <a:off x="2843808" y="224825"/>
            <a:ext cx="5832648" cy="13319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dirty="0">
                <a:latin typeface="Arial" pitchFamily="34" charset="0"/>
                <a:cs typeface="Arial" pitchFamily="34" charset="0"/>
              </a:rPr>
              <a:t>3GPP TSG RAN Meeting #86                     </a:t>
            </a:r>
            <a:r>
              <a:rPr lang="en-US" altLang="zh-CN" sz="1800" dirty="0" smtClean="0">
                <a:latin typeface="Arial" pitchFamily="34" charset="0"/>
                <a:cs typeface="Arial" pitchFamily="34" charset="0"/>
              </a:rPr>
              <a:t>RP-192729</a:t>
            </a:r>
            <a:endParaRPr lang="en-US" altLang="zh-CN" sz="1800" dirty="0">
              <a:latin typeface="Arial" pitchFamily="34" charset="0"/>
              <a:cs typeface="Arial" pitchFamily="34" charset="0"/>
            </a:endParaRPr>
          </a:p>
          <a:p>
            <a:pPr marL="0" indent="0">
              <a:buNone/>
            </a:pPr>
            <a:r>
              <a:rPr lang="de-DE" altLang="zh-CN" sz="1800" dirty="0">
                <a:latin typeface="Arial" pitchFamily="34" charset="0"/>
                <a:cs typeface="Arial" pitchFamily="34" charset="0"/>
              </a:rPr>
              <a:t>Sitges, Spain, December 9-12, 2019</a:t>
            </a:r>
            <a:r>
              <a:rPr lang="it-IT" altLang="zh-CN" sz="1800" dirty="0">
                <a:latin typeface="Arial" pitchFamily="34" charset="0"/>
                <a:cs typeface="Arial" pitchFamily="34" charset="0"/>
              </a:rPr>
              <a:t> </a:t>
            </a:r>
          </a:p>
          <a:p>
            <a:pPr marL="0" indent="0">
              <a:buNone/>
            </a:pPr>
            <a:r>
              <a:rPr lang="en-US" altLang="zh-CN" sz="1800" dirty="0">
                <a:latin typeface="Arial" pitchFamily="34" charset="0"/>
                <a:cs typeface="Arial" pitchFamily="34" charset="0"/>
              </a:rPr>
              <a:t>Agenda Item: </a:t>
            </a:r>
            <a:r>
              <a:rPr lang="en-US" altLang="zh-CN" sz="1800" dirty="0" smtClean="0">
                <a:latin typeface="Arial" pitchFamily="34" charset="0"/>
                <a:cs typeface="Arial" pitchFamily="34" charset="0"/>
              </a:rPr>
              <a:t>9.1.1</a:t>
            </a:r>
            <a:endParaRPr lang="zh-CN" altLang="en-US" sz="1800" dirty="0">
              <a:latin typeface="Arial" pitchFamily="34" charset="0"/>
              <a:cs typeface="Arial" pitchFamily="34" charset="0"/>
            </a:endParaRPr>
          </a:p>
        </p:txBody>
      </p:sp>
    </p:spTree>
    <p:extLst>
      <p:ext uri="{BB962C8B-B14F-4D97-AF65-F5344CB8AC3E}">
        <p14:creationId xmlns:p14="http://schemas.microsoft.com/office/powerpoint/2010/main" val="2880582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7344817" cy="494928"/>
          </a:xfrm>
        </p:spPr>
        <p:txBody>
          <a:bodyPr>
            <a:normAutofit/>
          </a:bodyPr>
          <a:lstStyle/>
          <a:p>
            <a:r>
              <a:rPr lang="en-US" altLang="zh-CN" sz="2400" dirty="0" smtClean="0">
                <a:latin typeface="+mn-lt"/>
              </a:rPr>
              <a:t>Scenario and Requirement</a:t>
            </a:r>
            <a:endParaRPr lang="zh-CN" altLang="en-US" sz="2400" dirty="0">
              <a:latin typeface="+mn-lt"/>
            </a:endParaRPr>
          </a:p>
        </p:txBody>
      </p:sp>
      <p:sp>
        <p:nvSpPr>
          <p:cNvPr id="84" name="内容占位符 2"/>
          <p:cNvSpPr txBox="1">
            <a:spLocks/>
          </p:cNvSpPr>
          <p:nvPr/>
        </p:nvSpPr>
        <p:spPr>
          <a:xfrm>
            <a:off x="475037" y="4747047"/>
            <a:ext cx="8349096" cy="1072034"/>
          </a:xfrm>
        </p:spPr>
        <p:txBody>
          <a:bodyPr/>
          <a:lstStyle>
            <a:lvl1pPr marL="171450" indent="-171450" algn="l" defTabSz="685783" rtl="0" eaLnBrk="1" latinLnBrk="0" hangingPunct="1">
              <a:lnSpc>
                <a:spcPct val="90000"/>
              </a:lnSpc>
              <a:spcBef>
                <a:spcPts val="750"/>
              </a:spcBef>
              <a:buFont typeface="Wingdings" panose="05000000000000000000" pitchFamily="2" charset="2"/>
              <a:buChar char="p"/>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783" rtl="0" eaLnBrk="1" latinLnBrk="0" hangingPunct="1">
              <a:lnSpc>
                <a:spcPct val="90000"/>
              </a:lnSpc>
              <a:spcBef>
                <a:spcPts val="375"/>
              </a:spcBef>
              <a:buFont typeface="Wingdings" panose="05000000000000000000" pitchFamily="2" charset="2"/>
              <a:buChar char="p"/>
              <a:defRPr sz="1800" kern="1200">
                <a:solidFill>
                  <a:schemeClr val="tx1"/>
                </a:solidFill>
                <a:latin typeface="微软雅黑" panose="020B0503020204020204" pitchFamily="34" charset="-122"/>
                <a:ea typeface="微软雅黑" panose="020B0503020204020204" pitchFamily="34" charset="-122"/>
                <a:cs typeface="+mn-cs"/>
              </a:defRPr>
            </a:lvl2pPr>
            <a:lvl3pPr marL="857228" indent="-171446" algn="l" defTabSz="685783" rtl="0" eaLnBrk="1" latinLnBrk="0" hangingPunct="1">
              <a:lnSpc>
                <a:spcPct val="90000"/>
              </a:lnSpc>
              <a:spcBef>
                <a:spcPts val="375"/>
              </a:spcBef>
              <a:buFont typeface="Arial"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20"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pPr marR="0" lvl="0" algn="l" defTabSz="685783" rtl="0" eaLnBrk="1" fontAlgn="auto" latinLnBrk="0" hangingPunct="1">
              <a:lnSpc>
                <a:spcPct val="100000"/>
              </a:lnSpc>
              <a:spcBef>
                <a:spcPts val="0"/>
              </a:spcBef>
              <a:buClrTx/>
              <a:buSzTx/>
              <a:buFont typeface="Wingdings" panose="05000000000000000000" pitchFamily="2" charset="2"/>
              <a:buChar char="Ø"/>
              <a:tabLst/>
              <a:defRPr/>
            </a:pPr>
            <a:r>
              <a:rPr kumimoji="0" lang="en-GB" altLang="zh-CN" sz="1800" b="1" i="0" u="none" strike="noStrike" kern="1200" cap="none" spc="0" normalizeH="0" baseline="0" noProof="0" dirty="0" smtClean="0">
                <a:ln>
                  <a:noFill/>
                </a:ln>
                <a:solidFill>
                  <a:srgbClr val="000000"/>
                </a:solidFill>
                <a:effectLst/>
                <a:uLnTx/>
                <a:uFillTx/>
                <a:latin typeface="+mn-lt"/>
                <a:ea typeface="微软雅黑" panose="020B0503020204020204" pitchFamily="34" charset="-122"/>
                <a:cs typeface="+mn-cs"/>
              </a:rPr>
              <a:t>Requirement of HST scenario </a:t>
            </a:r>
          </a:p>
          <a:p>
            <a:pPr lvl="1">
              <a:lnSpc>
                <a:spcPct val="100000"/>
              </a:lnSpc>
              <a:spcBef>
                <a:spcPts val="0"/>
              </a:spcBef>
              <a:buFont typeface="Wingdings" panose="05000000000000000000" pitchFamily="2" charset="2"/>
              <a:buChar char="Ø"/>
            </a:pPr>
            <a:r>
              <a:rPr kumimoji="0" lang="en-US" altLang="zh-CN" sz="1600" b="0" i="0" u="none" strike="noStrike" kern="1200" cap="none" spc="0" normalizeH="0" baseline="0" noProof="0" dirty="0" smtClean="0">
                <a:ln>
                  <a:noFill/>
                </a:ln>
                <a:solidFill>
                  <a:srgbClr val="000000"/>
                </a:solidFill>
                <a:effectLst/>
                <a:uLnTx/>
                <a:uFillTx/>
                <a:latin typeface="+mn-lt"/>
                <a:ea typeface="微软雅黑" panose="020B0503020204020204" pitchFamily="34" charset="-122"/>
                <a:cs typeface="+mn-cs"/>
              </a:rPr>
              <a:t>Consistent passenger experience, high data capacity, and critical reliability.</a:t>
            </a:r>
          </a:p>
        </p:txBody>
      </p:sp>
      <p:sp>
        <p:nvSpPr>
          <p:cNvPr id="86" name="矩形 85"/>
          <p:cNvSpPr/>
          <p:nvPr/>
        </p:nvSpPr>
        <p:spPr>
          <a:xfrm>
            <a:off x="382229" y="774323"/>
            <a:ext cx="8349097" cy="2246769"/>
          </a:xfrm>
          <a:prstGeom prst="rect">
            <a:avLst/>
          </a:prstGeom>
        </p:spPr>
        <p:txBody>
          <a:bodyPr wrap="square">
            <a:spAutoFit/>
          </a:bodyPr>
          <a:lstStyle/>
          <a:p>
            <a:pPr marL="285750" lvl="0" indent="-285750" defTabSz="685783">
              <a:spcBef>
                <a:spcPts val="600"/>
              </a:spcBef>
              <a:buFont typeface="Wingdings" panose="05000000000000000000" pitchFamily="2" charset="2"/>
              <a:buChar char="Ø"/>
              <a:defRPr/>
            </a:pPr>
            <a:r>
              <a:rPr lang="en-GB" altLang="zh-CN" b="1" dirty="0" smtClean="0">
                <a:solidFill>
                  <a:srgbClr val="000000"/>
                </a:solidFill>
                <a:ea typeface="微软雅黑" panose="020B0503020204020204" pitchFamily="34" charset="-122"/>
              </a:rPr>
              <a:t>High speed train Scenario</a:t>
            </a:r>
            <a:r>
              <a:rPr lang="en-GB" altLang="zh-CN" b="1" dirty="0" smtClean="0">
                <a:solidFill>
                  <a:srgbClr val="000000"/>
                </a:solidFill>
                <a:ea typeface="微软雅黑" panose="020B0503020204020204" pitchFamily="34" charset="-122"/>
              </a:rPr>
              <a:t> </a:t>
            </a:r>
          </a:p>
          <a:p>
            <a:pPr lvl="1">
              <a:spcBef>
                <a:spcPts val="600"/>
              </a:spcBef>
              <a:buFont typeface="Wingdings" panose="05000000000000000000" pitchFamily="2" charset="2"/>
              <a:buChar char="Ø"/>
            </a:pPr>
            <a:r>
              <a:rPr lang="en-US" altLang="zh-CN" sz="1600" dirty="0" smtClean="0">
                <a:solidFill>
                  <a:srgbClr val="000000"/>
                </a:solidFill>
                <a:ea typeface="微软雅黑" panose="020B0503020204020204" pitchFamily="34" charset="-122"/>
              </a:rPr>
              <a:t>One of the most important scenarios for high speed train deployment is the SFN deployment scenario captured in Section 6.2 of 3GPP TR 36.878 and Section B.3A of 3GPP TS 36.101. </a:t>
            </a:r>
          </a:p>
          <a:p>
            <a:pPr lvl="1">
              <a:spcBef>
                <a:spcPts val="600"/>
              </a:spcBef>
              <a:buFont typeface="Wingdings" panose="05000000000000000000" pitchFamily="2" charset="2"/>
              <a:buChar char="Ø"/>
            </a:pPr>
            <a:r>
              <a:rPr lang="en-US" altLang="zh-CN" sz="1600" dirty="0" smtClean="0">
                <a:solidFill>
                  <a:srgbClr val="000000"/>
                </a:solidFill>
                <a:ea typeface="微软雅黑" panose="020B0503020204020204" pitchFamily="34" charset="-122"/>
              </a:rPr>
              <a:t>Multiple RRHs/TRPs </a:t>
            </a:r>
            <a:r>
              <a:rPr lang="en-US" altLang="zh-CN" sz="1600" dirty="0">
                <a:solidFill>
                  <a:srgbClr val="000000"/>
                </a:solidFill>
                <a:ea typeface="微软雅黑" panose="020B0503020204020204" pitchFamily="34" charset="-122"/>
              </a:rPr>
              <a:t>connected to one BBU with fiber and share the same cell ID as illustrated in </a:t>
            </a:r>
            <a:r>
              <a:rPr lang="en-US" altLang="zh-CN" sz="1600" dirty="0" smtClean="0">
                <a:solidFill>
                  <a:srgbClr val="000000"/>
                </a:solidFill>
                <a:ea typeface="微软雅黑" panose="020B0503020204020204" pitchFamily="34" charset="-122"/>
              </a:rPr>
              <a:t>the following Figure in </a:t>
            </a:r>
            <a:r>
              <a:rPr lang="en-US" altLang="zh-CN" sz="1600" dirty="0">
                <a:solidFill>
                  <a:srgbClr val="000000"/>
                </a:solidFill>
                <a:ea typeface="微软雅黑" panose="020B0503020204020204" pitchFamily="34" charset="-122"/>
              </a:rPr>
              <a:t>order to reduce the number of handovers and improve user experience as much as possible. It is anticipated that the SFN deployment will still be the most important scenario for NR high speed train.</a:t>
            </a:r>
            <a:endParaRPr lang="en-US" altLang="zh-CN" sz="1600" dirty="0">
              <a:solidFill>
                <a:srgbClr val="000000"/>
              </a:solidFill>
              <a:ea typeface="微软雅黑" panose="020B0503020204020204" pitchFamily="34" charset="-122"/>
            </a:endParaRPr>
          </a:p>
        </p:txBody>
      </p:sp>
      <p:grpSp>
        <p:nvGrpSpPr>
          <p:cNvPr id="122" name="组合 121"/>
          <p:cNvGrpSpPr/>
          <p:nvPr/>
        </p:nvGrpSpPr>
        <p:grpSpPr>
          <a:xfrm>
            <a:off x="2339752" y="3005971"/>
            <a:ext cx="4356509" cy="1478921"/>
            <a:chOff x="2303723" y="6126543"/>
            <a:chExt cx="4356509" cy="1478921"/>
          </a:xfrm>
        </p:grpSpPr>
        <p:cxnSp>
          <p:nvCxnSpPr>
            <p:cNvPr id="51" name="直接连接符 50"/>
            <p:cNvCxnSpPr/>
            <p:nvPr/>
          </p:nvCxnSpPr>
          <p:spPr>
            <a:xfrm>
              <a:off x="2908648" y="6389408"/>
              <a:ext cx="2986237" cy="3268"/>
            </a:xfrm>
            <a:prstGeom prst="line">
              <a:avLst/>
            </a:prstGeom>
            <a:noFill/>
            <a:ln w="6350" cap="flat" cmpd="sng" algn="ctr">
              <a:solidFill>
                <a:srgbClr val="31ADFB"/>
              </a:solidFill>
              <a:prstDash val="solid"/>
              <a:miter lim="800000"/>
            </a:ln>
            <a:effectLst/>
          </p:spPr>
        </p:cxnSp>
        <p:grpSp>
          <p:nvGrpSpPr>
            <p:cNvPr id="52" name="组合 51"/>
            <p:cNvGrpSpPr/>
            <p:nvPr/>
          </p:nvGrpSpPr>
          <p:grpSpPr>
            <a:xfrm>
              <a:off x="2303723" y="6503691"/>
              <a:ext cx="4356509" cy="1101773"/>
              <a:chOff x="712406" y="2153788"/>
              <a:chExt cx="3742099" cy="1538227"/>
            </a:xfrm>
          </p:grpSpPr>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0544" y="2340576"/>
                <a:ext cx="502142" cy="514700"/>
              </a:xfrm>
              <a:prstGeom prst="rect">
                <a:avLst/>
              </a:prstGeom>
            </p:spPr>
          </p:pic>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7272" y="2340576"/>
                <a:ext cx="502142" cy="514700"/>
              </a:xfrm>
              <a:prstGeom prst="rect">
                <a:avLst/>
              </a:prstGeom>
            </p:spPr>
          </p:pic>
          <p:pic>
            <p:nvPicPr>
              <p:cNvPr id="62" name="图片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879" y="2340575"/>
                <a:ext cx="502142" cy="514700"/>
              </a:xfrm>
              <a:prstGeom prst="rect">
                <a:avLst/>
              </a:prstGeom>
            </p:spPr>
          </p:pic>
          <p:cxnSp>
            <p:nvCxnSpPr>
              <p:cNvPr id="63" name="直接连接符 62"/>
              <p:cNvCxnSpPr/>
              <p:nvPr/>
            </p:nvCxnSpPr>
            <p:spPr>
              <a:xfrm flipV="1">
                <a:off x="712406" y="3039499"/>
                <a:ext cx="3564970" cy="39376"/>
              </a:xfrm>
              <a:prstGeom prst="line">
                <a:avLst/>
              </a:prstGeom>
              <a:noFill/>
              <a:ln w="38100" cap="flat" cmpd="sng" algn="ctr">
                <a:solidFill>
                  <a:srgbClr val="000000"/>
                </a:solidFill>
                <a:prstDash val="solid"/>
                <a:miter lim="800000"/>
              </a:ln>
              <a:effectLst/>
            </p:spPr>
          </p:cxnSp>
          <p:cxnSp>
            <p:nvCxnSpPr>
              <p:cNvPr id="64" name="直接连接符 63"/>
              <p:cNvCxnSpPr/>
              <p:nvPr/>
            </p:nvCxnSpPr>
            <p:spPr>
              <a:xfrm flipV="1">
                <a:off x="712406" y="3652639"/>
                <a:ext cx="3564970" cy="39376"/>
              </a:xfrm>
              <a:prstGeom prst="line">
                <a:avLst/>
              </a:prstGeom>
              <a:noFill/>
              <a:ln w="38100" cap="flat" cmpd="sng" algn="ctr">
                <a:solidFill>
                  <a:srgbClr val="000000"/>
                </a:solidFill>
                <a:prstDash val="solid"/>
                <a:miter lim="800000"/>
              </a:ln>
              <a:effectLst/>
            </p:spPr>
          </p:cxnSp>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098" y="3162787"/>
                <a:ext cx="743336" cy="423292"/>
              </a:xfrm>
              <a:prstGeom prst="rect">
                <a:avLst/>
              </a:prstGeom>
            </p:spPr>
          </p:pic>
          <p:sp>
            <p:nvSpPr>
              <p:cNvPr id="66" name="椭圆 65"/>
              <p:cNvSpPr/>
              <p:nvPr/>
            </p:nvSpPr>
            <p:spPr>
              <a:xfrm rot="2913536">
                <a:off x="1192035" y="2726129"/>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7" name="椭圆 66"/>
              <p:cNvSpPr/>
              <p:nvPr/>
            </p:nvSpPr>
            <p:spPr>
              <a:xfrm rot="18686464" flipH="1">
                <a:off x="1903354" y="2709881"/>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8" name="椭圆 67"/>
              <p:cNvSpPr/>
              <p:nvPr/>
            </p:nvSpPr>
            <p:spPr>
              <a:xfrm rot="18686464" flipH="1">
                <a:off x="597697" y="2720066"/>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9" name="文本框 68"/>
              <p:cNvSpPr txBox="1"/>
              <p:nvPr/>
            </p:nvSpPr>
            <p:spPr>
              <a:xfrm>
                <a:off x="3347353" y="2157939"/>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RRH4</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0" name="文本框 69"/>
              <p:cNvSpPr txBox="1"/>
              <p:nvPr/>
            </p:nvSpPr>
            <p:spPr>
              <a:xfrm>
                <a:off x="2061826" y="2155639"/>
                <a:ext cx="481246" cy="369277"/>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RRH2</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1" name="文本框 70"/>
              <p:cNvSpPr txBox="1"/>
              <p:nvPr/>
            </p:nvSpPr>
            <p:spPr>
              <a:xfrm>
                <a:off x="782896" y="2153788"/>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RRH0</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5" name="椭圆 74"/>
              <p:cNvSpPr/>
              <p:nvPr/>
            </p:nvSpPr>
            <p:spPr>
              <a:xfrm rot="7506384">
                <a:off x="3196566" y="2735969"/>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76" name="椭圆 75"/>
              <p:cNvSpPr/>
              <p:nvPr/>
            </p:nvSpPr>
            <p:spPr>
              <a:xfrm rot="3058591" flipH="1">
                <a:off x="3752936" y="2717896"/>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grpSp>
            <p:nvGrpSpPr>
              <p:cNvPr id="78" name="组合 77"/>
              <p:cNvGrpSpPr/>
              <p:nvPr/>
            </p:nvGrpSpPr>
            <p:grpSpPr>
              <a:xfrm rot="16031962">
                <a:off x="2590727" y="2638019"/>
                <a:ext cx="764491" cy="290712"/>
                <a:chOff x="2741482" y="2529112"/>
                <a:chExt cx="764491" cy="290712"/>
              </a:xfrm>
            </p:grpSpPr>
            <p:sp>
              <p:nvSpPr>
                <p:cNvPr id="80" name="椭圆 79"/>
                <p:cNvSpPr/>
                <p:nvPr/>
              </p:nvSpPr>
              <p:spPr>
                <a:xfrm rot="19476084" flipH="1">
                  <a:off x="2741482" y="2529112"/>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81" name="文本框 80"/>
                <p:cNvSpPr txBox="1"/>
                <p:nvPr/>
              </p:nvSpPr>
              <p:spPr>
                <a:xfrm rot="8516353">
                  <a:off x="3016458" y="2625708"/>
                  <a:ext cx="277056" cy="19411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endParaRPr kumimoji="0" lang="zh-CN" altLang="en-US" sz="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sp>
            <p:nvSpPr>
              <p:cNvPr id="79" name="文本框 78"/>
              <p:cNvSpPr txBox="1"/>
              <p:nvPr/>
            </p:nvSpPr>
            <p:spPr>
              <a:xfrm rot="2721233">
                <a:off x="4218919" y="2674482"/>
                <a:ext cx="277056" cy="19411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endParaRPr kumimoji="0" lang="zh-CN" altLang="en-US" sz="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cxnSp>
          <p:nvCxnSpPr>
            <p:cNvPr id="53" name="直接连接符 52"/>
            <p:cNvCxnSpPr/>
            <p:nvPr/>
          </p:nvCxnSpPr>
          <p:spPr>
            <a:xfrm flipH="1" flipV="1">
              <a:off x="2908648" y="6375734"/>
              <a:ext cx="7187" cy="136723"/>
            </a:xfrm>
            <a:prstGeom prst="line">
              <a:avLst/>
            </a:prstGeom>
            <a:noFill/>
            <a:ln w="6350" cap="flat" cmpd="sng" algn="ctr">
              <a:solidFill>
                <a:srgbClr val="31ADFB"/>
              </a:solidFill>
              <a:prstDash val="solid"/>
              <a:miter lim="800000"/>
            </a:ln>
            <a:effectLst/>
          </p:spPr>
        </p:cxnSp>
        <p:cxnSp>
          <p:nvCxnSpPr>
            <p:cNvPr id="54" name="直接连接符 53"/>
            <p:cNvCxnSpPr/>
            <p:nvPr/>
          </p:nvCxnSpPr>
          <p:spPr>
            <a:xfrm flipV="1">
              <a:off x="4520749" y="6323819"/>
              <a:ext cx="0" cy="190407"/>
            </a:xfrm>
            <a:prstGeom prst="line">
              <a:avLst/>
            </a:prstGeom>
            <a:noFill/>
            <a:ln w="6350" cap="flat" cmpd="sng" algn="ctr">
              <a:solidFill>
                <a:srgbClr val="31ADFB"/>
              </a:solidFill>
              <a:prstDash val="solid"/>
              <a:miter lim="800000"/>
            </a:ln>
            <a:effectLst/>
          </p:spPr>
        </p:cxnSp>
        <p:cxnSp>
          <p:nvCxnSpPr>
            <p:cNvPr id="55" name="直接连接符 54"/>
            <p:cNvCxnSpPr/>
            <p:nvPr/>
          </p:nvCxnSpPr>
          <p:spPr>
            <a:xfrm flipH="1" flipV="1">
              <a:off x="5903415" y="6392675"/>
              <a:ext cx="7187" cy="132621"/>
            </a:xfrm>
            <a:prstGeom prst="line">
              <a:avLst/>
            </a:prstGeom>
            <a:noFill/>
            <a:ln w="6350" cap="flat" cmpd="sng" algn="ctr">
              <a:solidFill>
                <a:srgbClr val="31ADFB"/>
              </a:solidFill>
              <a:prstDash val="solid"/>
              <a:miter lim="800000"/>
            </a:ln>
            <a:effectLst/>
          </p:spPr>
        </p:cxnSp>
        <p:sp>
          <p:nvSpPr>
            <p:cNvPr id="56" name="文本框 55"/>
            <p:cNvSpPr txBox="1"/>
            <p:nvPr/>
          </p:nvSpPr>
          <p:spPr>
            <a:xfrm>
              <a:off x="2995667" y="6503690"/>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RRH1</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7" name="文本框 56"/>
            <p:cNvSpPr txBox="1"/>
            <p:nvPr/>
          </p:nvSpPr>
          <p:spPr>
            <a:xfrm>
              <a:off x="4600845" y="6505964"/>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RRH3</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8" name="文本框 57"/>
            <p:cNvSpPr txBox="1"/>
            <p:nvPr/>
          </p:nvSpPr>
          <p:spPr>
            <a:xfrm>
              <a:off x="6008347" y="6487287"/>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RRH5</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9" name="文本框 58"/>
            <p:cNvSpPr txBox="1"/>
            <p:nvPr/>
          </p:nvSpPr>
          <p:spPr>
            <a:xfrm>
              <a:off x="4321513" y="6126543"/>
              <a:ext cx="469462"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BBU</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91" name="矩形 90"/>
            <p:cNvSpPr/>
            <p:nvPr/>
          </p:nvSpPr>
          <p:spPr>
            <a:xfrm>
              <a:off x="2988675" y="6877203"/>
              <a:ext cx="720069" cy="276999"/>
            </a:xfrm>
            <a:prstGeom prst="rect">
              <a:avLst/>
            </a:prstGeom>
          </p:spPr>
          <p:txBody>
            <a:bodyPr wrap="none">
              <a:spAutoFit/>
            </a:bodyPr>
            <a:lstStyle/>
            <a:p>
              <a:r>
                <a:rPr lang="en-US" altLang="zh-CN" sz="1200" dirty="0">
                  <a:solidFill>
                    <a:srgbClr val="000000"/>
                  </a:solidFill>
                  <a:ea typeface="微软雅黑" panose="020B0503020204020204" pitchFamily="34" charset="-122"/>
                </a:rPr>
                <a:t>+1.1 </a:t>
              </a:r>
              <a:r>
                <a:rPr lang="en-US" altLang="zh-CN" sz="1200" dirty="0" smtClean="0">
                  <a:solidFill>
                    <a:srgbClr val="000000"/>
                  </a:solidFill>
                  <a:ea typeface="微软雅黑" panose="020B0503020204020204" pitchFamily="34" charset="-122"/>
                </a:rPr>
                <a:t>kHz</a:t>
              </a:r>
              <a:endParaRPr lang="zh-CN" altLang="en-US" sz="1200" dirty="0"/>
            </a:p>
          </p:txBody>
        </p:sp>
        <p:sp>
          <p:nvSpPr>
            <p:cNvPr id="92" name="矩形 91"/>
            <p:cNvSpPr/>
            <p:nvPr/>
          </p:nvSpPr>
          <p:spPr>
            <a:xfrm>
              <a:off x="3688949" y="6872431"/>
              <a:ext cx="689612" cy="276999"/>
            </a:xfrm>
            <a:prstGeom prst="rect">
              <a:avLst/>
            </a:prstGeom>
          </p:spPr>
          <p:txBody>
            <a:bodyPr wrap="none">
              <a:spAutoFit/>
            </a:bodyPr>
            <a:lstStyle/>
            <a:p>
              <a:r>
                <a:rPr lang="en-US" altLang="zh-CN" sz="1200" dirty="0" smtClean="0">
                  <a:solidFill>
                    <a:srgbClr val="000000"/>
                  </a:solidFill>
                  <a:ea typeface="微软雅黑" panose="020B0503020204020204" pitchFamily="34" charset="-122"/>
                </a:rPr>
                <a:t>-1.1 kHz</a:t>
              </a:r>
              <a:endParaRPr lang="zh-CN" altLang="en-US" sz="1200" dirty="0"/>
            </a:p>
          </p:txBody>
        </p:sp>
      </p:grpSp>
      <p:graphicFrame>
        <p:nvGraphicFramePr>
          <p:cNvPr id="36" name="表格 35"/>
          <p:cNvGraphicFramePr>
            <a:graphicFrameLocks noGrp="1"/>
          </p:cNvGraphicFramePr>
          <p:nvPr>
            <p:extLst>
              <p:ext uri="{D42A27DB-BD31-4B8C-83A1-F6EECF244321}">
                <p14:modId xmlns:p14="http://schemas.microsoft.com/office/powerpoint/2010/main" val="4213948502"/>
              </p:ext>
            </p:extLst>
          </p:nvPr>
        </p:nvGraphicFramePr>
        <p:xfrm>
          <a:off x="750057" y="5531671"/>
          <a:ext cx="7684432" cy="591490"/>
        </p:xfrm>
        <a:graphic>
          <a:graphicData uri="http://schemas.openxmlformats.org/drawingml/2006/table">
            <a:tbl>
              <a:tblPr firstRow="1" firstCol="1" bandRow="1"/>
              <a:tblGrid>
                <a:gridCol w="1059696">
                  <a:extLst>
                    <a:ext uri="{9D8B030D-6E8A-4147-A177-3AD203B41FA5}">
                      <a16:colId xmlns:a16="http://schemas.microsoft.com/office/drawing/2014/main" val="2041444099"/>
                    </a:ext>
                  </a:extLst>
                </a:gridCol>
                <a:gridCol w="1008112">
                  <a:extLst>
                    <a:ext uri="{9D8B030D-6E8A-4147-A177-3AD203B41FA5}">
                      <a16:colId xmlns:a16="http://schemas.microsoft.com/office/drawing/2014/main" val="1335958104"/>
                    </a:ext>
                  </a:extLst>
                </a:gridCol>
                <a:gridCol w="1008112">
                  <a:extLst>
                    <a:ext uri="{9D8B030D-6E8A-4147-A177-3AD203B41FA5}">
                      <a16:colId xmlns:a16="http://schemas.microsoft.com/office/drawing/2014/main" val="3007562390"/>
                    </a:ext>
                  </a:extLst>
                </a:gridCol>
                <a:gridCol w="1001508">
                  <a:extLst>
                    <a:ext uri="{9D8B030D-6E8A-4147-A177-3AD203B41FA5}">
                      <a16:colId xmlns:a16="http://schemas.microsoft.com/office/drawing/2014/main" val="2122235350"/>
                    </a:ext>
                  </a:extLst>
                </a:gridCol>
                <a:gridCol w="870700">
                  <a:extLst>
                    <a:ext uri="{9D8B030D-6E8A-4147-A177-3AD203B41FA5}">
                      <a16:colId xmlns:a16="http://schemas.microsoft.com/office/drawing/2014/main" val="752282419"/>
                    </a:ext>
                  </a:extLst>
                </a:gridCol>
                <a:gridCol w="748996">
                  <a:extLst>
                    <a:ext uri="{9D8B030D-6E8A-4147-A177-3AD203B41FA5}">
                      <a16:colId xmlns:a16="http://schemas.microsoft.com/office/drawing/2014/main" val="2714652525"/>
                    </a:ext>
                  </a:extLst>
                </a:gridCol>
                <a:gridCol w="1987308">
                  <a:extLst>
                    <a:ext uri="{9D8B030D-6E8A-4147-A177-3AD203B41FA5}">
                      <a16:colId xmlns:a16="http://schemas.microsoft.com/office/drawing/2014/main" val="3481419196"/>
                    </a:ext>
                  </a:extLst>
                </a:gridCol>
              </a:tblGrid>
              <a:tr h="394327">
                <a:tc>
                  <a:txBody>
                    <a:bodyPr/>
                    <a:lstStyle/>
                    <a:p>
                      <a:pPr algn="ctr">
                        <a:spcAft>
                          <a:spcPts val="0"/>
                        </a:spcAft>
                      </a:pPr>
                      <a:r>
                        <a:rPr lang="en-GB" sz="1100" b="1" kern="0" dirty="0">
                          <a:effectLst/>
                          <a:latin typeface="+mn-lt"/>
                          <a:ea typeface="Times New Roman" panose="02020603050405020304" pitchFamily="18" charset="0"/>
                          <a:cs typeface="Times New Roman" panose="02020603050405020304" pitchFamily="18" charset="0"/>
                        </a:rPr>
                        <a:t>Experienced data rate (DL)</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kern="0" dirty="0">
                          <a:effectLst/>
                          <a:latin typeface="+mn-lt"/>
                          <a:ea typeface="Times New Roman" panose="02020603050405020304" pitchFamily="18" charset="0"/>
                          <a:cs typeface="Times New Roman" panose="02020603050405020304" pitchFamily="18" charset="0"/>
                        </a:rPr>
                        <a:t>Experienced data rate (UL)</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GB" sz="1100" b="1" kern="0" dirty="0">
                          <a:effectLst/>
                          <a:latin typeface="+mn-lt"/>
                          <a:ea typeface="Times New Roman" panose="02020603050405020304" pitchFamily="18" charset="0"/>
                          <a:cs typeface="Times New Roman" panose="02020603050405020304" pitchFamily="18" charset="0"/>
                        </a:rPr>
                        <a:t>Area </a:t>
                      </a:r>
                      <a:r>
                        <a:rPr lang="en-GB" sz="1100" b="1" kern="0" dirty="0" smtClean="0">
                          <a:effectLst/>
                          <a:latin typeface="+mn-lt"/>
                          <a:ea typeface="Times New Roman" panose="02020603050405020304" pitchFamily="18" charset="0"/>
                          <a:cs typeface="Times New Roman" panose="02020603050405020304" pitchFamily="18" charset="0"/>
                        </a:rPr>
                        <a:t>traffic</a:t>
                      </a:r>
                      <a:r>
                        <a:rPr lang="en-GB" sz="1100" b="1" kern="0" baseline="0" dirty="0" smtClean="0">
                          <a:effectLst/>
                          <a:latin typeface="+mn-lt"/>
                          <a:ea typeface="Times New Roman" panose="02020603050405020304" pitchFamily="18" charset="0"/>
                          <a:cs typeface="Times New Roman" panose="02020603050405020304" pitchFamily="18" charset="0"/>
                        </a:rPr>
                        <a:t> </a:t>
                      </a:r>
                      <a:r>
                        <a:rPr lang="en-GB" sz="1100" b="1" kern="0" dirty="0" smtClean="0">
                          <a:solidFill>
                            <a:schemeClr val="tx1"/>
                          </a:solidFill>
                          <a:effectLst/>
                          <a:latin typeface="+mn-lt"/>
                          <a:ea typeface="Times New Roman" panose="02020603050405020304" pitchFamily="18" charset="0"/>
                          <a:cs typeface="Times New Roman" panose="02020603050405020304" pitchFamily="18" charset="0"/>
                        </a:rPr>
                        <a:t>capacity</a:t>
                      </a:r>
                      <a:r>
                        <a:rPr lang="en-US" sz="1100" b="1" kern="0" dirty="0" smtClean="0">
                          <a:solidFill>
                            <a:schemeClr val="tx1"/>
                          </a:solidFill>
                          <a:effectLst/>
                          <a:latin typeface="+mn-lt"/>
                          <a:ea typeface="Times New Roman" panose="02020603050405020304" pitchFamily="18" charset="0"/>
                          <a:cs typeface="Times New Roman" panose="02020603050405020304" pitchFamily="18" charset="0"/>
                        </a:rPr>
                        <a:t> </a:t>
                      </a:r>
                      <a:r>
                        <a:rPr lang="en-GB" sz="1100" b="1" kern="0" dirty="0" smtClean="0">
                          <a:solidFill>
                            <a:schemeClr val="tx1"/>
                          </a:solidFill>
                          <a:effectLst/>
                          <a:latin typeface="+mn-lt"/>
                          <a:ea typeface="Times New Roman" panose="02020603050405020304" pitchFamily="18" charset="0"/>
                          <a:cs typeface="Times New Roman" panose="02020603050405020304" pitchFamily="18" charset="0"/>
                        </a:rPr>
                        <a:t>(DL</a:t>
                      </a:r>
                      <a:r>
                        <a:rPr lang="en-GB" sz="1100" b="1" kern="0" dirty="0">
                          <a:solidFill>
                            <a:schemeClr val="tx1"/>
                          </a:solidFill>
                          <a:effectLst/>
                          <a:latin typeface="+mn-lt"/>
                          <a:ea typeface="Times New Roman" panose="02020603050405020304" pitchFamily="18" charset="0"/>
                          <a:cs typeface="Times New Roman" panose="02020603050405020304" pitchFamily="18" charset="0"/>
                        </a:rPr>
                        <a:t>)</a:t>
                      </a:r>
                      <a:endParaRPr lang="zh-CN" sz="1100" b="1" kern="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GB" sz="1100" b="1" kern="0" dirty="0">
                          <a:effectLst/>
                          <a:latin typeface="+mn-lt"/>
                          <a:ea typeface="Times New Roman" panose="02020603050405020304" pitchFamily="18" charset="0"/>
                          <a:cs typeface="Times New Roman" panose="02020603050405020304" pitchFamily="18" charset="0"/>
                        </a:rPr>
                        <a:t>Area traffic </a:t>
                      </a:r>
                      <a:r>
                        <a:rPr lang="en-GB" sz="1100" b="1" kern="0" dirty="0" smtClean="0">
                          <a:solidFill>
                            <a:schemeClr val="tx1"/>
                          </a:solidFill>
                          <a:effectLst/>
                          <a:latin typeface="+mn-lt"/>
                          <a:ea typeface="Times New Roman" panose="02020603050405020304" pitchFamily="18" charset="0"/>
                          <a:cs typeface="Times New Roman" panose="02020603050405020304" pitchFamily="18" charset="0"/>
                        </a:rPr>
                        <a:t>capacity</a:t>
                      </a:r>
                      <a:r>
                        <a:rPr lang="en-US" sz="1100" b="1" kern="0" dirty="0" smtClean="0">
                          <a:solidFill>
                            <a:schemeClr val="tx1"/>
                          </a:solidFill>
                          <a:effectLst/>
                          <a:latin typeface="+mn-lt"/>
                          <a:ea typeface="Times New Roman" panose="02020603050405020304" pitchFamily="18" charset="0"/>
                          <a:cs typeface="Times New Roman" panose="02020603050405020304" pitchFamily="18" charset="0"/>
                        </a:rPr>
                        <a:t> </a:t>
                      </a:r>
                      <a:r>
                        <a:rPr lang="en-GB" sz="1100" b="1" kern="0" dirty="0" smtClean="0">
                          <a:solidFill>
                            <a:schemeClr val="tx1"/>
                          </a:solidFill>
                          <a:effectLst/>
                          <a:latin typeface="+mn-lt"/>
                          <a:ea typeface="Times New Roman" panose="02020603050405020304" pitchFamily="18" charset="0"/>
                          <a:cs typeface="Times New Roman" panose="02020603050405020304" pitchFamily="18" charset="0"/>
                        </a:rPr>
                        <a:t>(UL</a:t>
                      </a:r>
                      <a:r>
                        <a:rPr lang="en-GB" sz="1100" b="1" kern="0" dirty="0">
                          <a:solidFill>
                            <a:schemeClr val="tx1"/>
                          </a:solidFill>
                          <a:effectLst/>
                          <a:latin typeface="+mn-lt"/>
                          <a:ea typeface="Times New Roman" panose="02020603050405020304" pitchFamily="18" charset="0"/>
                          <a:cs typeface="Times New Roman" panose="02020603050405020304" pitchFamily="18" charset="0"/>
                        </a:rPr>
                        <a:t>)</a:t>
                      </a:r>
                      <a:endParaRPr lang="zh-CN" sz="1100" b="1" kern="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kern="0" dirty="0">
                          <a:effectLst/>
                          <a:latin typeface="+mn-lt"/>
                          <a:ea typeface="Times New Roman" panose="02020603050405020304" pitchFamily="18" charset="0"/>
                          <a:cs typeface="Times New Roman" panose="02020603050405020304" pitchFamily="18" charset="0"/>
                        </a:rPr>
                        <a:t>Overall user density </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kern="0" dirty="0">
                          <a:effectLst/>
                          <a:latin typeface="+mn-lt"/>
                          <a:ea typeface="Times New Roman" panose="02020603050405020304" pitchFamily="18" charset="0"/>
                          <a:cs typeface="Times New Roman" panose="02020603050405020304" pitchFamily="18" charset="0"/>
                        </a:rPr>
                        <a:t>Activity factor</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b="1" kern="0" dirty="0">
                          <a:effectLst/>
                          <a:latin typeface="+mn-lt"/>
                          <a:ea typeface="Times New Roman" panose="02020603050405020304" pitchFamily="18" charset="0"/>
                          <a:cs typeface="Times New Roman" panose="02020603050405020304" pitchFamily="18" charset="0"/>
                        </a:rPr>
                        <a:t>UE speed</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9518814"/>
                  </a:ext>
                </a:extLst>
              </a:tr>
              <a:tr h="197163">
                <a:tc>
                  <a:txBody>
                    <a:bodyPr/>
                    <a:lstStyle/>
                    <a:p>
                      <a:pPr algn="ctr">
                        <a:spcAft>
                          <a:spcPts val="0"/>
                        </a:spcAft>
                      </a:pPr>
                      <a:r>
                        <a:rPr lang="en-GB" sz="1100" kern="0">
                          <a:effectLst/>
                          <a:latin typeface="+mn-lt"/>
                          <a:ea typeface="Times New Roman" panose="02020603050405020304" pitchFamily="18" charset="0"/>
                          <a:cs typeface="Times New Roman" panose="02020603050405020304" pitchFamily="18" charset="0"/>
                        </a:rPr>
                        <a:t>50 Mbps</a:t>
                      </a:r>
                      <a:endParaRPr lang="zh-CN" sz="1100" kern="10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a:effectLst/>
                          <a:latin typeface="+mn-lt"/>
                          <a:ea typeface="Times New Roman" panose="02020603050405020304" pitchFamily="18" charset="0"/>
                          <a:cs typeface="Times New Roman" panose="02020603050405020304" pitchFamily="18" charset="0"/>
                        </a:rPr>
                        <a:t>25 Mbps</a:t>
                      </a:r>
                      <a:endParaRPr lang="zh-CN" sz="1100" kern="10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dirty="0">
                          <a:effectLst/>
                          <a:latin typeface="+mn-lt"/>
                          <a:ea typeface="Times New Roman" panose="02020603050405020304" pitchFamily="18" charset="0"/>
                          <a:cs typeface="Times New Roman" panose="02020603050405020304" pitchFamily="18" charset="0"/>
                        </a:rPr>
                        <a:t>15 </a:t>
                      </a:r>
                      <a:r>
                        <a:rPr lang="en-GB" sz="1100" kern="0" dirty="0" err="1">
                          <a:effectLst/>
                          <a:latin typeface="+mn-lt"/>
                          <a:ea typeface="Times New Roman" panose="02020603050405020304" pitchFamily="18" charset="0"/>
                          <a:cs typeface="Times New Roman" panose="02020603050405020304" pitchFamily="18" charset="0"/>
                        </a:rPr>
                        <a:t>Gbps</a:t>
                      </a:r>
                      <a:r>
                        <a:rPr lang="en-GB" sz="1100" kern="0" dirty="0">
                          <a:effectLst/>
                          <a:latin typeface="+mn-lt"/>
                          <a:ea typeface="Times New Roman" panose="02020603050405020304" pitchFamily="18" charset="0"/>
                          <a:cs typeface="Times New Roman" panose="02020603050405020304" pitchFamily="18" charset="0"/>
                        </a:rPr>
                        <a:t>/train</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dirty="0">
                          <a:effectLst/>
                          <a:latin typeface="+mn-lt"/>
                          <a:ea typeface="Times New Roman" panose="02020603050405020304" pitchFamily="18" charset="0"/>
                          <a:cs typeface="Times New Roman" panose="02020603050405020304" pitchFamily="18" charset="0"/>
                        </a:rPr>
                        <a:t>7,5 </a:t>
                      </a:r>
                      <a:r>
                        <a:rPr lang="en-GB" sz="1100" kern="0" dirty="0" err="1">
                          <a:effectLst/>
                          <a:latin typeface="+mn-lt"/>
                          <a:ea typeface="Times New Roman" panose="02020603050405020304" pitchFamily="18" charset="0"/>
                          <a:cs typeface="Times New Roman" panose="02020603050405020304" pitchFamily="18" charset="0"/>
                        </a:rPr>
                        <a:t>Gbps</a:t>
                      </a:r>
                      <a:r>
                        <a:rPr lang="en-GB" sz="1100" kern="0" dirty="0">
                          <a:effectLst/>
                          <a:latin typeface="+mn-lt"/>
                          <a:ea typeface="Times New Roman" panose="02020603050405020304" pitchFamily="18" charset="0"/>
                          <a:cs typeface="Times New Roman" panose="02020603050405020304" pitchFamily="18" charset="0"/>
                        </a:rPr>
                        <a:t>/train</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a:effectLst/>
                          <a:latin typeface="+mn-lt"/>
                          <a:ea typeface="Times New Roman" panose="02020603050405020304" pitchFamily="18" charset="0"/>
                          <a:cs typeface="Times New Roman" panose="02020603050405020304" pitchFamily="18" charset="0"/>
                        </a:rPr>
                        <a:t>1 000/train</a:t>
                      </a:r>
                      <a:endParaRPr lang="zh-CN" sz="1100" kern="10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a:effectLst/>
                          <a:latin typeface="+mn-lt"/>
                          <a:ea typeface="Times New Roman" panose="02020603050405020304" pitchFamily="18" charset="0"/>
                          <a:cs typeface="Times New Roman" panose="02020603050405020304" pitchFamily="18" charset="0"/>
                        </a:rPr>
                        <a:t>30%</a:t>
                      </a:r>
                      <a:endParaRPr lang="zh-CN" sz="1100" kern="10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kern="0" dirty="0">
                          <a:effectLst/>
                          <a:latin typeface="+mn-lt"/>
                          <a:ea typeface="Times New Roman" panose="02020603050405020304" pitchFamily="18" charset="0"/>
                          <a:cs typeface="Times New Roman" panose="02020603050405020304" pitchFamily="18" charset="0"/>
                        </a:rPr>
                        <a:t>Users in trains (up to 500 km/h)</a:t>
                      </a:r>
                      <a:endParaRPr lang="zh-CN" sz="1100" kern="100" dirty="0">
                        <a:effectLst/>
                        <a:latin typeface="+mn-lt"/>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3249309"/>
                  </a:ext>
                </a:extLst>
              </a:tr>
            </a:tbl>
          </a:graphicData>
        </a:graphic>
      </p:graphicFrame>
    </p:spTree>
    <p:extLst>
      <p:ext uri="{BB962C8B-B14F-4D97-AF65-F5344CB8AC3E}">
        <p14:creationId xmlns:p14="http://schemas.microsoft.com/office/powerpoint/2010/main" val="634375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7200801" cy="494928"/>
          </a:xfrm>
        </p:spPr>
        <p:txBody>
          <a:bodyPr>
            <a:normAutofit/>
          </a:bodyPr>
          <a:lstStyle/>
          <a:p>
            <a:r>
              <a:rPr lang="en-US" altLang="zh-CN" sz="2400" dirty="0" smtClean="0">
                <a:latin typeface="+mn-lt"/>
              </a:rPr>
              <a:t>Issues and potential enhancements </a:t>
            </a:r>
            <a:endParaRPr lang="zh-CN" altLang="en-US" sz="2400" dirty="0">
              <a:latin typeface="+mn-lt"/>
            </a:endParaRPr>
          </a:p>
        </p:txBody>
      </p:sp>
      <p:sp>
        <p:nvSpPr>
          <p:cNvPr id="86" name="矩形 85"/>
          <p:cNvSpPr/>
          <p:nvPr/>
        </p:nvSpPr>
        <p:spPr>
          <a:xfrm>
            <a:off x="440459" y="1041887"/>
            <a:ext cx="8349097" cy="5262979"/>
          </a:xfrm>
          <a:prstGeom prst="rect">
            <a:avLst/>
          </a:prstGeom>
        </p:spPr>
        <p:txBody>
          <a:bodyPr wrap="square">
            <a:spAutoFit/>
          </a:bodyPr>
          <a:lstStyle/>
          <a:p>
            <a:pPr marL="342900" indent="-342900">
              <a:spcBef>
                <a:spcPts val="600"/>
              </a:spcBef>
              <a:buFont typeface="+mj-lt"/>
              <a:buAutoNum type="arabicPeriod"/>
            </a:pPr>
            <a:r>
              <a:rPr lang="en-US" altLang="zh-CN" sz="1400" b="1" dirty="0" smtClean="0">
                <a:solidFill>
                  <a:srgbClr val="000000"/>
                </a:solidFill>
                <a:ea typeface="微软雅黑" panose="020B0503020204020204" pitchFamily="34" charset="-122"/>
              </a:rPr>
              <a:t>Issue 1:  UE </a:t>
            </a:r>
            <a:r>
              <a:rPr lang="en-US" altLang="zh-CN" sz="1400" b="1" dirty="0">
                <a:solidFill>
                  <a:srgbClr val="000000"/>
                </a:solidFill>
                <a:ea typeface="微软雅黑" panose="020B0503020204020204" pitchFamily="34" charset="-122"/>
              </a:rPr>
              <a:t>simultaneously</a:t>
            </a:r>
            <a:r>
              <a:rPr lang="en-US" altLang="zh-CN" sz="1400" b="1" dirty="0" smtClean="0">
                <a:solidFill>
                  <a:srgbClr val="000000"/>
                </a:solidFill>
                <a:ea typeface="微软雅黑" panose="020B0503020204020204" pitchFamily="34" charset="-122"/>
              </a:rPr>
              <a:t> experiences two significant different </a:t>
            </a:r>
            <a:r>
              <a:rPr lang="en-US" altLang="zh-CN" sz="1400" b="1" dirty="0">
                <a:solidFill>
                  <a:srgbClr val="000000"/>
                </a:solidFill>
                <a:ea typeface="微软雅黑" panose="020B0503020204020204" pitchFamily="34" charset="-122"/>
              </a:rPr>
              <a:t>or even opposite Doppler shift </a:t>
            </a:r>
            <a:endParaRPr lang="en-US" altLang="zh-CN" sz="1400" b="1" dirty="0" smtClean="0">
              <a:solidFill>
                <a:srgbClr val="000000"/>
              </a:solidFill>
              <a:ea typeface="微软雅黑" panose="020B0503020204020204" pitchFamily="34" charset="-122"/>
            </a:endParaRPr>
          </a:p>
          <a:p>
            <a:pPr lvl="1">
              <a:spcBef>
                <a:spcPts val="600"/>
              </a:spcBef>
              <a:buFont typeface="Wingdings" panose="05000000000000000000" pitchFamily="2" charset="2"/>
              <a:buChar char="Ø"/>
            </a:pPr>
            <a:r>
              <a:rPr lang="en-US" altLang="zh-CN" sz="1400" dirty="0" smtClean="0">
                <a:solidFill>
                  <a:srgbClr val="000000"/>
                </a:solidFill>
              </a:rPr>
              <a:t>TRS </a:t>
            </a:r>
            <a:r>
              <a:rPr lang="en-US" altLang="zh-CN" sz="1400" dirty="0">
                <a:solidFill>
                  <a:srgbClr val="000000"/>
                </a:solidFill>
              </a:rPr>
              <a:t>and PDSCH are transmitted from coordinated TRPs in SFN </a:t>
            </a:r>
            <a:r>
              <a:rPr lang="en-US" altLang="zh-CN" sz="1400" dirty="0" smtClean="0">
                <a:solidFill>
                  <a:srgbClr val="000000"/>
                </a:solidFill>
              </a:rPr>
              <a:t>manner.</a:t>
            </a:r>
            <a:r>
              <a:rPr lang="en-US" altLang="zh-CN" sz="1400" dirty="0">
                <a:solidFill>
                  <a:srgbClr val="000000"/>
                </a:solidFill>
              </a:rPr>
              <a:t> </a:t>
            </a:r>
            <a:r>
              <a:rPr lang="en-US" altLang="zh-CN" sz="1400" dirty="0" smtClean="0">
                <a:solidFill>
                  <a:srgbClr val="000000"/>
                </a:solidFill>
                <a:ea typeface="微软雅黑" panose="020B0503020204020204" pitchFamily="34" charset="-122"/>
              </a:rPr>
              <a:t>Doppler </a:t>
            </a:r>
            <a:r>
              <a:rPr lang="en-US" altLang="zh-CN" sz="1400" dirty="0" smtClean="0">
                <a:solidFill>
                  <a:srgbClr val="000000"/>
                </a:solidFill>
                <a:ea typeface="微软雅黑" panose="020B0503020204020204" pitchFamily="34" charset="-122"/>
              </a:rPr>
              <a:t>shift from one TRP </a:t>
            </a:r>
            <a:r>
              <a:rPr lang="en-US" altLang="zh-CN" sz="1400" dirty="0">
                <a:solidFill>
                  <a:srgbClr val="000000"/>
                </a:solidFill>
                <a:ea typeface="微软雅黑" panose="020B0503020204020204" pitchFamily="34" charset="-122"/>
              </a:rPr>
              <a:t>is about +1.1 kHz, </a:t>
            </a:r>
            <a:r>
              <a:rPr lang="en-US" altLang="zh-CN" sz="1400" dirty="0" smtClean="0">
                <a:solidFill>
                  <a:srgbClr val="000000"/>
                </a:solidFill>
                <a:ea typeface="微软雅黑" panose="020B0503020204020204" pitchFamily="34" charset="-122"/>
              </a:rPr>
              <a:t>from the other TRP </a:t>
            </a:r>
            <a:r>
              <a:rPr lang="en-US" altLang="zh-CN" sz="1400" dirty="0">
                <a:solidFill>
                  <a:srgbClr val="000000"/>
                </a:solidFill>
                <a:ea typeface="微软雅黑" panose="020B0503020204020204" pitchFamily="34" charset="-122"/>
              </a:rPr>
              <a:t>is about -1.1 </a:t>
            </a:r>
            <a:r>
              <a:rPr lang="en-US" altLang="zh-CN" sz="1400" dirty="0" smtClean="0">
                <a:solidFill>
                  <a:srgbClr val="000000"/>
                </a:solidFill>
                <a:ea typeface="微软雅黑" panose="020B0503020204020204" pitchFamily="34" charset="-122"/>
              </a:rPr>
              <a:t>kHz</a:t>
            </a:r>
          </a:p>
          <a:p>
            <a:pPr lvl="1">
              <a:spcBef>
                <a:spcPts val="600"/>
              </a:spcBef>
              <a:buFont typeface="Wingdings" panose="05000000000000000000" pitchFamily="2" charset="2"/>
              <a:buChar char="Ø"/>
            </a:pPr>
            <a:r>
              <a:rPr lang="en-US" altLang="zh-CN" sz="1400" b="1" dirty="0" smtClean="0">
                <a:solidFill>
                  <a:srgbClr val="000000"/>
                </a:solidFill>
                <a:ea typeface="微软雅黑" panose="020B0503020204020204" pitchFamily="34" charset="-122"/>
              </a:rPr>
              <a:t>Potential enhancement</a:t>
            </a:r>
            <a:r>
              <a:rPr lang="en-US" altLang="zh-CN" sz="1400" dirty="0" smtClean="0">
                <a:solidFill>
                  <a:srgbClr val="000000"/>
                </a:solidFill>
                <a:ea typeface="微软雅黑" panose="020B0503020204020204" pitchFamily="34" charset="-122"/>
              </a:rPr>
              <a:t>: Doppler shift pre-compensation at each TRP for PDSCH transmission, </a:t>
            </a:r>
            <a:r>
              <a:rPr lang="en-US" altLang="zh-CN" sz="1400" dirty="0">
                <a:solidFill>
                  <a:srgbClr val="000000"/>
                </a:solidFill>
                <a:ea typeface="微软雅黑" panose="020B0503020204020204" pitchFamily="34" charset="-122"/>
              </a:rPr>
              <a:t>Details see </a:t>
            </a:r>
            <a:r>
              <a:rPr lang="en-US" altLang="zh-CN" sz="1400" dirty="0" smtClean="0">
                <a:solidFill>
                  <a:srgbClr val="000000"/>
                </a:solidFill>
                <a:ea typeface="微软雅黑" panose="020B0503020204020204" pitchFamily="34" charset="-122"/>
              </a:rPr>
              <a:t>P4</a:t>
            </a:r>
            <a:endParaRPr lang="en-US" altLang="zh-CN" sz="1400" dirty="0" smtClean="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smtClean="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smtClean="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smtClean="0">
              <a:solidFill>
                <a:srgbClr val="000000"/>
              </a:solidFill>
              <a:ea typeface="微软雅黑" panose="020B0503020204020204" pitchFamily="34" charset="-122"/>
            </a:endParaRPr>
          </a:p>
          <a:p>
            <a:pPr marL="342900" indent="-342900">
              <a:spcBef>
                <a:spcPts val="600"/>
              </a:spcBef>
              <a:buFont typeface="+mj-lt"/>
              <a:buAutoNum type="arabicPeriod"/>
            </a:pPr>
            <a:endParaRPr lang="en-US" altLang="zh-CN" sz="1400" b="1" dirty="0">
              <a:solidFill>
                <a:srgbClr val="000000"/>
              </a:solidFill>
              <a:ea typeface="微软雅黑" panose="020B0503020204020204" pitchFamily="34" charset="-122"/>
            </a:endParaRPr>
          </a:p>
          <a:p>
            <a:pPr marL="342900" indent="-342900">
              <a:spcBef>
                <a:spcPts val="600"/>
              </a:spcBef>
              <a:buFont typeface="+mj-lt"/>
              <a:buAutoNum type="arabicPeriod"/>
            </a:pPr>
            <a:r>
              <a:rPr lang="en-US" altLang="zh-CN" sz="1400" b="1" dirty="0" smtClean="0">
                <a:solidFill>
                  <a:srgbClr val="000000"/>
                </a:solidFill>
                <a:ea typeface="微软雅黑" panose="020B0503020204020204" pitchFamily="34" charset="-122"/>
              </a:rPr>
              <a:t>Issue 2: Spectrum efficiency / cell capacity need to be improved</a:t>
            </a:r>
            <a:endParaRPr lang="en-US" altLang="zh-CN" sz="1400" b="1" dirty="0" smtClean="0">
              <a:solidFill>
                <a:srgbClr val="000000"/>
              </a:solidFill>
              <a:ea typeface="微软雅黑" panose="020B0503020204020204" pitchFamily="34" charset="-122"/>
            </a:endParaRPr>
          </a:p>
          <a:p>
            <a:pPr lvl="1">
              <a:spcBef>
                <a:spcPts val="600"/>
              </a:spcBef>
              <a:buFont typeface="Wingdings" panose="05000000000000000000" pitchFamily="2" charset="2"/>
              <a:buChar char="Ø"/>
            </a:pPr>
            <a:r>
              <a:rPr lang="en-US" altLang="zh-CN" sz="1400" dirty="0" smtClean="0">
                <a:solidFill>
                  <a:srgbClr val="000000"/>
                </a:solidFill>
                <a:ea typeface="微软雅黑" panose="020B0503020204020204" pitchFamily="34" charset="-122"/>
              </a:rPr>
              <a:t>UEs </a:t>
            </a:r>
            <a:r>
              <a:rPr lang="en-US" altLang="zh-CN" sz="1400" dirty="0" smtClean="0">
                <a:solidFill>
                  <a:srgbClr val="000000"/>
                </a:solidFill>
                <a:ea typeface="微软雅黑" panose="020B0503020204020204" pitchFamily="34" charset="-122"/>
              </a:rPr>
              <a:t>near the window are usually experience </a:t>
            </a:r>
            <a:r>
              <a:rPr lang="en-US" altLang="zh-CN" sz="1400" dirty="0" err="1" smtClean="0">
                <a:solidFill>
                  <a:srgbClr val="000000"/>
                </a:solidFill>
                <a:ea typeface="微软雅黑" panose="020B0503020204020204" pitchFamily="34" charset="-122"/>
              </a:rPr>
              <a:t>LoS</a:t>
            </a:r>
            <a:r>
              <a:rPr lang="en-US" altLang="zh-CN" sz="1400" dirty="0" smtClean="0">
                <a:solidFill>
                  <a:srgbClr val="000000"/>
                </a:solidFill>
                <a:ea typeface="微软雅黑" panose="020B0503020204020204" pitchFamily="34" charset="-122"/>
              </a:rPr>
              <a:t>-like better </a:t>
            </a:r>
            <a:r>
              <a:rPr lang="en-US" altLang="zh-CN" sz="1400" dirty="0" smtClean="0">
                <a:solidFill>
                  <a:srgbClr val="000000"/>
                </a:solidFill>
                <a:ea typeface="微软雅黑" panose="020B0503020204020204" pitchFamily="34" charset="-122"/>
              </a:rPr>
              <a:t>channel condition, and </a:t>
            </a:r>
            <a:r>
              <a:rPr lang="en-US" altLang="zh-CN" sz="1400" dirty="0" smtClean="0">
                <a:solidFill>
                  <a:srgbClr val="000000"/>
                </a:solidFill>
                <a:ea typeface="微软雅黑" panose="020B0503020204020204" pitchFamily="34" charset="-122"/>
              </a:rPr>
              <a:t>the spectrum efficiency for these UEs </a:t>
            </a:r>
            <a:r>
              <a:rPr lang="en-US" altLang="zh-CN" sz="1400" dirty="0" smtClean="0">
                <a:solidFill>
                  <a:srgbClr val="000000"/>
                </a:solidFill>
                <a:ea typeface="微软雅黑" panose="020B0503020204020204" pitchFamily="34" charset="-122"/>
              </a:rPr>
              <a:t>could be further </a:t>
            </a:r>
            <a:r>
              <a:rPr lang="en-US" altLang="zh-CN" sz="1400" dirty="0" smtClean="0">
                <a:solidFill>
                  <a:srgbClr val="000000"/>
                </a:solidFill>
                <a:ea typeface="微软雅黑" panose="020B0503020204020204" pitchFamily="34" charset="-122"/>
              </a:rPr>
              <a:t>improved</a:t>
            </a:r>
            <a:r>
              <a:rPr lang="en-US" altLang="zh-CN" sz="1400" dirty="0" smtClean="0">
                <a:solidFill>
                  <a:srgbClr val="000000"/>
                </a:solidFill>
                <a:ea typeface="微软雅黑" panose="020B0503020204020204" pitchFamily="34" charset="-122"/>
              </a:rPr>
              <a:t>.</a:t>
            </a:r>
          </a:p>
          <a:p>
            <a:pPr lvl="1">
              <a:spcBef>
                <a:spcPts val="600"/>
              </a:spcBef>
              <a:buFont typeface="Wingdings" panose="05000000000000000000" pitchFamily="2" charset="2"/>
              <a:buChar char="Ø"/>
            </a:pPr>
            <a:r>
              <a:rPr lang="en-US" altLang="zh-CN" sz="1400" b="1" dirty="0">
                <a:solidFill>
                  <a:srgbClr val="000000"/>
                </a:solidFill>
                <a:ea typeface="微软雅黑" panose="020B0503020204020204" pitchFamily="34" charset="-122"/>
              </a:rPr>
              <a:t>Potential enhancement</a:t>
            </a:r>
            <a:r>
              <a:rPr lang="en-US" altLang="zh-CN" sz="1400" dirty="0" smtClean="0">
                <a:solidFill>
                  <a:srgbClr val="000000"/>
                </a:solidFill>
                <a:ea typeface="微软雅黑" panose="020B0503020204020204" pitchFamily="34" charset="-122"/>
              </a:rPr>
              <a:t>: Details see P5</a:t>
            </a:r>
            <a:endParaRPr lang="en-US" altLang="zh-CN" sz="1400" dirty="0">
              <a:solidFill>
                <a:srgbClr val="000000"/>
              </a:solidFill>
              <a:ea typeface="微软雅黑" panose="020B0503020204020204" pitchFamily="34" charset="-122"/>
            </a:endParaRPr>
          </a:p>
          <a:p>
            <a:pPr marL="342900" indent="-342900">
              <a:spcBef>
                <a:spcPts val="600"/>
              </a:spcBef>
              <a:buFont typeface="+mj-lt"/>
              <a:buAutoNum type="arabicPeriod"/>
            </a:pPr>
            <a:r>
              <a:rPr lang="en-US" altLang="zh-CN" sz="1400" b="1" dirty="0" smtClean="0">
                <a:solidFill>
                  <a:srgbClr val="000000"/>
                </a:solidFill>
                <a:ea typeface="微软雅黑" panose="020B0503020204020204" pitchFamily="34" charset="-122"/>
              </a:rPr>
              <a:t>Issue 2: Robustness for UEs, especially far from the window </a:t>
            </a:r>
            <a:r>
              <a:rPr lang="en-US" altLang="zh-CN" sz="1400" b="1" dirty="0" smtClean="0">
                <a:solidFill>
                  <a:srgbClr val="000000"/>
                </a:solidFill>
                <a:ea typeface="微软雅黑" panose="020B0503020204020204" pitchFamily="34" charset="-122"/>
              </a:rPr>
              <a:t>in </a:t>
            </a:r>
            <a:r>
              <a:rPr lang="en-US" altLang="zh-CN" sz="1400" b="1" dirty="0">
                <a:solidFill>
                  <a:srgbClr val="000000"/>
                </a:solidFill>
                <a:ea typeface="微软雅黑" panose="020B0503020204020204" pitchFamily="34" charset="-122"/>
              </a:rPr>
              <a:t>the </a:t>
            </a:r>
            <a:r>
              <a:rPr lang="en-US" altLang="zh-CN" sz="1400" b="1" dirty="0" smtClean="0">
                <a:solidFill>
                  <a:srgbClr val="000000"/>
                </a:solidFill>
                <a:ea typeface="微软雅黑" panose="020B0503020204020204" pitchFamily="34" charset="-122"/>
              </a:rPr>
              <a:t>train, need to be improved </a:t>
            </a:r>
            <a:endParaRPr lang="en-US" altLang="zh-CN" sz="1400" b="1" dirty="0">
              <a:solidFill>
                <a:srgbClr val="000000"/>
              </a:solidFill>
              <a:ea typeface="微软雅黑" panose="020B0503020204020204" pitchFamily="34" charset="-122"/>
            </a:endParaRPr>
          </a:p>
          <a:p>
            <a:pPr lvl="1">
              <a:spcBef>
                <a:spcPts val="600"/>
              </a:spcBef>
              <a:buFont typeface="Wingdings" panose="05000000000000000000" pitchFamily="2" charset="2"/>
              <a:buChar char="Ø"/>
            </a:pPr>
            <a:r>
              <a:rPr lang="en-US" altLang="zh-CN" sz="1400" dirty="0">
                <a:solidFill>
                  <a:srgbClr val="000000"/>
                </a:solidFill>
                <a:ea typeface="微软雅黑" panose="020B0503020204020204" pitchFamily="34" charset="-122"/>
              </a:rPr>
              <a:t>UEs far from the </a:t>
            </a:r>
            <a:r>
              <a:rPr lang="en-US" altLang="zh-CN" sz="1400" dirty="0" smtClean="0">
                <a:solidFill>
                  <a:srgbClr val="000000"/>
                </a:solidFill>
                <a:ea typeface="微软雅黑" panose="020B0503020204020204" pitchFamily="34" charset="-122"/>
              </a:rPr>
              <a:t>window </a:t>
            </a:r>
            <a:r>
              <a:rPr lang="en-US" altLang="zh-CN" sz="1400" dirty="0" smtClean="0">
                <a:solidFill>
                  <a:srgbClr val="000000"/>
                </a:solidFill>
                <a:ea typeface="微软雅黑" panose="020B0503020204020204" pitchFamily="34" charset="-122"/>
              </a:rPr>
              <a:t>in </a:t>
            </a:r>
            <a:r>
              <a:rPr lang="en-US" altLang="zh-CN" sz="1400" dirty="0">
                <a:solidFill>
                  <a:srgbClr val="000000"/>
                </a:solidFill>
                <a:ea typeface="微软雅黑" panose="020B0503020204020204" pitchFamily="34" charset="-122"/>
              </a:rPr>
              <a:t>the </a:t>
            </a:r>
            <a:r>
              <a:rPr lang="en-US" altLang="zh-CN" sz="1400" dirty="0" smtClean="0">
                <a:solidFill>
                  <a:srgbClr val="000000"/>
                </a:solidFill>
                <a:ea typeface="微软雅黑" panose="020B0503020204020204" pitchFamily="34" charset="-122"/>
              </a:rPr>
              <a:t>train are </a:t>
            </a:r>
            <a:r>
              <a:rPr lang="en-US" altLang="zh-CN" sz="1400" dirty="0">
                <a:solidFill>
                  <a:srgbClr val="000000"/>
                </a:solidFill>
                <a:ea typeface="微软雅黑" panose="020B0503020204020204" pitchFamily="34" charset="-122"/>
              </a:rPr>
              <a:t>usually experience </a:t>
            </a:r>
            <a:r>
              <a:rPr lang="en-US" altLang="zh-CN" sz="1400" dirty="0" err="1" smtClean="0">
                <a:solidFill>
                  <a:srgbClr val="000000"/>
                </a:solidFill>
                <a:ea typeface="微软雅黑" panose="020B0503020204020204" pitchFamily="34" charset="-122"/>
              </a:rPr>
              <a:t>NLoS</a:t>
            </a:r>
            <a:r>
              <a:rPr lang="en-US" altLang="zh-CN" sz="1400" dirty="0" smtClean="0">
                <a:solidFill>
                  <a:srgbClr val="000000"/>
                </a:solidFill>
                <a:ea typeface="微软雅黑" panose="020B0503020204020204" pitchFamily="34" charset="-122"/>
              </a:rPr>
              <a:t>-like </a:t>
            </a:r>
            <a:r>
              <a:rPr lang="en-US" altLang="zh-CN" sz="1400" dirty="0">
                <a:solidFill>
                  <a:srgbClr val="000000"/>
                </a:solidFill>
                <a:ea typeface="微软雅黑" panose="020B0503020204020204" pitchFamily="34" charset="-122"/>
              </a:rPr>
              <a:t>channel condition, and the </a:t>
            </a:r>
            <a:r>
              <a:rPr lang="en-US" altLang="zh-CN" sz="1400" dirty="0" smtClean="0">
                <a:solidFill>
                  <a:srgbClr val="000000"/>
                </a:solidFill>
                <a:ea typeface="微软雅黑" panose="020B0503020204020204" pitchFamily="34" charset="-122"/>
              </a:rPr>
              <a:t>robustness need to </a:t>
            </a:r>
            <a:r>
              <a:rPr lang="en-US" altLang="zh-CN" sz="1400" dirty="0">
                <a:solidFill>
                  <a:srgbClr val="000000"/>
                </a:solidFill>
                <a:ea typeface="微软雅黑" panose="020B0503020204020204" pitchFamily="34" charset="-122"/>
              </a:rPr>
              <a:t>be further improved</a:t>
            </a:r>
            <a:r>
              <a:rPr lang="en-US" altLang="zh-CN" sz="1400" dirty="0" smtClean="0">
                <a:solidFill>
                  <a:srgbClr val="000000"/>
                </a:solidFill>
                <a:ea typeface="微软雅黑" panose="020B0503020204020204" pitchFamily="34" charset="-122"/>
              </a:rPr>
              <a:t>.</a:t>
            </a:r>
          </a:p>
          <a:p>
            <a:pPr lvl="1">
              <a:spcBef>
                <a:spcPts val="600"/>
              </a:spcBef>
              <a:buFont typeface="Wingdings" panose="05000000000000000000" pitchFamily="2" charset="2"/>
              <a:buChar char="Ø"/>
            </a:pPr>
            <a:r>
              <a:rPr lang="en-US" altLang="zh-CN" sz="1400" b="1" dirty="0">
                <a:solidFill>
                  <a:srgbClr val="000000"/>
                </a:solidFill>
                <a:ea typeface="微软雅黑" panose="020B0503020204020204" pitchFamily="34" charset="-122"/>
              </a:rPr>
              <a:t>Potential </a:t>
            </a:r>
            <a:r>
              <a:rPr lang="en-US" altLang="zh-CN" sz="1400" b="1" dirty="0" smtClean="0">
                <a:solidFill>
                  <a:srgbClr val="000000"/>
                </a:solidFill>
                <a:ea typeface="微软雅黑" panose="020B0503020204020204" pitchFamily="34" charset="-122"/>
              </a:rPr>
              <a:t>enhancement</a:t>
            </a:r>
            <a:r>
              <a:rPr lang="en-US" altLang="zh-CN" sz="1400" dirty="0" smtClean="0">
                <a:solidFill>
                  <a:srgbClr val="000000"/>
                </a:solidFill>
                <a:ea typeface="微软雅黑" panose="020B0503020204020204" pitchFamily="34" charset="-122"/>
              </a:rPr>
              <a:t>: Details </a:t>
            </a:r>
            <a:r>
              <a:rPr lang="en-US" altLang="zh-CN" sz="1400" dirty="0">
                <a:solidFill>
                  <a:srgbClr val="000000"/>
                </a:solidFill>
                <a:ea typeface="微软雅黑" panose="020B0503020204020204" pitchFamily="34" charset="-122"/>
              </a:rPr>
              <a:t>see </a:t>
            </a:r>
            <a:r>
              <a:rPr lang="en-US" altLang="zh-CN" sz="1400" dirty="0" smtClean="0">
                <a:solidFill>
                  <a:srgbClr val="000000"/>
                </a:solidFill>
                <a:ea typeface="微软雅黑" panose="020B0503020204020204" pitchFamily="34" charset="-122"/>
              </a:rPr>
              <a:t>P6</a:t>
            </a:r>
            <a:endParaRPr lang="en-US" altLang="zh-CN" sz="1400" dirty="0">
              <a:solidFill>
                <a:srgbClr val="000000"/>
              </a:solidFill>
              <a:ea typeface="微软雅黑" panose="020B0503020204020204" pitchFamily="34" charset="-122"/>
            </a:endParaRPr>
          </a:p>
        </p:txBody>
      </p:sp>
      <p:grpSp>
        <p:nvGrpSpPr>
          <p:cNvPr id="122" name="组合 121"/>
          <p:cNvGrpSpPr/>
          <p:nvPr/>
        </p:nvGrpSpPr>
        <p:grpSpPr>
          <a:xfrm>
            <a:off x="2267744" y="2348880"/>
            <a:ext cx="4356509" cy="1478921"/>
            <a:chOff x="2303723" y="6126543"/>
            <a:chExt cx="4356509" cy="1478921"/>
          </a:xfrm>
        </p:grpSpPr>
        <p:cxnSp>
          <p:nvCxnSpPr>
            <p:cNvPr id="51" name="直接连接符 50"/>
            <p:cNvCxnSpPr/>
            <p:nvPr/>
          </p:nvCxnSpPr>
          <p:spPr>
            <a:xfrm>
              <a:off x="2908648" y="6389408"/>
              <a:ext cx="2986237" cy="3268"/>
            </a:xfrm>
            <a:prstGeom prst="line">
              <a:avLst/>
            </a:prstGeom>
            <a:noFill/>
            <a:ln w="6350" cap="flat" cmpd="sng" algn="ctr">
              <a:solidFill>
                <a:srgbClr val="31ADFB"/>
              </a:solidFill>
              <a:prstDash val="solid"/>
              <a:miter lim="800000"/>
            </a:ln>
            <a:effectLst/>
          </p:spPr>
        </p:cxnSp>
        <p:grpSp>
          <p:nvGrpSpPr>
            <p:cNvPr id="52" name="组合 51"/>
            <p:cNvGrpSpPr/>
            <p:nvPr/>
          </p:nvGrpSpPr>
          <p:grpSpPr>
            <a:xfrm>
              <a:off x="2303723" y="6503691"/>
              <a:ext cx="4356509" cy="1101773"/>
              <a:chOff x="712406" y="2153788"/>
              <a:chExt cx="3742099" cy="1538227"/>
            </a:xfrm>
          </p:grpSpPr>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0544" y="2340576"/>
                <a:ext cx="502142" cy="514700"/>
              </a:xfrm>
              <a:prstGeom prst="rect">
                <a:avLst/>
              </a:prstGeom>
            </p:spPr>
          </p:pic>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7272" y="2340576"/>
                <a:ext cx="502142" cy="514700"/>
              </a:xfrm>
              <a:prstGeom prst="rect">
                <a:avLst/>
              </a:prstGeom>
            </p:spPr>
          </p:pic>
          <p:pic>
            <p:nvPicPr>
              <p:cNvPr id="62" name="图片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879" y="2340575"/>
                <a:ext cx="502142" cy="514700"/>
              </a:xfrm>
              <a:prstGeom prst="rect">
                <a:avLst/>
              </a:prstGeom>
            </p:spPr>
          </p:pic>
          <p:cxnSp>
            <p:nvCxnSpPr>
              <p:cNvPr id="63" name="直接连接符 62"/>
              <p:cNvCxnSpPr/>
              <p:nvPr/>
            </p:nvCxnSpPr>
            <p:spPr>
              <a:xfrm flipV="1">
                <a:off x="712406" y="3039499"/>
                <a:ext cx="3564970" cy="39376"/>
              </a:xfrm>
              <a:prstGeom prst="line">
                <a:avLst/>
              </a:prstGeom>
              <a:noFill/>
              <a:ln w="38100" cap="flat" cmpd="sng" algn="ctr">
                <a:solidFill>
                  <a:srgbClr val="000000"/>
                </a:solidFill>
                <a:prstDash val="solid"/>
                <a:miter lim="800000"/>
              </a:ln>
              <a:effectLst/>
            </p:spPr>
          </p:cxnSp>
          <p:cxnSp>
            <p:nvCxnSpPr>
              <p:cNvPr id="64" name="直接连接符 63"/>
              <p:cNvCxnSpPr/>
              <p:nvPr/>
            </p:nvCxnSpPr>
            <p:spPr>
              <a:xfrm flipV="1">
                <a:off x="712406" y="3652639"/>
                <a:ext cx="3564970" cy="39376"/>
              </a:xfrm>
              <a:prstGeom prst="line">
                <a:avLst/>
              </a:prstGeom>
              <a:noFill/>
              <a:ln w="38100" cap="flat" cmpd="sng" algn="ctr">
                <a:solidFill>
                  <a:srgbClr val="000000"/>
                </a:solidFill>
                <a:prstDash val="solid"/>
                <a:miter lim="800000"/>
              </a:ln>
              <a:effectLst/>
            </p:spPr>
          </p:cxnSp>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098" y="3162787"/>
                <a:ext cx="743336" cy="423292"/>
              </a:xfrm>
              <a:prstGeom prst="rect">
                <a:avLst/>
              </a:prstGeom>
            </p:spPr>
          </p:pic>
          <p:sp>
            <p:nvSpPr>
              <p:cNvPr id="66" name="椭圆 65"/>
              <p:cNvSpPr/>
              <p:nvPr/>
            </p:nvSpPr>
            <p:spPr>
              <a:xfrm rot="2913536">
                <a:off x="1192035" y="2726129"/>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7" name="椭圆 66"/>
              <p:cNvSpPr/>
              <p:nvPr/>
            </p:nvSpPr>
            <p:spPr>
              <a:xfrm rot="18686464" flipH="1">
                <a:off x="1903354" y="2709881"/>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8" name="椭圆 67"/>
              <p:cNvSpPr/>
              <p:nvPr/>
            </p:nvSpPr>
            <p:spPr>
              <a:xfrm rot="18686464" flipH="1">
                <a:off x="597697" y="2720066"/>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69" name="文本框 68"/>
              <p:cNvSpPr txBox="1"/>
              <p:nvPr/>
            </p:nvSpPr>
            <p:spPr>
              <a:xfrm>
                <a:off x="3347353" y="2157939"/>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RRH4</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0" name="文本框 69"/>
              <p:cNvSpPr txBox="1"/>
              <p:nvPr/>
            </p:nvSpPr>
            <p:spPr>
              <a:xfrm>
                <a:off x="2061826" y="2155639"/>
                <a:ext cx="481246" cy="369277"/>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RRH2</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1" name="文本框 70"/>
              <p:cNvSpPr txBox="1"/>
              <p:nvPr/>
            </p:nvSpPr>
            <p:spPr>
              <a:xfrm>
                <a:off x="782896" y="2153788"/>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RRH0</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75" name="椭圆 74"/>
              <p:cNvSpPr/>
              <p:nvPr/>
            </p:nvSpPr>
            <p:spPr>
              <a:xfrm rot="7506384">
                <a:off x="3196566" y="2735969"/>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76" name="椭圆 75"/>
              <p:cNvSpPr/>
              <p:nvPr/>
            </p:nvSpPr>
            <p:spPr>
              <a:xfrm rot="3058591" flipH="1">
                <a:off x="3752936" y="2717896"/>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grpSp>
            <p:nvGrpSpPr>
              <p:cNvPr id="78" name="组合 77"/>
              <p:cNvGrpSpPr/>
              <p:nvPr/>
            </p:nvGrpSpPr>
            <p:grpSpPr>
              <a:xfrm rot="16031962">
                <a:off x="2590727" y="2638019"/>
                <a:ext cx="764491" cy="290712"/>
                <a:chOff x="2741482" y="2529112"/>
                <a:chExt cx="764491" cy="290712"/>
              </a:xfrm>
            </p:grpSpPr>
            <p:sp>
              <p:nvSpPr>
                <p:cNvPr id="80" name="椭圆 79"/>
                <p:cNvSpPr/>
                <p:nvPr/>
              </p:nvSpPr>
              <p:spPr>
                <a:xfrm rot="19476084" flipH="1">
                  <a:off x="2741482" y="2529112"/>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algn="ctr" defTabSz="455613" eaLnBrk="0" fontAlgn="base" hangingPunct="0">
                    <a:spcBef>
                      <a:spcPct val="0"/>
                    </a:spcBef>
                    <a:spcAft>
                      <a:spcPct val="0"/>
                    </a:spcAft>
                  </a:pPr>
                  <a:endParaRPr lang="zh-CN" altLang="en-US" sz="1200" kern="0">
                    <a:solidFill>
                      <a:srgbClr val="FFFFFF"/>
                    </a:solidFill>
                    <a:latin typeface="Arial" panose="020B0604020202020204"/>
                    <a:ea typeface="Microsoft YaHei"/>
                  </a:endParaRPr>
                </a:p>
              </p:txBody>
            </p:sp>
            <p:sp>
              <p:nvSpPr>
                <p:cNvPr id="81" name="文本框 80"/>
                <p:cNvSpPr txBox="1"/>
                <p:nvPr/>
              </p:nvSpPr>
              <p:spPr>
                <a:xfrm rot="8516353">
                  <a:off x="3016458" y="2625708"/>
                  <a:ext cx="277056" cy="19411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endParaRPr kumimoji="0" lang="zh-CN" altLang="en-US" sz="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sp>
            <p:nvSpPr>
              <p:cNvPr id="79" name="文本框 78"/>
              <p:cNvSpPr txBox="1"/>
              <p:nvPr/>
            </p:nvSpPr>
            <p:spPr>
              <a:xfrm rot="2721233">
                <a:off x="4218919" y="2674482"/>
                <a:ext cx="277056" cy="19411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endParaRPr kumimoji="0" lang="zh-CN" altLang="en-US" sz="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cxnSp>
          <p:nvCxnSpPr>
            <p:cNvPr id="53" name="直接连接符 52"/>
            <p:cNvCxnSpPr/>
            <p:nvPr/>
          </p:nvCxnSpPr>
          <p:spPr>
            <a:xfrm flipH="1" flipV="1">
              <a:off x="2908648" y="6375734"/>
              <a:ext cx="7187" cy="136723"/>
            </a:xfrm>
            <a:prstGeom prst="line">
              <a:avLst/>
            </a:prstGeom>
            <a:noFill/>
            <a:ln w="6350" cap="flat" cmpd="sng" algn="ctr">
              <a:solidFill>
                <a:srgbClr val="31ADFB"/>
              </a:solidFill>
              <a:prstDash val="solid"/>
              <a:miter lim="800000"/>
            </a:ln>
            <a:effectLst/>
          </p:spPr>
        </p:cxnSp>
        <p:cxnSp>
          <p:nvCxnSpPr>
            <p:cNvPr id="54" name="直接连接符 53"/>
            <p:cNvCxnSpPr/>
            <p:nvPr/>
          </p:nvCxnSpPr>
          <p:spPr>
            <a:xfrm flipV="1">
              <a:off x="4520749" y="6323819"/>
              <a:ext cx="0" cy="190407"/>
            </a:xfrm>
            <a:prstGeom prst="line">
              <a:avLst/>
            </a:prstGeom>
            <a:noFill/>
            <a:ln w="6350" cap="flat" cmpd="sng" algn="ctr">
              <a:solidFill>
                <a:srgbClr val="31ADFB"/>
              </a:solidFill>
              <a:prstDash val="solid"/>
              <a:miter lim="800000"/>
            </a:ln>
            <a:effectLst/>
          </p:spPr>
        </p:cxnSp>
        <p:cxnSp>
          <p:nvCxnSpPr>
            <p:cNvPr id="55" name="直接连接符 54"/>
            <p:cNvCxnSpPr/>
            <p:nvPr/>
          </p:nvCxnSpPr>
          <p:spPr>
            <a:xfrm flipH="1" flipV="1">
              <a:off x="5903415" y="6392675"/>
              <a:ext cx="7187" cy="132621"/>
            </a:xfrm>
            <a:prstGeom prst="line">
              <a:avLst/>
            </a:prstGeom>
            <a:noFill/>
            <a:ln w="6350" cap="flat" cmpd="sng" algn="ctr">
              <a:solidFill>
                <a:srgbClr val="31ADFB"/>
              </a:solidFill>
              <a:prstDash val="solid"/>
              <a:miter lim="800000"/>
            </a:ln>
            <a:effectLst/>
          </p:spPr>
        </p:cxnSp>
        <p:sp>
          <p:nvSpPr>
            <p:cNvPr id="56" name="文本框 55"/>
            <p:cNvSpPr txBox="1"/>
            <p:nvPr/>
          </p:nvSpPr>
          <p:spPr>
            <a:xfrm>
              <a:off x="2995667" y="6503690"/>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RRH1</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7" name="文本框 56"/>
            <p:cNvSpPr txBox="1"/>
            <p:nvPr/>
          </p:nvSpPr>
          <p:spPr>
            <a:xfrm>
              <a:off x="4600845" y="6505964"/>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RRH3</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8" name="文本框 57"/>
            <p:cNvSpPr txBox="1"/>
            <p:nvPr/>
          </p:nvSpPr>
          <p:spPr>
            <a:xfrm>
              <a:off x="6008347" y="6487287"/>
              <a:ext cx="560261"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RRH5</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59" name="文本框 58"/>
            <p:cNvSpPr txBox="1"/>
            <p:nvPr/>
          </p:nvSpPr>
          <p:spPr>
            <a:xfrm>
              <a:off x="4321513" y="6126543"/>
              <a:ext cx="469462" cy="264499"/>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BBU</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91" name="矩形 90"/>
            <p:cNvSpPr/>
            <p:nvPr/>
          </p:nvSpPr>
          <p:spPr>
            <a:xfrm>
              <a:off x="2988675" y="6877203"/>
              <a:ext cx="720069" cy="276999"/>
            </a:xfrm>
            <a:prstGeom prst="rect">
              <a:avLst/>
            </a:prstGeom>
          </p:spPr>
          <p:txBody>
            <a:bodyPr wrap="none">
              <a:spAutoFit/>
            </a:bodyPr>
            <a:lstStyle/>
            <a:p>
              <a:r>
                <a:rPr lang="en-US" altLang="zh-CN" sz="1200" dirty="0">
                  <a:solidFill>
                    <a:srgbClr val="000000"/>
                  </a:solidFill>
                  <a:ea typeface="微软雅黑" panose="020B0503020204020204" pitchFamily="34" charset="-122"/>
                </a:rPr>
                <a:t>+1.1 </a:t>
              </a:r>
              <a:r>
                <a:rPr lang="en-US" altLang="zh-CN" sz="1200" dirty="0" smtClean="0">
                  <a:solidFill>
                    <a:srgbClr val="000000"/>
                  </a:solidFill>
                  <a:ea typeface="微软雅黑" panose="020B0503020204020204" pitchFamily="34" charset="-122"/>
                </a:rPr>
                <a:t>kHz</a:t>
              </a:r>
              <a:endParaRPr lang="zh-CN" altLang="en-US" sz="1200" dirty="0"/>
            </a:p>
          </p:txBody>
        </p:sp>
        <p:sp>
          <p:nvSpPr>
            <p:cNvPr id="92" name="矩形 91"/>
            <p:cNvSpPr/>
            <p:nvPr/>
          </p:nvSpPr>
          <p:spPr>
            <a:xfrm>
              <a:off x="3688949" y="6872431"/>
              <a:ext cx="689612" cy="276999"/>
            </a:xfrm>
            <a:prstGeom prst="rect">
              <a:avLst/>
            </a:prstGeom>
          </p:spPr>
          <p:txBody>
            <a:bodyPr wrap="none">
              <a:spAutoFit/>
            </a:bodyPr>
            <a:lstStyle/>
            <a:p>
              <a:r>
                <a:rPr lang="en-US" altLang="zh-CN" sz="1200" dirty="0" smtClean="0">
                  <a:solidFill>
                    <a:srgbClr val="000000"/>
                  </a:solidFill>
                  <a:ea typeface="微软雅黑" panose="020B0503020204020204" pitchFamily="34" charset="-122"/>
                </a:rPr>
                <a:t>-1.1 kHz</a:t>
              </a:r>
              <a:endParaRPr lang="zh-CN" altLang="en-US" sz="1200" dirty="0"/>
            </a:p>
          </p:txBody>
        </p:sp>
      </p:grpSp>
    </p:spTree>
    <p:extLst>
      <p:ext uri="{BB962C8B-B14F-4D97-AF65-F5344CB8AC3E}">
        <p14:creationId xmlns:p14="http://schemas.microsoft.com/office/powerpoint/2010/main" val="1013512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7560841" cy="494928"/>
          </a:xfrm>
        </p:spPr>
        <p:txBody>
          <a:bodyPr>
            <a:normAutofit/>
          </a:bodyPr>
          <a:lstStyle/>
          <a:p>
            <a:r>
              <a:rPr lang="en-US" altLang="zh-CN" sz="2400" dirty="0" smtClean="0">
                <a:latin typeface="+mn-lt"/>
              </a:rPr>
              <a:t>Enhancements on Doppler </a:t>
            </a:r>
            <a:r>
              <a:rPr lang="en-US" altLang="zh-CN" sz="2400" dirty="0">
                <a:latin typeface="+mn-lt"/>
              </a:rPr>
              <a:t>shift </a:t>
            </a:r>
            <a:r>
              <a:rPr lang="en-US" altLang="zh-CN" sz="2400" dirty="0" smtClean="0">
                <a:latin typeface="+mn-lt"/>
              </a:rPr>
              <a:t>pre-compensation</a:t>
            </a:r>
            <a:endParaRPr lang="en-US" altLang="zh-CN" sz="2400" dirty="0">
              <a:latin typeface="+mn-lt"/>
            </a:endParaRPr>
          </a:p>
        </p:txBody>
      </p:sp>
      <p:sp>
        <p:nvSpPr>
          <p:cNvPr id="84" name="内容占位符 2"/>
          <p:cNvSpPr txBox="1">
            <a:spLocks/>
          </p:cNvSpPr>
          <p:nvPr/>
        </p:nvSpPr>
        <p:spPr>
          <a:xfrm>
            <a:off x="450272" y="908720"/>
            <a:ext cx="8514216" cy="3960440"/>
          </a:xfrm>
        </p:spPr>
        <p:txBody>
          <a:bodyPr/>
          <a:lstStyle>
            <a:lvl1pPr marL="171450" indent="-171450" algn="l" defTabSz="685783" rtl="0" eaLnBrk="1" latinLnBrk="0" hangingPunct="1">
              <a:lnSpc>
                <a:spcPct val="90000"/>
              </a:lnSpc>
              <a:spcBef>
                <a:spcPts val="750"/>
              </a:spcBef>
              <a:buFont typeface="Wingdings" panose="05000000000000000000" pitchFamily="2" charset="2"/>
              <a:buChar char="p"/>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783" rtl="0" eaLnBrk="1" latinLnBrk="0" hangingPunct="1">
              <a:lnSpc>
                <a:spcPct val="90000"/>
              </a:lnSpc>
              <a:spcBef>
                <a:spcPts val="375"/>
              </a:spcBef>
              <a:buFont typeface="Wingdings" panose="05000000000000000000" pitchFamily="2" charset="2"/>
              <a:buChar char="p"/>
              <a:defRPr sz="1800" kern="1200">
                <a:solidFill>
                  <a:schemeClr val="tx1"/>
                </a:solidFill>
                <a:latin typeface="微软雅黑" panose="020B0503020204020204" pitchFamily="34" charset="-122"/>
                <a:ea typeface="微软雅黑" panose="020B0503020204020204" pitchFamily="34" charset="-122"/>
                <a:cs typeface="+mn-cs"/>
              </a:defRPr>
            </a:lvl2pPr>
            <a:lvl3pPr marL="857228" indent="-171446" algn="l" defTabSz="685783" rtl="0" eaLnBrk="1" latinLnBrk="0" hangingPunct="1">
              <a:lnSpc>
                <a:spcPct val="90000"/>
              </a:lnSpc>
              <a:spcBef>
                <a:spcPts val="375"/>
              </a:spcBef>
              <a:buFont typeface="Arial"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20"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pPr>
              <a:lnSpc>
                <a:spcPct val="100000"/>
              </a:lnSpc>
              <a:spcBef>
                <a:spcPts val="600"/>
              </a:spcBef>
              <a:buFont typeface="Wingdings" panose="05000000000000000000" pitchFamily="2" charset="2"/>
              <a:buChar char="Ø"/>
            </a:pPr>
            <a:r>
              <a:rPr lang="en-US" altLang="zh-CN" sz="1800" b="1" dirty="0" smtClean="0">
                <a:latin typeface="+mn-lt"/>
              </a:rPr>
              <a:t>Consideration on issue 1: </a:t>
            </a:r>
            <a:endParaRPr lang="en-US" altLang="zh-CN" sz="1800" b="1" dirty="0">
              <a:latin typeface="+mn-lt"/>
            </a:endParaRPr>
          </a:p>
          <a:p>
            <a:pPr lvl="1">
              <a:lnSpc>
                <a:spcPct val="100000"/>
              </a:lnSpc>
              <a:spcBef>
                <a:spcPts val="600"/>
              </a:spcBef>
              <a:buFont typeface="Arial" panose="020B0604020202020204" pitchFamily="34" charset="0"/>
              <a:buChar char="•"/>
            </a:pPr>
            <a:r>
              <a:rPr lang="en-US" altLang="zh-CN" sz="1600" dirty="0" smtClean="0">
                <a:latin typeface="+mn-lt"/>
              </a:rPr>
              <a:t>UE </a:t>
            </a:r>
            <a:r>
              <a:rPr lang="en-US" altLang="zh-CN" sz="1600" dirty="0">
                <a:latin typeface="+mn-lt"/>
              </a:rPr>
              <a:t>modulates carrier frequency of UL signal based on the carrier frequency received from </a:t>
            </a:r>
            <a:r>
              <a:rPr lang="en-US" altLang="zh-CN" sz="1600" dirty="0" err="1">
                <a:latin typeface="+mn-lt"/>
              </a:rPr>
              <a:t>gNB</a:t>
            </a:r>
            <a:r>
              <a:rPr lang="en-US" altLang="zh-CN" sz="1600" dirty="0">
                <a:latin typeface="+mn-lt"/>
              </a:rPr>
              <a:t>. </a:t>
            </a:r>
          </a:p>
          <a:p>
            <a:pPr lvl="1">
              <a:lnSpc>
                <a:spcPct val="100000"/>
              </a:lnSpc>
              <a:spcBef>
                <a:spcPts val="600"/>
              </a:spcBef>
              <a:buFont typeface="Arial" panose="020B0604020202020204" pitchFamily="34" charset="0"/>
              <a:buChar char="•"/>
            </a:pPr>
            <a:r>
              <a:rPr lang="en-US" altLang="zh-CN" sz="1600" dirty="0" smtClean="0">
                <a:latin typeface="+mn-lt"/>
              </a:rPr>
              <a:t>However, </a:t>
            </a:r>
            <a:r>
              <a:rPr lang="en-US" altLang="zh-CN" sz="1600" dirty="0">
                <a:latin typeface="+mn-lt"/>
              </a:rPr>
              <a:t>the estimated carrier frequency </a:t>
            </a:r>
            <a:r>
              <a:rPr lang="en-US" altLang="zh-CN" sz="1600" dirty="0" smtClean="0">
                <a:latin typeface="+mn-lt"/>
              </a:rPr>
              <a:t>by the </a:t>
            </a:r>
            <a:r>
              <a:rPr lang="en-US" altLang="zh-CN" sz="1600" dirty="0">
                <a:latin typeface="+mn-lt"/>
              </a:rPr>
              <a:t>UE </a:t>
            </a:r>
            <a:r>
              <a:rPr lang="en-US" altLang="zh-CN" sz="1600" dirty="0" smtClean="0">
                <a:latin typeface="+mn-lt"/>
              </a:rPr>
              <a:t>based </a:t>
            </a:r>
            <a:r>
              <a:rPr lang="en-US" altLang="zh-CN" sz="1600" dirty="0">
                <a:latin typeface="+mn-lt"/>
              </a:rPr>
              <a:t>on SFN </a:t>
            </a:r>
            <a:r>
              <a:rPr lang="en-US" altLang="zh-CN" sz="1600" dirty="0" smtClean="0">
                <a:latin typeface="+mn-lt"/>
              </a:rPr>
              <a:t>based TRS transmission is </a:t>
            </a:r>
            <a:r>
              <a:rPr lang="en-US" altLang="zh-CN" sz="1600" dirty="0">
                <a:latin typeface="+mn-lt"/>
              </a:rPr>
              <a:t>a composite value with two different or even opposite Doppler shift from multiple TRPs. </a:t>
            </a:r>
          </a:p>
          <a:p>
            <a:pPr lvl="1">
              <a:lnSpc>
                <a:spcPct val="100000"/>
              </a:lnSpc>
              <a:spcBef>
                <a:spcPts val="600"/>
              </a:spcBef>
              <a:buFont typeface="Arial" panose="020B0604020202020204" pitchFamily="34" charset="0"/>
              <a:buChar char="•"/>
            </a:pPr>
            <a:r>
              <a:rPr lang="en-US" altLang="zh-CN" sz="1600" dirty="0" smtClean="0">
                <a:latin typeface="+mn-lt"/>
              </a:rPr>
              <a:t>Therefore, network cannot estimate the Doppler shift pre-compensation value </a:t>
            </a:r>
            <a:r>
              <a:rPr lang="en-US" altLang="zh-CN" sz="1600" dirty="0">
                <a:latin typeface="+mn-lt"/>
              </a:rPr>
              <a:t>for each TRP.</a:t>
            </a:r>
          </a:p>
          <a:p>
            <a:pPr lvl="0">
              <a:lnSpc>
                <a:spcPct val="100000"/>
              </a:lnSpc>
              <a:spcBef>
                <a:spcPts val="600"/>
              </a:spcBef>
              <a:buFont typeface="Wingdings" panose="05000000000000000000" pitchFamily="2" charset="2"/>
              <a:buChar char="Ø"/>
            </a:pPr>
            <a:r>
              <a:rPr lang="en-US" altLang="zh-CN" sz="1800" b="1" dirty="0" smtClean="0">
                <a:solidFill>
                  <a:srgbClr val="000000"/>
                </a:solidFill>
                <a:latin typeface="+mn-lt"/>
              </a:rPr>
              <a:t>Potential enhancement to enable Doppler shift pre-compensation for each TRP</a:t>
            </a:r>
            <a:endParaRPr lang="en-US" altLang="zh-CN" sz="1600" dirty="0">
              <a:latin typeface="+mn-lt"/>
            </a:endParaRPr>
          </a:p>
          <a:p>
            <a:pPr lvl="1">
              <a:lnSpc>
                <a:spcPct val="100000"/>
              </a:lnSpc>
              <a:spcBef>
                <a:spcPts val="600"/>
              </a:spcBef>
              <a:buFont typeface="Arial" panose="020B0604020202020204" pitchFamily="34" charset="0"/>
              <a:buChar char="•"/>
            </a:pPr>
            <a:r>
              <a:rPr lang="en-US" altLang="zh-CN" sz="1600" dirty="0" smtClean="0">
                <a:latin typeface="+mn-lt"/>
              </a:rPr>
              <a:t>Different TRPs </a:t>
            </a:r>
            <a:r>
              <a:rPr lang="en-US" altLang="zh-CN" sz="1600" dirty="0">
                <a:latin typeface="+mn-lt"/>
              </a:rPr>
              <a:t>transmit separate </a:t>
            </a:r>
            <a:r>
              <a:rPr lang="en-US" altLang="zh-CN" sz="1600" dirty="0" smtClean="0">
                <a:latin typeface="+mn-lt"/>
              </a:rPr>
              <a:t>TRS.</a:t>
            </a:r>
            <a:endParaRPr lang="en-US" altLang="zh-CN" sz="1600" dirty="0">
              <a:latin typeface="+mn-lt"/>
            </a:endParaRPr>
          </a:p>
          <a:p>
            <a:pPr lvl="1">
              <a:lnSpc>
                <a:spcPct val="100000"/>
              </a:lnSpc>
              <a:spcBef>
                <a:spcPts val="600"/>
              </a:spcBef>
              <a:buFont typeface="Arial" panose="020B0604020202020204" pitchFamily="34" charset="0"/>
              <a:buChar char="•"/>
            </a:pPr>
            <a:r>
              <a:rPr lang="en-US" altLang="zh-CN" sz="1600" dirty="0" smtClean="0">
                <a:latin typeface="+mn-lt"/>
              </a:rPr>
              <a:t>UE modulates the </a:t>
            </a:r>
            <a:r>
              <a:rPr lang="en-US" altLang="zh-CN" sz="1600" dirty="0">
                <a:latin typeface="+mn-lt"/>
              </a:rPr>
              <a:t>carrier frequency of UL signal </a:t>
            </a:r>
            <a:r>
              <a:rPr lang="en-US" altLang="zh-CN" sz="1600" dirty="0" smtClean="0">
                <a:latin typeface="+mn-lt"/>
              </a:rPr>
              <a:t>only based </a:t>
            </a:r>
            <a:r>
              <a:rPr lang="en-US" altLang="zh-CN" sz="1600" dirty="0">
                <a:latin typeface="+mn-lt"/>
              </a:rPr>
              <a:t>on the carrier frequency of </a:t>
            </a:r>
            <a:r>
              <a:rPr lang="en-US" altLang="zh-CN" sz="1600" dirty="0" smtClean="0">
                <a:latin typeface="+mn-lt"/>
              </a:rPr>
              <a:t>TRS from one of TRPs.</a:t>
            </a:r>
          </a:p>
          <a:p>
            <a:pPr lvl="1">
              <a:lnSpc>
                <a:spcPct val="100000"/>
              </a:lnSpc>
              <a:spcBef>
                <a:spcPts val="600"/>
              </a:spcBef>
              <a:buFont typeface="Arial" panose="020B0604020202020204" pitchFamily="34" charset="0"/>
              <a:buChar char="•"/>
            </a:pPr>
            <a:r>
              <a:rPr lang="en-US" altLang="zh-CN" sz="1600" dirty="0" smtClean="0">
                <a:latin typeface="+mn-lt"/>
              </a:rPr>
              <a:t>Network </a:t>
            </a:r>
            <a:r>
              <a:rPr lang="en-US" altLang="zh-CN" sz="1600" dirty="0">
                <a:latin typeface="+mn-lt"/>
              </a:rPr>
              <a:t>estimates </a:t>
            </a:r>
            <a:r>
              <a:rPr lang="en-US" altLang="zh-CN" sz="1600" dirty="0" smtClean="0">
                <a:latin typeface="+mn-lt"/>
              </a:rPr>
              <a:t>the Doppler shift pre-compensation values for each TRP.</a:t>
            </a:r>
            <a:endParaRPr lang="en-US" altLang="zh-CN" sz="1600" dirty="0">
              <a:latin typeface="+mn-lt"/>
            </a:endParaRPr>
          </a:p>
          <a:p>
            <a:pPr marL="0" lvl="0" indent="0">
              <a:lnSpc>
                <a:spcPct val="100000"/>
              </a:lnSpc>
              <a:spcBef>
                <a:spcPts val="600"/>
              </a:spcBef>
              <a:buNone/>
            </a:pPr>
            <a:endParaRPr lang="en-US" altLang="zh-CN" sz="1800" b="1" dirty="0" smtClean="0">
              <a:latin typeface="+mn-lt"/>
            </a:endParaRPr>
          </a:p>
        </p:txBody>
      </p:sp>
      <p:grpSp>
        <p:nvGrpSpPr>
          <p:cNvPr id="37" name="组合 36"/>
          <p:cNvGrpSpPr/>
          <p:nvPr/>
        </p:nvGrpSpPr>
        <p:grpSpPr>
          <a:xfrm>
            <a:off x="2195736" y="4149080"/>
            <a:ext cx="4680520" cy="1938381"/>
            <a:chOff x="2055198" y="3149288"/>
            <a:chExt cx="4642194" cy="1663809"/>
          </a:xfrm>
        </p:grpSpPr>
        <p:cxnSp>
          <p:nvCxnSpPr>
            <p:cNvPr id="38" name="直接连接符 37"/>
            <p:cNvCxnSpPr/>
            <p:nvPr/>
          </p:nvCxnSpPr>
          <p:spPr>
            <a:xfrm>
              <a:off x="2699792" y="3445015"/>
              <a:ext cx="3182064" cy="3676"/>
            </a:xfrm>
            <a:prstGeom prst="line">
              <a:avLst/>
            </a:prstGeom>
            <a:noFill/>
            <a:ln w="6350" cap="flat" cmpd="sng" algn="ctr">
              <a:solidFill>
                <a:srgbClr val="31ADFB"/>
              </a:solidFill>
              <a:prstDash val="solid"/>
              <a:miter lim="800000"/>
            </a:ln>
            <a:effectLst/>
          </p:spPr>
        </p:cxnSp>
        <p:grpSp>
          <p:nvGrpSpPr>
            <p:cNvPr id="39" name="组合 38"/>
            <p:cNvGrpSpPr/>
            <p:nvPr/>
          </p:nvGrpSpPr>
          <p:grpSpPr>
            <a:xfrm>
              <a:off x="2055198" y="3573585"/>
              <a:ext cx="4642194" cy="1239512"/>
              <a:chOff x="712406" y="2153788"/>
              <a:chExt cx="3742099" cy="1538227"/>
            </a:xfrm>
          </p:grpSpPr>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0544" y="2340576"/>
                <a:ext cx="502142" cy="514700"/>
              </a:xfrm>
              <a:prstGeom prst="rect">
                <a:avLst/>
              </a:prstGeom>
            </p:spPr>
          </p:pic>
          <p:pic>
            <p:nvPicPr>
              <p:cNvPr id="48" name="图片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7272" y="2340576"/>
                <a:ext cx="502142" cy="514700"/>
              </a:xfrm>
              <a:prstGeom prst="rect">
                <a:avLst/>
              </a:prstGeom>
            </p:spPr>
          </p:pic>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879" y="2340575"/>
                <a:ext cx="502142" cy="514700"/>
              </a:xfrm>
              <a:prstGeom prst="rect">
                <a:avLst/>
              </a:prstGeom>
            </p:spPr>
          </p:pic>
          <p:cxnSp>
            <p:nvCxnSpPr>
              <p:cNvPr id="50" name="直接连接符 49"/>
              <p:cNvCxnSpPr/>
              <p:nvPr/>
            </p:nvCxnSpPr>
            <p:spPr>
              <a:xfrm flipV="1">
                <a:off x="712406" y="3039499"/>
                <a:ext cx="3564970" cy="39376"/>
              </a:xfrm>
              <a:prstGeom prst="line">
                <a:avLst/>
              </a:prstGeom>
              <a:noFill/>
              <a:ln w="38100" cap="flat" cmpd="sng" algn="ctr">
                <a:solidFill>
                  <a:srgbClr val="000000"/>
                </a:solidFill>
                <a:prstDash val="solid"/>
                <a:miter lim="800000"/>
              </a:ln>
              <a:effectLst/>
            </p:spPr>
          </p:cxnSp>
          <p:cxnSp>
            <p:nvCxnSpPr>
              <p:cNvPr id="72" name="直接连接符 71"/>
              <p:cNvCxnSpPr/>
              <p:nvPr/>
            </p:nvCxnSpPr>
            <p:spPr>
              <a:xfrm flipV="1">
                <a:off x="712406" y="3652639"/>
                <a:ext cx="3564970" cy="39376"/>
              </a:xfrm>
              <a:prstGeom prst="line">
                <a:avLst/>
              </a:prstGeom>
              <a:noFill/>
              <a:ln w="38100" cap="flat" cmpd="sng" algn="ctr">
                <a:solidFill>
                  <a:srgbClr val="000000"/>
                </a:solidFill>
                <a:prstDash val="solid"/>
                <a:miter lim="800000"/>
              </a:ln>
              <a:effectLst/>
            </p:spPr>
          </p:cxn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6098" y="3162787"/>
                <a:ext cx="743336" cy="423292"/>
              </a:xfrm>
              <a:prstGeom prst="rect">
                <a:avLst/>
              </a:prstGeom>
            </p:spPr>
          </p:pic>
          <p:sp>
            <p:nvSpPr>
              <p:cNvPr id="74" name="椭圆 73"/>
              <p:cNvSpPr/>
              <p:nvPr/>
            </p:nvSpPr>
            <p:spPr>
              <a:xfrm rot="2913536">
                <a:off x="1192035" y="2726129"/>
                <a:ext cx="764491" cy="132610"/>
              </a:xfrm>
              <a:prstGeom prst="ellipse">
                <a:avLst/>
              </a:prstGeom>
              <a:solidFill>
                <a:schemeClr val="accent3">
                  <a:lumMod val="40000"/>
                  <a:lumOff val="60000"/>
                </a:schemeClr>
              </a:solidFill>
              <a:ln w="12700" cap="flat" cmpd="sng" algn="ctr">
                <a:solidFill>
                  <a:srgbClr val="8EC31F"/>
                </a:solidFill>
                <a:prstDash val="solid"/>
                <a:miter lim="800000"/>
              </a:ln>
              <a:effectLst/>
            </p:spPr>
            <p:txBody>
              <a:bodyPr rtlCol="0" anchor="ctr"/>
              <a:lstStyle/>
              <a:p>
                <a:pPr marL="0" marR="0" lvl="0" indent="0" algn="ctr"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effectLst/>
                    <a:uLnTx/>
                    <a:uFillTx/>
                    <a:latin typeface="Arial" panose="020B0604020202020204"/>
                    <a:ea typeface="Microsoft YaHei"/>
                    <a:cs typeface="+mn-cs"/>
                  </a:rPr>
                  <a:t>TRS1</a:t>
                </a:r>
                <a:endParaRPr kumimoji="0" lang="zh-CN" altLang="en-US" sz="1000" b="0" i="0" u="none" strike="noStrike" kern="0" cap="none" spc="0" normalizeH="0" baseline="0" noProof="0" dirty="0" smtClean="0">
                  <a:ln>
                    <a:noFill/>
                  </a:ln>
                  <a:effectLst/>
                  <a:uLnTx/>
                  <a:uFillTx/>
                  <a:latin typeface="Arial" panose="020B0604020202020204"/>
                  <a:ea typeface="Microsoft YaHei"/>
                  <a:cs typeface="+mn-cs"/>
                </a:endParaRPr>
              </a:p>
            </p:txBody>
          </p:sp>
          <p:sp>
            <p:nvSpPr>
              <p:cNvPr id="77" name="椭圆 76"/>
              <p:cNvSpPr/>
              <p:nvPr/>
            </p:nvSpPr>
            <p:spPr>
              <a:xfrm rot="18686464" flipH="1">
                <a:off x="1903354" y="2709881"/>
                <a:ext cx="764491" cy="132610"/>
              </a:xfrm>
              <a:prstGeom prst="ellipse">
                <a:avLst/>
              </a:prstGeom>
              <a:solidFill>
                <a:schemeClr val="accent6">
                  <a:lumMod val="40000"/>
                  <a:lumOff val="60000"/>
                </a:schemeClr>
              </a:solidFill>
              <a:ln w="12700" cap="flat" cmpd="sng" algn="ctr">
                <a:solidFill>
                  <a:srgbClr val="FFC000"/>
                </a:solidFill>
                <a:prstDash val="solid"/>
                <a:miter lim="800000"/>
              </a:ln>
              <a:effectLst/>
            </p:spPr>
            <p:txBody>
              <a:bodyPr rtlCol="0" anchor="ctr"/>
              <a:lstStyle/>
              <a:p>
                <a:pPr lvl="0" algn="ctr" defTabSz="455613" eaLnBrk="0" fontAlgn="base" hangingPunct="0">
                  <a:spcBef>
                    <a:spcPct val="0"/>
                  </a:spcBef>
                  <a:spcAft>
                    <a:spcPct val="0"/>
                  </a:spcAft>
                  <a:defRPr/>
                </a:pPr>
                <a:r>
                  <a:rPr lang="en-US" altLang="zh-CN" sz="1000" kern="0" dirty="0" smtClean="0">
                    <a:solidFill>
                      <a:prstClr val="black"/>
                    </a:solidFill>
                    <a:latin typeface="Arial" panose="020B0604020202020204"/>
                    <a:ea typeface="Microsoft YaHei"/>
                  </a:rPr>
                  <a:t>TRS2</a:t>
                </a:r>
                <a:endParaRPr lang="zh-CN" altLang="en-US" sz="1000" kern="0" dirty="0">
                  <a:solidFill>
                    <a:prstClr val="black"/>
                  </a:solidFill>
                  <a:latin typeface="Arial" panose="020B0604020202020204"/>
                  <a:ea typeface="Microsoft YaHei"/>
                </a:endParaRPr>
              </a:p>
            </p:txBody>
          </p:sp>
          <p:sp>
            <p:nvSpPr>
              <p:cNvPr id="83" name="椭圆 82"/>
              <p:cNvSpPr/>
              <p:nvPr/>
            </p:nvSpPr>
            <p:spPr>
              <a:xfrm rot="18686464" flipH="1">
                <a:off x="597697" y="2720066"/>
                <a:ext cx="764491" cy="132610"/>
              </a:xfrm>
              <a:prstGeom prst="ellipse">
                <a:avLst/>
              </a:prstGeom>
              <a:solidFill>
                <a:schemeClr val="tx2">
                  <a:lumMod val="20000"/>
                  <a:lumOff val="80000"/>
                </a:schemeClr>
              </a:solidFill>
              <a:ln w="12700" cap="flat" cmpd="sng" algn="ctr">
                <a:solidFill>
                  <a:schemeClr val="tx2">
                    <a:lumMod val="60000"/>
                    <a:lumOff val="40000"/>
                  </a:schemeClr>
                </a:solidFill>
                <a:prstDash val="solid"/>
                <a:miter lim="800000"/>
              </a:ln>
              <a:effectLst/>
            </p:spPr>
            <p:txBody>
              <a:bodyPr rtlCol="0" anchor="ctr"/>
              <a:lstStyle/>
              <a:p>
                <a:pPr lvl="0" algn="ctr" defTabSz="455613" eaLnBrk="0" fontAlgn="base" hangingPunct="0">
                  <a:spcBef>
                    <a:spcPct val="0"/>
                  </a:spcBef>
                  <a:spcAft>
                    <a:spcPct val="0"/>
                  </a:spcAft>
                  <a:defRPr/>
                </a:pPr>
                <a:r>
                  <a:rPr lang="en-US" altLang="zh-CN" sz="1000" kern="0" dirty="0" smtClean="0">
                    <a:solidFill>
                      <a:prstClr val="black"/>
                    </a:solidFill>
                    <a:latin typeface="Arial" panose="020B0604020202020204"/>
                    <a:ea typeface="Microsoft YaHei"/>
                  </a:rPr>
                  <a:t>TRS0</a:t>
                </a:r>
                <a:endParaRPr lang="zh-CN" altLang="en-US" sz="1000" kern="0" dirty="0">
                  <a:solidFill>
                    <a:prstClr val="black"/>
                  </a:solidFill>
                  <a:latin typeface="Arial" panose="020B0604020202020204"/>
                  <a:ea typeface="Microsoft YaHei"/>
                </a:endParaRPr>
              </a:p>
            </p:txBody>
          </p:sp>
          <p:sp>
            <p:nvSpPr>
              <p:cNvPr id="85" name="文本框 84"/>
              <p:cNvSpPr txBox="1"/>
              <p:nvPr/>
            </p:nvSpPr>
            <p:spPr>
              <a:xfrm>
                <a:off x="3347353" y="2157939"/>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RRH4</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87" name="文本框 86"/>
              <p:cNvSpPr txBox="1"/>
              <p:nvPr/>
            </p:nvSpPr>
            <p:spPr>
              <a:xfrm>
                <a:off x="2061826" y="2155639"/>
                <a:ext cx="481246" cy="369277"/>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RRH2</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89" name="文本框 88"/>
              <p:cNvSpPr txBox="1"/>
              <p:nvPr/>
            </p:nvSpPr>
            <p:spPr>
              <a:xfrm>
                <a:off x="782896" y="2153788"/>
                <a:ext cx="481246" cy="36927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RRH0</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93" name="椭圆 92"/>
              <p:cNvSpPr/>
              <p:nvPr/>
            </p:nvSpPr>
            <p:spPr>
              <a:xfrm rot="18518434" flipH="1">
                <a:off x="3196566" y="2735969"/>
                <a:ext cx="764491" cy="132610"/>
              </a:xfrm>
              <a:prstGeom prst="ellipse">
                <a:avLst/>
              </a:prstGeom>
              <a:solidFill>
                <a:schemeClr val="accent2">
                  <a:lumMod val="20000"/>
                  <a:lumOff val="80000"/>
                </a:schemeClr>
              </a:solidFill>
              <a:ln w="12700" cap="flat" cmpd="sng" algn="ctr">
                <a:solidFill>
                  <a:schemeClr val="accent2"/>
                </a:solidFill>
                <a:prstDash val="solid"/>
                <a:miter lim="800000"/>
              </a:ln>
              <a:effectLst/>
            </p:spPr>
            <p:txBody>
              <a:bodyPr rtlCol="0" anchor="ctr"/>
              <a:lstStyle/>
              <a:p>
                <a:pPr lvl="0" algn="ctr" defTabSz="455613" eaLnBrk="0" fontAlgn="base" hangingPunct="0">
                  <a:spcBef>
                    <a:spcPct val="0"/>
                  </a:spcBef>
                  <a:spcAft>
                    <a:spcPct val="0"/>
                  </a:spcAft>
                  <a:defRPr/>
                </a:pPr>
                <a:r>
                  <a:rPr lang="en-US" altLang="zh-CN" sz="1000" kern="0" dirty="0" smtClean="0">
                    <a:solidFill>
                      <a:prstClr val="black"/>
                    </a:solidFill>
                    <a:latin typeface="Arial" panose="020B0604020202020204"/>
                    <a:ea typeface="Microsoft YaHei"/>
                  </a:rPr>
                  <a:t>TRS4</a:t>
                </a:r>
                <a:endParaRPr lang="zh-CN" altLang="en-US" sz="1000" kern="0" dirty="0">
                  <a:solidFill>
                    <a:prstClr val="black"/>
                  </a:solidFill>
                  <a:latin typeface="Arial" panose="020B0604020202020204"/>
                  <a:ea typeface="Microsoft YaHei"/>
                </a:endParaRPr>
              </a:p>
            </p:txBody>
          </p:sp>
          <p:sp>
            <p:nvSpPr>
              <p:cNvPr id="94" name="椭圆 93"/>
              <p:cNvSpPr/>
              <p:nvPr/>
            </p:nvSpPr>
            <p:spPr>
              <a:xfrm rot="3058591" flipH="1">
                <a:off x="3752936" y="2717896"/>
                <a:ext cx="764491" cy="132610"/>
              </a:xfrm>
              <a:prstGeom prst="ellipse">
                <a:avLst/>
              </a:prstGeom>
              <a:solidFill>
                <a:schemeClr val="bg1">
                  <a:lumMod val="75000"/>
                </a:schemeClr>
              </a:solidFill>
              <a:ln w="12700" cap="flat" cmpd="sng" algn="ctr">
                <a:solidFill>
                  <a:schemeClr val="tx1">
                    <a:lumMod val="50000"/>
                    <a:lumOff val="50000"/>
                  </a:schemeClr>
                </a:solidFill>
                <a:prstDash val="solid"/>
                <a:miter lim="800000"/>
              </a:ln>
              <a:effectLst/>
            </p:spPr>
            <p:txBody>
              <a:bodyPr rtlCol="0" anchor="ctr"/>
              <a:lstStyle/>
              <a:p>
                <a:pPr lvl="0" algn="ctr" defTabSz="455613" eaLnBrk="0" fontAlgn="base" hangingPunct="0">
                  <a:spcBef>
                    <a:spcPct val="0"/>
                  </a:spcBef>
                  <a:spcAft>
                    <a:spcPct val="0"/>
                  </a:spcAft>
                  <a:defRPr/>
                </a:pPr>
                <a:r>
                  <a:rPr lang="en-US" altLang="zh-CN" sz="1000" kern="0" dirty="0" smtClean="0">
                    <a:solidFill>
                      <a:prstClr val="black"/>
                    </a:solidFill>
                    <a:latin typeface="Arial" panose="020B0604020202020204"/>
                    <a:ea typeface="Microsoft YaHei"/>
                  </a:rPr>
                  <a:t>TRS5</a:t>
                </a:r>
                <a:endParaRPr lang="zh-CN" altLang="en-US" sz="1000" kern="0" dirty="0">
                  <a:solidFill>
                    <a:prstClr val="black"/>
                  </a:solidFill>
                  <a:latin typeface="Arial" panose="020B0604020202020204"/>
                  <a:ea typeface="Microsoft YaHei"/>
                </a:endParaRPr>
              </a:p>
            </p:txBody>
          </p:sp>
          <p:sp>
            <p:nvSpPr>
              <p:cNvPr id="97" name="椭圆 96"/>
              <p:cNvSpPr/>
              <p:nvPr/>
            </p:nvSpPr>
            <p:spPr>
              <a:xfrm rot="13720600" flipH="1" flipV="1">
                <a:off x="2511770" y="2720932"/>
                <a:ext cx="764491" cy="132610"/>
              </a:xfrm>
              <a:prstGeom prst="ellipse">
                <a:avLst/>
              </a:prstGeom>
              <a:solidFill>
                <a:schemeClr val="accent4">
                  <a:lumMod val="40000"/>
                  <a:lumOff val="60000"/>
                </a:schemeClr>
              </a:solidFill>
              <a:ln w="12700" cap="flat" cmpd="sng" algn="ctr">
                <a:solidFill>
                  <a:schemeClr val="accent4"/>
                </a:solidFill>
                <a:prstDash val="solid"/>
                <a:miter lim="800000"/>
              </a:ln>
              <a:effectLst/>
            </p:spPr>
            <p:txBody>
              <a:bodyPr rtlCol="0" anchor="ctr"/>
              <a:lstStyle/>
              <a:p>
                <a:pPr lvl="0" algn="ctr" defTabSz="455613" eaLnBrk="0" fontAlgn="base" hangingPunct="0">
                  <a:spcBef>
                    <a:spcPct val="0"/>
                  </a:spcBef>
                  <a:spcAft>
                    <a:spcPct val="0"/>
                  </a:spcAft>
                  <a:defRPr/>
                </a:pPr>
                <a:r>
                  <a:rPr lang="en-US" altLang="zh-CN" sz="1000" kern="0" dirty="0" smtClean="0">
                    <a:solidFill>
                      <a:prstClr val="black"/>
                    </a:solidFill>
                    <a:latin typeface="Arial" panose="020B0604020202020204"/>
                    <a:ea typeface="Microsoft YaHei"/>
                  </a:rPr>
                  <a:t>TRS3</a:t>
                </a:r>
                <a:endParaRPr lang="zh-CN" altLang="en-US" sz="1000" kern="0" dirty="0">
                  <a:solidFill>
                    <a:prstClr val="black"/>
                  </a:solidFill>
                  <a:latin typeface="Arial" panose="020B0604020202020204"/>
                  <a:ea typeface="Microsoft YaHei"/>
                </a:endParaRPr>
              </a:p>
            </p:txBody>
          </p:sp>
          <p:sp>
            <p:nvSpPr>
              <p:cNvPr id="96" name="文本框 95"/>
              <p:cNvSpPr txBox="1"/>
              <p:nvPr/>
            </p:nvSpPr>
            <p:spPr>
              <a:xfrm rot="2721233">
                <a:off x="4218919" y="2674482"/>
                <a:ext cx="277056" cy="194116"/>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endParaRPr kumimoji="0" lang="zh-CN" altLang="en-US" sz="8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cxnSp>
          <p:nvCxnSpPr>
            <p:cNvPr id="40" name="直接连接符 39"/>
            <p:cNvCxnSpPr/>
            <p:nvPr/>
          </p:nvCxnSpPr>
          <p:spPr>
            <a:xfrm flipH="1" flipV="1">
              <a:off x="2699792" y="3429632"/>
              <a:ext cx="7658" cy="153816"/>
            </a:xfrm>
            <a:prstGeom prst="line">
              <a:avLst/>
            </a:prstGeom>
            <a:noFill/>
            <a:ln w="6350" cap="flat" cmpd="sng" algn="ctr">
              <a:solidFill>
                <a:srgbClr val="31ADFB"/>
              </a:solidFill>
              <a:prstDash val="solid"/>
              <a:miter lim="800000"/>
            </a:ln>
            <a:effectLst/>
          </p:spPr>
        </p:cxnSp>
        <p:cxnSp>
          <p:nvCxnSpPr>
            <p:cNvPr id="41" name="直接连接符 40"/>
            <p:cNvCxnSpPr/>
            <p:nvPr/>
          </p:nvCxnSpPr>
          <p:spPr>
            <a:xfrm flipV="1">
              <a:off x="4417609" y="3371227"/>
              <a:ext cx="0" cy="214211"/>
            </a:xfrm>
            <a:prstGeom prst="line">
              <a:avLst/>
            </a:prstGeom>
            <a:noFill/>
            <a:ln w="6350" cap="flat" cmpd="sng" algn="ctr">
              <a:solidFill>
                <a:srgbClr val="31ADFB"/>
              </a:solidFill>
              <a:prstDash val="solid"/>
              <a:miter lim="800000"/>
            </a:ln>
            <a:effectLst/>
          </p:spPr>
        </p:cxnSp>
        <p:cxnSp>
          <p:nvCxnSpPr>
            <p:cNvPr id="42" name="直接连接符 41"/>
            <p:cNvCxnSpPr/>
            <p:nvPr/>
          </p:nvCxnSpPr>
          <p:spPr>
            <a:xfrm flipH="1" flipV="1">
              <a:off x="5890945" y="3448691"/>
              <a:ext cx="7658" cy="149201"/>
            </a:xfrm>
            <a:prstGeom prst="line">
              <a:avLst/>
            </a:prstGeom>
            <a:noFill/>
            <a:ln w="6350" cap="flat" cmpd="sng" algn="ctr">
              <a:solidFill>
                <a:srgbClr val="31ADFB"/>
              </a:solidFill>
              <a:prstDash val="solid"/>
              <a:miter lim="800000"/>
            </a:ln>
            <a:effectLst/>
          </p:spPr>
        </p:cxnSp>
        <p:sp>
          <p:nvSpPr>
            <p:cNvPr id="43" name="文本框 42"/>
            <p:cNvSpPr txBox="1"/>
            <p:nvPr/>
          </p:nvSpPr>
          <p:spPr>
            <a:xfrm>
              <a:off x="2792517" y="3573584"/>
              <a:ext cx="597001" cy="297565"/>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RRH1</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44" name="文本框 43"/>
            <p:cNvSpPr txBox="1"/>
            <p:nvPr/>
          </p:nvSpPr>
          <p:spPr>
            <a:xfrm>
              <a:off x="4502957" y="3576142"/>
              <a:ext cx="597001" cy="297565"/>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RRH3</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45" name="文本框 44"/>
            <p:cNvSpPr txBox="1"/>
            <p:nvPr/>
          </p:nvSpPr>
          <p:spPr>
            <a:xfrm>
              <a:off x="6002759" y="3555131"/>
              <a:ext cx="597001" cy="297565"/>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RRH5</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sp>
          <p:nvSpPr>
            <p:cNvPr id="46" name="文本框 45"/>
            <p:cNvSpPr txBox="1"/>
            <p:nvPr/>
          </p:nvSpPr>
          <p:spPr>
            <a:xfrm>
              <a:off x="4205308" y="3149288"/>
              <a:ext cx="500248" cy="297565"/>
            </a:xfrm>
            <a:prstGeom prst="rect">
              <a:avLst/>
            </a:prstGeom>
            <a:noFill/>
          </p:spPr>
          <p:txBody>
            <a:bodyPr wrap="none" rtlCol="0">
              <a:spAutoFit/>
            </a:bodyPr>
            <a:lstStyle/>
            <a:p>
              <a:pPr marL="0" marR="0" lvl="0" indent="0" defTabSz="455613" eaLnBrk="0" fontAlgn="base" latinLnBrk="0" hangingPunct="0">
                <a:lnSpc>
                  <a:spcPct val="100000"/>
                </a:lnSpc>
                <a:spcBef>
                  <a:spcPct val="0"/>
                </a:spcBef>
                <a:spcAft>
                  <a:spcPct val="0"/>
                </a:spcAft>
                <a:buClrTx/>
                <a:buSzTx/>
                <a:buFontTx/>
                <a:buNone/>
                <a:tabLst/>
                <a:defRPr/>
              </a:pPr>
              <a:r>
                <a:rPr kumimoji="0" lang="en-US" altLang="zh-CN" sz="1000" b="0" i="0" u="none" strike="noStrike" kern="0" cap="none" spc="0" normalizeH="0" baseline="0" noProof="0" dirty="0" smtClean="0">
                  <a:ln>
                    <a:noFill/>
                  </a:ln>
                  <a:solidFill>
                    <a:srgbClr val="000000"/>
                  </a:solidFill>
                  <a:effectLst/>
                  <a:uLnTx/>
                  <a:uFillTx/>
                  <a:latin typeface="Arial" panose="020B0604020202020204" pitchFamily="34" charset="0"/>
                </a:rPr>
                <a:t>BBU</a:t>
              </a:r>
              <a:endParaRPr kumimoji="0" lang="zh-CN" altLang="en-US" sz="1000" b="0" i="0" u="none" strike="noStrike" kern="0" cap="none" spc="0" normalizeH="0" baseline="0" noProof="0" dirty="0" smtClean="0">
                <a:ln>
                  <a:noFill/>
                </a:ln>
                <a:solidFill>
                  <a:srgbClr val="000000"/>
                </a:solidFill>
                <a:effectLst/>
                <a:uLnTx/>
                <a:uFillTx/>
                <a:latin typeface="Arial" panose="020B0604020202020204" pitchFamily="34" charset="0"/>
              </a:endParaRPr>
            </a:p>
          </p:txBody>
        </p:sp>
      </p:grpSp>
    </p:spTree>
    <p:extLst>
      <p:ext uri="{BB962C8B-B14F-4D97-AF65-F5344CB8AC3E}">
        <p14:creationId xmlns:p14="http://schemas.microsoft.com/office/powerpoint/2010/main" val="294892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8280921" cy="494928"/>
          </a:xfrm>
        </p:spPr>
        <p:txBody>
          <a:bodyPr>
            <a:normAutofit/>
          </a:bodyPr>
          <a:lstStyle/>
          <a:p>
            <a:r>
              <a:rPr lang="en-US" altLang="zh-CN" sz="2400" dirty="0" smtClean="0">
                <a:latin typeface="+mn-lt"/>
              </a:rPr>
              <a:t>Enhancements </a:t>
            </a:r>
            <a:r>
              <a:rPr lang="en-US" altLang="zh-CN" sz="2400" dirty="0">
                <a:latin typeface="+mn-lt"/>
              </a:rPr>
              <a:t>for spectrum efficiency </a:t>
            </a:r>
          </a:p>
        </p:txBody>
      </p:sp>
      <p:sp>
        <p:nvSpPr>
          <p:cNvPr id="84" name="内容占位符 2"/>
          <p:cNvSpPr txBox="1">
            <a:spLocks/>
          </p:cNvSpPr>
          <p:nvPr/>
        </p:nvSpPr>
        <p:spPr>
          <a:xfrm>
            <a:off x="450272" y="980728"/>
            <a:ext cx="8349096" cy="2808312"/>
          </a:xfrm>
        </p:spPr>
        <p:txBody>
          <a:bodyPr/>
          <a:lstStyle>
            <a:lvl1pPr marL="171450" indent="-171450" algn="l" defTabSz="685783" rtl="0" eaLnBrk="1" latinLnBrk="0" hangingPunct="1">
              <a:lnSpc>
                <a:spcPct val="90000"/>
              </a:lnSpc>
              <a:spcBef>
                <a:spcPts val="750"/>
              </a:spcBef>
              <a:buFont typeface="Wingdings" panose="05000000000000000000" pitchFamily="2" charset="2"/>
              <a:buChar char="p"/>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783" rtl="0" eaLnBrk="1" latinLnBrk="0" hangingPunct="1">
              <a:lnSpc>
                <a:spcPct val="90000"/>
              </a:lnSpc>
              <a:spcBef>
                <a:spcPts val="375"/>
              </a:spcBef>
              <a:buFont typeface="Wingdings" panose="05000000000000000000" pitchFamily="2" charset="2"/>
              <a:buChar char="p"/>
              <a:defRPr sz="1800" kern="1200">
                <a:solidFill>
                  <a:schemeClr val="tx1"/>
                </a:solidFill>
                <a:latin typeface="微软雅黑" panose="020B0503020204020204" pitchFamily="34" charset="-122"/>
                <a:ea typeface="微软雅黑" panose="020B0503020204020204" pitchFamily="34" charset="-122"/>
                <a:cs typeface="+mn-cs"/>
              </a:defRPr>
            </a:lvl2pPr>
            <a:lvl3pPr marL="857228" indent="-171446" algn="l" defTabSz="685783" rtl="0" eaLnBrk="1" latinLnBrk="0" hangingPunct="1">
              <a:lnSpc>
                <a:spcPct val="90000"/>
              </a:lnSpc>
              <a:spcBef>
                <a:spcPts val="375"/>
              </a:spcBef>
              <a:buFont typeface="Arial"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20"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pPr lvl="0">
              <a:lnSpc>
                <a:spcPct val="100000"/>
              </a:lnSpc>
              <a:spcBef>
                <a:spcPts val="600"/>
              </a:spcBef>
              <a:buFont typeface="Wingdings" panose="05000000000000000000" pitchFamily="2" charset="2"/>
              <a:buChar char="Ø"/>
            </a:pPr>
            <a:r>
              <a:rPr lang="en-US" altLang="zh-CN" sz="1800" b="1" dirty="0">
                <a:latin typeface="+mn-lt"/>
              </a:rPr>
              <a:t>Consideration on issue </a:t>
            </a:r>
            <a:r>
              <a:rPr lang="en-US" altLang="zh-CN" sz="1800" b="1" dirty="0" smtClean="0">
                <a:latin typeface="+mn-lt"/>
              </a:rPr>
              <a:t>2</a:t>
            </a:r>
            <a:endParaRPr lang="en-US" altLang="zh-CN" sz="1800" b="1" dirty="0" smtClean="0">
              <a:latin typeface="+mn-lt"/>
            </a:endParaRPr>
          </a:p>
          <a:p>
            <a:pPr lvl="1">
              <a:lnSpc>
                <a:spcPct val="100000"/>
              </a:lnSpc>
              <a:spcBef>
                <a:spcPts val="600"/>
              </a:spcBef>
              <a:buFont typeface="Arial" panose="020B0604020202020204" pitchFamily="34" charset="0"/>
              <a:buChar char="•"/>
            </a:pPr>
            <a:r>
              <a:rPr lang="en-US" altLang="zh-CN" sz="1600" dirty="0">
                <a:latin typeface="+mn-lt"/>
              </a:rPr>
              <a:t>UEs near the window are usually experience </a:t>
            </a:r>
            <a:r>
              <a:rPr lang="en-US" altLang="zh-CN" sz="1600" dirty="0" err="1">
                <a:latin typeface="+mn-lt"/>
              </a:rPr>
              <a:t>LoS</a:t>
            </a:r>
            <a:r>
              <a:rPr lang="en-US" altLang="zh-CN" sz="1600" dirty="0">
                <a:latin typeface="+mn-lt"/>
              </a:rPr>
              <a:t>-like better channel condition, and the spectrum efficiency for these UEs could be further improved.</a:t>
            </a:r>
            <a:endParaRPr lang="en-US" altLang="zh-CN" sz="1600" dirty="0" smtClean="0">
              <a:latin typeface="+mn-lt"/>
            </a:endParaRPr>
          </a:p>
          <a:p>
            <a:pPr lvl="0">
              <a:lnSpc>
                <a:spcPct val="100000"/>
              </a:lnSpc>
              <a:spcBef>
                <a:spcPts val="600"/>
              </a:spcBef>
              <a:buFont typeface="Wingdings" panose="05000000000000000000" pitchFamily="2" charset="2"/>
              <a:buChar char="Ø"/>
            </a:pPr>
            <a:r>
              <a:rPr lang="en-US" altLang="zh-CN" sz="1800" b="1" dirty="0" smtClean="0">
                <a:latin typeface="+mn-lt"/>
              </a:rPr>
              <a:t>Potential </a:t>
            </a:r>
            <a:r>
              <a:rPr lang="en-US" altLang="zh-CN" sz="1800" b="1" dirty="0" smtClean="0">
                <a:latin typeface="+mn-lt"/>
              </a:rPr>
              <a:t>transmission scheme enhancement for spectrum efficiency </a:t>
            </a:r>
          </a:p>
          <a:p>
            <a:pPr lvl="1">
              <a:lnSpc>
                <a:spcPct val="100000"/>
              </a:lnSpc>
              <a:spcBef>
                <a:spcPts val="600"/>
              </a:spcBef>
              <a:buFont typeface="Arial" panose="020B0604020202020204" pitchFamily="34" charset="0"/>
              <a:buChar char="•"/>
            </a:pPr>
            <a:r>
              <a:rPr lang="en-US" altLang="zh-CN" sz="1600" dirty="0" smtClean="0">
                <a:latin typeface="+mn-lt"/>
              </a:rPr>
              <a:t>Scheme: enhancement </a:t>
            </a:r>
            <a:r>
              <a:rPr lang="en-US" altLang="zh-CN" sz="1600" dirty="0">
                <a:latin typeface="+mn-lt"/>
              </a:rPr>
              <a:t>based on </a:t>
            </a:r>
            <a:r>
              <a:rPr lang="en-US" altLang="zh-CN" sz="1600" dirty="0" err="1">
                <a:latin typeface="+mn-lt"/>
              </a:rPr>
              <a:t>Rel</a:t>
            </a:r>
            <a:r>
              <a:rPr lang="en-US" altLang="zh-CN" sz="1600" dirty="0">
                <a:latin typeface="+mn-lt"/>
              </a:rPr>
              <a:t>-16 Single-DCI based Multi-TRP </a:t>
            </a:r>
            <a:r>
              <a:rPr lang="en-US" altLang="zh-CN" sz="1600" dirty="0" smtClean="0">
                <a:latin typeface="+mn-lt"/>
              </a:rPr>
              <a:t>transmission</a:t>
            </a:r>
            <a:endParaRPr lang="zh-CN" altLang="zh-CN" sz="1600" dirty="0">
              <a:latin typeface="+mn-lt"/>
            </a:endParaRPr>
          </a:p>
          <a:p>
            <a:pPr lvl="2">
              <a:lnSpc>
                <a:spcPct val="100000"/>
              </a:lnSpc>
              <a:spcBef>
                <a:spcPts val="600"/>
              </a:spcBef>
            </a:pPr>
            <a:r>
              <a:rPr lang="en-US" altLang="zh-CN" sz="1600" dirty="0">
                <a:latin typeface="+mn-lt"/>
              </a:rPr>
              <a:t>Independent MCS adjustment for layers from each TRP, i.e., 2 CWs for rank=&lt;4</a:t>
            </a:r>
            <a:endParaRPr lang="zh-CN" altLang="zh-CN" sz="1600" dirty="0">
              <a:latin typeface="+mn-lt"/>
            </a:endParaRPr>
          </a:p>
          <a:p>
            <a:pPr lvl="2">
              <a:lnSpc>
                <a:spcPct val="100000"/>
              </a:lnSpc>
              <a:spcBef>
                <a:spcPts val="600"/>
              </a:spcBef>
            </a:pPr>
            <a:r>
              <a:rPr lang="en-US" altLang="zh-CN" sz="1600" dirty="0">
                <a:latin typeface="+mn-lt"/>
              </a:rPr>
              <a:t>Ports corresponding to the same CW should be transmitted from the same </a:t>
            </a:r>
            <a:r>
              <a:rPr lang="en-US" altLang="zh-CN" sz="1600" dirty="0" smtClean="0">
                <a:latin typeface="+mn-lt"/>
              </a:rPr>
              <a:t>TRP</a:t>
            </a:r>
            <a:endParaRPr lang="zh-CN" altLang="zh-CN" sz="1600" dirty="0">
              <a:latin typeface="+mn-lt"/>
            </a:endParaRPr>
          </a:p>
        </p:txBody>
      </p:sp>
    </p:spTree>
    <p:extLst>
      <p:ext uri="{BB962C8B-B14F-4D97-AF65-F5344CB8AC3E}">
        <p14:creationId xmlns:p14="http://schemas.microsoft.com/office/powerpoint/2010/main" val="3805718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5544617" cy="494928"/>
          </a:xfrm>
        </p:spPr>
        <p:txBody>
          <a:bodyPr>
            <a:noAutofit/>
          </a:bodyPr>
          <a:lstStyle/>
          <a:p>
            <a:r>
              <a:rPr lang="en-US" altLang="zh-CN" sz="2400" dirty="0" smtClean="0">
                <a:latin typeface="+mn-lt"/>
              </a:rPr>
              <a:t>Enhancements </a:t>
            </a:r>
            <a:r>
              <a:rPr lang="en-US" altLang="zh-CN" sz="2400" dirty="0">
                <a:latin typeface="+mn-lt"/>
              </a:rPr>
              <a:t>for </a:t>
            </a:r>
            <a:r>
              <a:rPr lang="en-US" altLang="zh-CN" sz="2400" dirty="0" smtClean="0">
                <a:latin typeface="+mn-lt"/>
              </a:rPr>
              <a:t>robustness</a:t>
            </a:r>
            <a:endParaRPr lang="zh-CN" altLang="en-US" sz="2400" dirty="0">
              <a:latin typeface="+mn-lt"/>
            </a:endParaRPr>
          </a:p>
        </p:txBody>
      </p:sp>
      <p:sp>
        <p:nvSpPr>
          <p:cNvPr id="84" name="内容占位符 2"/>
          <p:cNvSpPr txBox="1">
            <a:spLocks/>
          </p:cNvSpPr>
          <p:nvPr/>
        </p:nvSpPr>
        <p:spPr>
          <a:xfrm>
            <a:off x="179511" y="628576"/>
            <a:ext cx="8784977" cy="6229424"/>
          </a:xfrm>
        </p:spPr>
        <p:txBody>
          <a:bodyPr/>
          <a:lstStyle>
            <a:lvl1pPr marL="171450" indent="-171450" algn="l" defTabSz="685783" rtl="0" eaLnBrk="1" latinLnBrk="0" hangingPunct="1">
              <a:lnSpc>
                <a:spcPct val="90000"/>
              </a:lnSpc>
              <a:spcBef>
                <a:spcPts val="750"/>
              </a:spcBef>
              <a:buFont typeface="Wingdings" panose="05000000000000000000" pitchFamily="2" charset="2"/>
              <a:buChar char="p"/>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783" rtl="0" eaLnBrk="1" latinLnBrk="0" hangingPunct="1">
              <a:lnSpc>
                <a:spcPct val="90000"/>
              </a:lnSpc>
              <a:spcBef>
                <a:spcPts val="375"/>
              </a:spcBef>
              <a:buFont typeface="Wingdings" panose="05000000000000000000" pitchFamily="2" charset="2"/>
              <a:buChar char="p"/>
              <a:defRPr sz="1800" kern="1200">
                <a:solidFill>
                  <a:schemeClr val="tx1"/>
                </a:solidFill>
                <a:latin typeface="微软雅黑" panose="020B0503020204020204" pitchFamily="34" charset="-122"/>
                <a:ea typeface="微软雅黑" panose="020B0503020204020204" pitchFamily="34" charset="-122"/>
                <a:cs typeface="+mn-cs"/>
              </a:defRPr>
            </a:lvl2pPr>
            <a:lvl3pPr marL="857228" indent="-171446" algn="l" defTabSz="685783" rtl="0" eaLnBrk="1" latinLnBrk="0" hangingPunct="1">
              <a:lnSpc>
                <a:spcPct val="90000"/>
              </a:lnSpc>
              <a:spcBef>
                <a:spcPts val="375"/>
              </a:spcBef>
              <a:buFont typeface="Arial"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20"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pPr lvl="0">
              <a:lnSpc>
                <a:spcPct val="100000"/>
              </a:lnSpc>
              <a:spcBef>
                <a:spcPts val="0"/>
              </a:spcBef>
              <a:buFont typeface="Wingdings" panose="05000000000000000000" pitchFamily="2" charset="2"/>
              <a:buChar char="Ø"/>
            </a:pPr>
            <a:r>
              <a:rPr lang="en-US" altLang="zh-CN" sz="1800" b="1" dirty="0">
                <a:latin typeface="+mn-lt"/>
              </a:rPr>
              <a:t>Consideration on issue </a:t>
            </a:r>
            <a:r>
              <a:rPr lang="en-US" altLang="zh-CN" sz="1800" b="1" dirty="0" smtClean="0">
                <a:latin typeface="+mn-lt"/>
              </a:rPr>
              <a:t>3</a:t>
            </a:r>
            <a:endParaRPr lang="en-US" altLang="zh-CN" sz="1800" b="1" dirty="0" smtClean="0">
              <a:latin typeface="+mn-lt"/>
            </a:endParaRPr>
          </a:p>
          <a:p>
            <a:pPr lvl="1">
              <a:lnSpc>
                <a:spcPct val="100000"/>
              </a:lnSpc>
              <a:spcBef>
                <a:spcPts val="0"/>
              </a:spcBef>
              <a:buFont typeface="Arial" panose="020B0604020202020204" pitchFamily="34" charset="0"/>
              <a:buChar char="•"/>
            </a:pPr>
            <a:r>
              <a:rPr lang="en-US" altLang="zh-CN" sz="1400" dirty="0">
                <a:latin typeface="+mn-lt"/>
              </a:rPr>
              <a:t>UEs far from the window in the train are usually experience </a:t>
            </a:r>
            <a:r>
              <a:rPr lang="en-US" altLang="zh-CN" sz="1400" dirty="0" err="1">
                <a:latin typeface="+mn-lt"/>
              </a:rPr>
              <a:t>NLoS</a:t>
            </a:r>
            <a:r>
              <a:rPr lang="en-US" altLang="zh-CN" sz="1400" dirty="0">
                <a:latin typeface="+mn-lt"/>
              </a:rPr>
              <a:t>-like channel condition, and the robustness need to be further improved.</a:t>
            </a:r>
            <a:endParaRPr lang="en-US" altLang="zh-CN" sz="1400" dirty="0">
              <a:latin typeface="+mn-lt"/>
            </a:endParaRPr>
          </a:p>
          <a:p>
            <a:pPr lvl="0">
              <a:lnSpc>
                <a:spcPct val="100000"/>
              </a:lnSpc>
              <a:spcBef>
                <a:spcPts val="0"/>
              </a:spcBef>
              <a:buFont typeface="Wingdings" panose="05000000000000000000" pitchFamily="2" charset="2"/>
              <a:buChar char="Ø"/>
            </a:pPr>
            <a:r>
              <a:rPr lang="en-US" altLang="zh-CN" sz="1800" b="1" dirty="0" smtClean="0">
                <a:latin typeface="+mn-lt"/>
              </a:rPr>
              <a:t>Potential </a:t>
            </a:r>
            <a:r>
              <a:rPr lang="en-US" altLang="zh-CN" sz="1800" b="1" dirty="0">
                <a:latin typeface="+mn-lt"/>
              </a:rPr>
              <a:t>transmission scheme enhancement for </a:t>
            </a:r>
            <a:r>
              <a:rPr lang="en-US" altLang="zh-CN" sz="1800" b="1" dirty="0" smtClean="0">
                <a:latin typeface="+mn-lt"/>
              </a:rPr>
              <a:t>robustness</a:t>
            </a:r>
          </a:p>
          <a:p>
            <a:pPr lvl="1">
              <a:lnSpc>
                <a:spcPct val="100000"/>
              </a:lnSpc>
              <a:spcBef>
                <a:spcPts val="0"/>
              </a:spcBef>
              <a:buFont typeface="Arial" panose="020B0604020202020204" pitchFamily="34" charset="0"/>
              <a:buChar char="•"/>
            </a:pPr>
            <a:r>
              <a:rPr lang="en-US" altLang="zh-CN" sz="1400" b="1" dirty="0" smtClean="0">
                <a:latin typeface="+mn-lt"/>
              </a:rPr>
              <a:t>Scheme 1: enhancement based on SFN transmission, similar to SDM based scheme </a:t>
            </a:r>
            <a:r>
              <a:rPr lang="en-US" altLang="zh-CN" sz="1400" b="1" dirty="0" err="1" smtClean="0">
                <a:latin typeface="+mn-lt"/>
              </a:rPr>
              <a:t>1c</a:t>
            </a:r>
            <a:r>
              <a:rPr lang="en-US" altLang="zh-CN" sz="1400" b="1" dirty="0" smtClean="0">
                <a:latin typeface="+mn-lt"/>
              </a:rPr>
              <a:t> discussed in </a:t>
            </a:r>
            <a:r>
              <a:rPr lang="en-US" altLang="zh-CN" sz="1400" b="1" dirty="0" err="1" smtClean="0">
                <a:latin typeface="+mn-lt"/>
              </a:rPr>
              <a:t>Rel</a:t>
            </a:r>
            <a:r>
              <a:rPr lang="en-US" altLang="zh-CN" sz="1400" b="1" dirty="0" smtClean="0">
                <a:latin typeface="+mn-lt"/>
              </a:rPr>
              <a:t>-16 for multi-TRP for URLLC</a:t>
            </a:r>
            <a:endParaRPr lang="zh-CN" altLang="zh-CN" sz="1400" b="1" dirty="0" smtClean="0">
              <a:latin typeface="+mn-lt"/>
            </a:endParaRPr>
          </a:p>
          <a:p>
            <a:pPr lvl="2">
              <a:lnSpc>
                <a:spcPct val="100000"/>
              </a:lnSpc>
              <a:spcBef>
                <a:spcPts val="0"/>
              </a:spcBef>
            </a:pPr>
            <a:r>
              <a:rPr lang="en-US" altLang="zh-CN" sz="1400" dirty="0" smtClean="0">
                <a:latin typeface="+mn-lt"/>
              </a:rPr>
              <a:t>TRS is transmitted separately from each TRP</a:t>
            </a:r>
            <a:endParaRPr lang="zh-CN" altLang="zh-CN" sz="1400" dirty="0" smtClean="0">
              <a:latin typeface="+mn-lt"/>
            </a:endParaRPr>
          </a:p>
          <a:p>
            <a:pPr lvl="2">
              <a:lnSpc>
                <a:spcPct val="100000"/>
              </a:lnSpc>
              <a:spcBef>
                <a:spcPts val="0"/>
              </a:spcBef>
            </a:pPr>
            <a:r>
              <a:rPr lang="en-US" altLang="zh-CN" sz="1400" dirty="0" smtClean="0">
                <a:latin typeface="+mn-lt"/>
              </a:rPr>
              <a:t>Multiple </a:t>
            </a:r>
            <a:r>
              <a:rPr lang="en-US" altLang="zh-CN" sz="1400" dirty="0">
                <a:latin typeface="+mn-lt"/>
              </a:rPr>
              <a:t>TCI states are indicated to UE, each of them corresponds to the TRS of one TRP</a:t>
            </a:r>
            <a:endParaRPr lang="zh-CN" altLang="zh-CN" sz="1400" dirty="0">
              <a:latin typeface="+mn-lt"/>
            </a:endParaRPr>
          </a:p>
          <a:p>
            <a:pPr lvl="2">
              <a:lnSpc>
                <a:spcPct val="100000"/>
              </a:lnSpc>
              <a:spcBef>
                <a:spcPts val="0"/>
              </a:spcBef>
            </a:pPr>
            <a:r>
              <a:rPr lang="en-US" altLang="zh-CN" sz="1400" dirty="0">
                <a:latin typeface="+mn-lt"/>
              </a:rPr>
              <a:t>Doppler profile of each TRP can be estimated independently</a:t>
            </a:r>
            <a:endParaRPr lang="zh-CN" altLang="zh-CN" sz="1400" dirty="0">
              <a:latin typeface="+mn-lt"/>
            </a:endParaRPr>
          </a:p>
          <a:p>
            <a:pPr lvl="2">
              <a:lnSpc>
                <a:spcPct val="100000"/>
              </a:lnSpc>
              <a:spcBef>
                <a:spcPts val="0"/>
              </a:spcBef>
            </a:pPr>
            <a:r>
              <a:rPr lang="en-US" altLang="zh-CN" sz="1400" b="1" dirty="0">
                <a:latin typeface="+mn-lt"/>
              </a:rPr>
              <a:t>Single-port DMRS (SFN) is used in PDSCH</a:t>
            </a:r>
            <a:endParaRPr lang="zh-CN" altLang="zh-CN" sz="1400" b="1" dirty="0">
              <a:latin typeface="+mn-lt"/>
            </a:endParaRPr>
          </a:p>
          <a:p>
            <a:pPr lvl="2">
              <a:lnSpc>
                <a:spcPct val="100000"/>
              </a:lnSpc>
              <a:spcBef>
                <a:spcPts val="0"/>
              </a:spcBef>
            </a:pPr>
            <a:r>
              <a:rPr lang="en-US" altLang="zh-CN" sz="1400" dirty="0" smtClean="0">
                <a:latin typeface="+mn-lt"/>
              </a:rPr>
              <a:t>Pros</a:t>
            </a:r>
            <a:endParaRPr lang="zh-CN" altLang="zh-CN" sz="1400" dirty="0" smtClean="0">
              <a:latin typeface="+mn-lt"/>
            </a:endParaRPr>
          </a:p>
          <a:p>
            <a:pPr lvl="3">
              <a:lnSpc>
                <a:spcPct val="100000"/>
              </a:lnSpc>
              <a:spcBef>
                <a:spcPts val="0"/>
              </a:spcBef>
            </a:pPr>
            <a:r>
              <a:rPr lang="en-US" altLang="zh-CN" dirty="0" smtClean="0">
                <a:latin typeface="+mn-lt"/>
              </a:rPr>
              <a:t>Better channel estimation performance might be obtained compared with baseline</a:t>
            </a:r>
            <a:endParaRPr lang="zh-CN" altLang="zh-CN" dirty="0" smtClean="0">
              <a:latin typeface="+mn-lt"/>
            </a:endParaRPr>
          </a:p>
          <a:p>
            <a:pPr lvl="3">
              <a:lnSpc>
                <a:spcPct val="100000"/>
              </a:lnSpc>
              <a:spcBef>
                <a:spcPts val="0"/>
              </a:spcBef>
            </a:pPr>
            <a:r>
              <a:rPr lang="en-US" altLang="zh-CN" dirty="0" smtClean="0">
                <a:latin typeface="+mn-lt"/>
              </a:rPr>
              <a:t>No extra DMRS overhead </a:t>
            </a:r>
            <a:endParaRPr lang="zh-CN" altLang="zh-CN" dirty="0" smtClean="0">
              <a:latin typeface="+mn-lt"/>
            </a:endParaRPr>
          </a:p>
          <a:p>
            <a:pPr lvl="2">
              <a:lnSpc>
                <a:spcPct val="100000"/>
              </a:lnSpc>
              <a:spcBef>
                <a:spcPts val="0"/>
              </a:spcBef>
            </a:pPr>
            <a:r>
              <a:rPr lang="en-US" altLang="zh-CN" sz="1400" dirty="0" smtClean="0">
                <a:latin typeface="+mn-lt"/>
              </a:rPr>
              <a:t>Cons: </a:t>
            </a:r>
            <a:r>
              <a:rPr lang="en-US" altLang="zh-CN" dirty="0" smtClean="0">
                <a:latin typeface="+mn-lt"/>
              </a:rPr>
              <a:t>Composite </a:t>
            </a:r>
            <a:r>
              <a:rPr lang="en-US" altLang="zh-CN" dirty="0" smtClean="0">
                <a:latin typeface="+mn-lt"/>
              </a:rPr>
              <a:t>channel is still estimated from 1-port DMRS</a:t>
            </a:r>
            <a:endParaRPr lang="zh-CN" altLang="zh-CN" dirty="0" smtClean="0">
              <a:latin typeface="+mn-lt"/>
            </a:endParaRPr>
          </a:p>
          <a:p>
            <a:pPr lvl="1">
              <a:lnSpc>
                <a:spcPct val="100000"/>
              </a:lnSpc>
              <a:spcBef>
                <a:spcPts val="0"/>
              </a:spcBef>
              <a:buFont typeface="Arial" panose="020B0604020202020204" pitchFamily="34" charset="0"/>
              <a:buChar char="•"/>
            </a:pPr>
            <a:r>
              <a:rPr lang="en-US" altLang="zh-CN" sz="1400" b="1" dirty="0" smtClean="0">
                <a:latin typeface="+mn-lt"/>
              </a:rPr>
              <a:t>Scheme 2: enhancement based on SFN transmission, similar to SDM based scheme </a:t>
            </a:r>
            <a:r>
              <a:rPr lang="en-US" altLang="zh-CN" sz="1400" b="1" dirty="0" err="1" smtClean="0">
                <a:latin typeface="+mn-lt"/>
              </a:rPr>
              <a:t>1c</a:t>
            </a:r>
            <a:r>
              <a:rPr lang="en-US" altLang="zh-CN" sz="1400" b="1" dirty="0" smtClean="0">
                <a:latin typeface="+mn-lt"/>
              </a:rPr>
              <a:t> discussed in </a:t>
            </a:r>
            <a:r>
              <a:rPr lang="en-US" altLang="zh-CN" sz="1400" b="1" dirty="0" err="1" smtClean="0">
                <a:latin typeface="+mn-lt"/>
              </a:rPr>
              <a:t>Rel</a:t>
            </a:r>
            <a:r>
              <a:rPr lang="en-US" altLang="zh-CN" sz="1400" b="1" dirty="0" smtClean="0">
                <a:latin typeface="+mn-lt"/>
              </a:rPr>
              <a:t>-16 for multi-TRP for URLLC</a:t>
            </a:r>
            <a:endParaRPr lang="zh-CN" altLang="zh-CN" sz="1400" b="1" dirty="0" smtClean="0">
              <a:latin typeface="+mn-lt"/>
            </a:endParaRPr>
          </a:p>
          <a:p>
            <a:pPr lvl="2">
              <a:lnSpc>
                <a:spcPct val="100000"/>
              </a:lnSpc>
              <a:spcBef>
                <a:spcPts val="0"/>
              </a:spcBef>
            </a:pPr>
            <a:r>
              <a:rPr lang="en-US" altLang="zh-CN" sz="1400" dirty="0" smtClean="0">
                <a:latin typeface="+mn-lt"/>
              </a:rPr>
              <a:t>TRS is transmitted separately from each TRP </a:t>
            </a:r>
            <a:endParaRPr lang="zh-CN" altLang="zh-CN" sz="1400" dirty="0" smtClean="0">
              <a:latin typeface="+mn-lt"/>
            </a:endParaRPr>
          </a:p>
          <a:p>
            <a:pPr lvl="2">
              <a:lnSpc>
                <a:spcPct val="100000"/>
              </a:lnSpc>
              <a:spcBef>
                <a:spcPts val="0"/>
              </a:spcBef>
            </a:pPr>
            <a:r>
              <a:rPr lang="en-US" altLang="zh-CN" sz="1400" dirty="0" smtClean="0">
                <a:latin typeface="+mn-lt"/>
              </a:rPr>
              <a:t>Multiple </a:t>
            </a:r>
            <a:r>
              <a:rPr lang="en-US" altLang="zh-CN" sz="1400" dirty="0">
                <a:latin typeface="+mn-lt"/>
              </a:rPr>
              <a:t>TCI states are indicated to UE, each of them corresponds to the TRS of one TRP</a:t>
            </a:r>
            <a:endParaRPr lang="zh-CN" altLang="zh-CN" sz="1400" dirty="0">
              <a:latin typeface="+mn-lt"/>
            </a:endParaRPr>
          </a:p>
          <a:p>
            <a:pPr lvl="2">
              <a:lnSpc>
                <a:spcPct val="100000"/>
              </a:lnSpc>
              <a:spcBef>
                <a:spcPts val="0"/>
              </a:spcBef>
            </a:pPr>
            <a:r>
              <a:rPr lang="en-US" altLang="zh-CN" sz="1400" dirty="0">
                <a:latin typeface="+mn-lt"/>
              </a:rPr>
              <a:t>Doppler profile of each TRP can be estimated independently</a:t>
            </a:r>
            <a:endParaRPr lang="zh-CN" altLang="zh-CN" sz="1400" dirty="0">
              <a:latin typeface="+mn-lt"/>
            </a:endParaRPr>
          </a:p>
          <a:p>
            <a:pPr lvl="2">
              <a:lnSpc>
                <a:spcPct val="100000"/>
              </a:lnSpc>
              <a:spcBef>
                <a:spcPts val="0"/>
              </a:spcBef>
            </a:pPr>
            <a:r>
              <a:rPr lang="en-US" altLang="zh-CN" sz="1400" b="1" dirty="0">
                <a:latin typeface="+mn-lt"/>
              </a:rPr>
              <a:t>Each TRP uses an independent DMRS port in PDSCH</a:t>
            </a:r>
            <a:endParaRPr lang="zh-CN" altLang="zh-CN" sz="1400" b="1" dirty="0">
              <a:latin typeface="+mn-lt"/>
            </a:endParaRPr>
          </a:p>
          <a:p>
            <a:pPr lvl="2">
              <a:lnSpc>
                <a:spcPct val="100000"/>
              </a:lnSpc>
              <a:spcBef>
                <a:spcPts val="0"/>
              </a:spcBef>
            </a:pPr>
            <a:r>
              <a:rPr lang="en-US" altLang="zh-CN" sz="1400" dirty="0">
                <a:latin typeface="+mn-lt"/>
              </a:rPr>
              <a:t>Pros</a:t>
            </a:r>
            <a:endParaRPr lang="zh-CN" altLang="zh-CN" sz="1400" dirty="0">
              <a:latin typeface="+mn-lt"/>
            </a:endParaRPr>
          </a:p>
          <a:p>
            <a:pPr lvl="3">
              <a:lnSpc>
                <a:spcPct val="100000"/>
              </a:lnSpc>
              <a:spcBef>
                <a:spcPts val="0"/>
              </a:spcBef>
            </a:pPr>
            <a:r>
              <a:rPr lang="en-US" altLang="zh-CN" dirty="0">
                <a:latin typeface="+mn-lt"/>
              </a:rPr>
              <a:t>Composite channel can be estimated based on multiple DMRS ports</a:t>
            </a:r>
            <a:endParaRPr lang="zh-CN" altLang="zh-CN" dirty="0">
              <a:latin typeface="+mn-lt"/>
            </a:endParaRPr>
          </a:p>
          <a:p>
            <a:pPr lvl="3">
              <a:lnSpc>
                <a:spcPct val="100000"/>
              </a:lnSpc>
              <a:spcBef>
                <a:spcPts val="0"/>
              </a:spcBef>
            </a:pPr>
            <a:r>
              <a:rPr lang="en-US" altLang="zh-CN" dirty="0" smtClean="0">
                <a:latin typeface="+mn-lt"/>
              </a:rPr>
              <a:t>Best channel estimation performance can be expected</a:t>
            </a:r>
            <a:endParaRPr lang="zh-CN" altLang="zh-CN" dirty="0" smtClean="0">
              <a:latin typeface="+mn-lt"/>
            </a:endParaRPr>
          </a:p>
          <a:p>
            <a:pPr lvl="2">
              <a:lnSpc>
                <a:spcPct val="100000"/>
              </a:lnSpc>
              <a:spcBef>
                <a:spcPts val="0"/>
              </a:spcBef>
            </a:pPr>
            <a:r>
              <a:rPr lang="en-US" altLang="zh-CN" sz="1400" dirty="0" smtClean="0">
                <a:latin typeface="+mn-lt"/>
              </a:rPr>
              <a:t>Cons: </a:t>
            </a:r>
            <a:r>
              <a:rPr lang="en-US" altLang="zh-CN" dirty="0" smtClean="0">
                <a:latin typeface="+mn-lt"/>
              </a:rPr>
              <a:t>Higher </a:t>
            </a:r>
            <a:r>
              <a:rPr lang="en-US" altLang="zh-CN" dirty="0">
                <a:latin typeface="+mn-lt"/>
              </a:rPr>
              <a:t>DMRS </a:t>
            </a:r>
            <a:r>
              <a:rPr lang="en-US" altLang="zh-CN" dirty="0" smtClean="0">
                <a:latin typeface="+mn-lt"/>
              </a:rPr>
              <a:t>overhead</a:t>
            </a:r>
            <a:endParaRPr lang="zh-CN" altLang="zh-CN" dirty="0" smtClean="0">
              <a:latin typeface="+mn-lt"/>
            </a:endParaRPr>
          </a:p>
          <a:p>
            <a:pPr>
              <a:lnSpc>
                <a:spcPct val="100000"/>
              </a:lnSpc>
              <a:spcBef>
                <a:spcPts val="0"/>
              </a:spcBef>
              <a:buFont typeface="Wingdings" panose="05000000000000000000" pitchFamily="2" charset="2"/>
              <a:buChar char="Ø"/>
            </a:pPr>
            <a:r>
              <a:rPr lang="en-US" altLang="zh-CN" sz="1800" b="1" dirty="0">
                <a:latin typeface="+mn-lt"/>
              </a:rPr>
              <a:t>Note: For reference (SDM based scheme </a:t>
            </a:r>
            <a:r>
              <a:rPr lang="en-US" altLang="zh-CN" sz="1800" b="1" dirty="0" err="1">
                <a:latin typeface="+mn-lt"/>
              </a:rPr>
              <a:t>1c</a:t>
            </a:r>
            <a:r>
              <a:rPr lang="en-US" altLang="zh-CN" sz="1800" b="1" dirty="0">
                <a:latin typeface="+mn-lt"/>
              </a:rPr>
              <a:t> discussed in </a:t>
            </a:r>
            <a:r>
              <a:rPr lang="en-US" altLang="zh-CN" sz="1800" b="1" dirty="0" err="1">
                <a:latin typeface="+mn-lt"/>
              </a:rPr>
              <a:t>Rel</a:t>
            </a:r>
            <a:r>
              <a:rPr lang="en-US" altLang="zh-CN" sz="1800" b="1" dirty="0">
                <a:latin typeface="+mn-lt"/>
              </a:rPr>
              <a:t>-16 for multi-TRP for URLLC)</a:t>
            </a:r>
            <a:endParaRPr lang="zh-CN" altLang="zh-CN" sz="1800" b="1" dirty="0">
              <a:latin typeface="+mn-lt"/>
            </a:endParaRPr>
          </a:p>
          <a:p>
            <a:pPr lvl="1">
              <a:spcBef>
                <a:spcPts val="0"/>
              </a:spcBef>
              <a:buFont typeface="Arial" panose="020B0604020202020204" pitchFamily="34" charset="0"/>
              <a:buChar char="•"/>
            </a:pPr>
            <a:r>
              <a:rPr lang="en-US" altLang="zh-CN" sz="1400" dirty="0">
                <a:latin typeface="+mn-lt"/>
              </a:rPr>
              <a:t>One </a:t>
            </a:r>
            <a:r>
              <a:rPr lang="en-US" altLang="zh-CN" sz="1400" dirty="0">
                <a:latin typeface="+mn-lt"/>
              </a:rPr>
              <a:t>transmission occasion is one layer of the same TB with one DMRS port associated with multiple TCI state indices, or one layer of the same TB with multiple DMRS ports associated with multiple TCI state indices one by one.</a:t>
            </a:r>
            <a:endParaRPr lang="zh-CN" altLang="zh-CN" sz="1400" dirty="0">
              <a:latin typeface="+mn-lt"/>
            </a:endParaRPr>
          </a:p>
          <a:p>
            <a:pPr marL="342900" lvl="1" indent="0">
              <a:lnSpc>
                <a:spcPct val="100000"/>
              </a:lnSpc>
              <a:spcBef>
                <a:spcPts val="0"/>
              </a:spcBef>
              <a:buNone/>
            </a:pPr>
            <a:endParaRPr lang="en-US" altLang="zh-CN" sz="1400" dirty="0" smtClean="0">
              <a:latin typeface="+mn-lt"/>
            </a:endParaRPr>
          </a:p>
        </p:txBody>
      </p:sp>
    </p:spTree>
    <p:extLst>
      <p:ext uri="{BB962C8B-B14F-4D97-AF65-F5344CB8AC3E}">
        <p14:creationId xmlns:p14="http://schemas.microsoft.com/office/powerpoint/2010/main" val="4129207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79511" y="116632"/>
            <a:ext cx="5544617" cy="494928"/>
          </a:xfrm>
        </p:spPr>
        <p:txBody>
          <a:bodyPr>
            <a:normAutofit/>
          </a:bodyPr>
          <a:lstStyle/>
          <a:p>
            <a:r>
              <a:rPr lang="en-US" altLang="zh-CN" sz="2400" dirty="0" smtClean="0">
                <a:latin typeface="+mn-lt"/>
              </a:rPr>
              <a:t>WI Proposals</a:t>
            </a:r>
            <a:endParaRPr lang="zh-CN" altLang="en-US" sz="2400" dirty="0">
              <a:latin typeface="+mn-lt"/>
            </a:endParaRPr>
          </a:p>
        </p:txBody>
      </p:sp>
      <p:sp>
        <p:nvSpPr>
          <p:cNvPr id="84" name="内容占位符 2"/>
          <p:cNvSpPr txBox="1">
            <a:spLocks/>
          </p:cNvSpPr>
          <p:nvPr/>
        </p:nvSpPr>
        <p:spPr>
          <a:xfrm>
            <a:off x="179510" y="692696"/>
            <a:ext cx="8856986" cy="6044046"/>
          </a:xfrm>
        </p:spPr>
        <p:txBody>
          <a:bodyPr/>
          <a:lstStyle>
            <a:lvl1pPr marL="171450" indent="-171450" algn="l" defTabSz="685783" rtl="0" eaLnBrk="1" latinLnBrk="0" hangingPunct="1">
              <a:lnSpc>
                <a:spcPct val="90000"/>
              </a:lnSpc>
              <a:spcBef>
                <a:spcPts val="750"/>
              </a:spcBef>
              <a:buFont typeface="Wingdings" panose="05000000000000000000" pitchFamily="2" charset="2"/>
              <a:buChar char="p"/>
              <a:defRPr sz="2100" kern="120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685783" rtl="0" eaLnBrk="1" latinLnBrk="0" hangingPunct="1">
              <a:lnSpc>
                <a:spcPct val="90000"/>
              </a:lnSpc>
              <a:spcBef>
                <a:spcPts val="375"/>
              </a:spcBef>
              <a:buFont typeface="Wingdings" panose="05000000000000000000" pitchFamily="2" charset="2"/>
              <a:buChar char="p"/>
              <a:defRPr sz="1800" kern="1200">
                <a:solidFill>
                  <a:schemeClr val="tx1"/>
                </a:solidFill>
                <a:latin typeface="微软雅黑" panose="020B0503020204020204" pitchFamily="34" charset="-122"/>
                <a:ea typeface="微软雅黑" panose="020B0503020204020204" pitchFamily="34" charset="-122"/>
                <a:cs typeface="+mn-cs"/>
              </a:defRPr>
            </a:lvl2pPr>
            <a:lvl3pPr marL="857228" indent="-171446" algn="l" defTabSz="685783" rtl="0" eaLnBrk="1" latinLnBrk="0" hangingPunct="1">
              <a:lnSpc>
                <a:spcPct val="90000"/>
              </a:lnSpc>
              <a:spcBef>
                <a:spcPts val="375"/>
              </a:spcBef>
              <a:buFont typeface="Arial" pitchFamily="34" charset="0"/>
              <a:buChar char="•"/>
              <a:defRPr sz="1500" kern="1200">
                <a:solidFill>
                  <a:schemeClr val="tx1"/>
                </a:solidFill>
                <a:latin typeface="微软雅黑" panose="020B0503020204020204" pitchFamily="34" charset="-122"/>
                <a:ea typeface="微软雅黑" panose="020B0503020204020204" pitchFamily="34" charset="-122"/>
                <a:cs typeface="+mn-cs"/>
              </a:defRPr>
            </a:lvl3pPr>
            <a:lvl4pPr marL="1200120"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pPr marL="0" lvl="0" indent="0">
              <a:lnSpc>
                <a:spcPct val="100000"/>
              </a:lnSpc>
              <a:spcBef>
                <a:spcPts val="0"/>
              </a:spcBef>
              <a:buNone/>
            </a:pPr>
            <a:r>
              <a:rPr lang="en-US" altLang="zh-CN" sz="1800" b="1" dirty="0" smtClean="0">
                <a:latin typeface="+mn-lt"/>
              </a:rPr>
              <a:t>Based on the email discussion of draft WI for </a:t>
            </a:r>
            <a:r>
              <a:rPr lang="en-US" altLang="zh-CN" sz="1800" b="1" dirty="0" err="1" smtClean="0">
                <a:latin typeface="+mn-lt"/>
              </a:rPr>
              <a:t>Rel</a:t>
            </a:r>
            <a:r>
              <a:rPr lang="en-US" altLang="zh-CN" sz="1800" b="1" dirty="0" smtClean="0">
                <a:latin typeface="+mn-lt"/>
              </a:rPr>
              <a:t>-17 NR MIMO, the following proposals in red should be considered</a:t>
            </a:r>
          </a:p>
          <a:p>
            <a:pPr marL="0" lvl="0" indent="0">
              <a:lnSpc>
                <a:spcPct val="100000"/>
              </a:lnSpc>
              <a:spcBef>
                <a:spcPts val="0"/>
              </a:spcBef>
              <a:buNone/>
            </a:pPr>
            <a:endParaRPr lang="en-US" altLang="zh-CN" sz="1800" b="1" dirty="0" smtClean="0">
              <a:latin typeface="+mn-lt"/>
            </a:endParaRPr>
          </a:p>
          <a:p>
            <a:pPr marL="342900" lvl="0" indent="-342900" algn="just">
              <a:spcBef>
                <a:spcPts val="0"/>
              </a:spcBef>
              <a:buFont typeface="+mj-lt"/>
              <a:buAutoNum type="arabicPeriod"/>
            </a:pPr>
            <a:r>
              <a:rPr lang="en-US" altLang="zh-CN" sz="1600" dirty="0" smtClean="0">
                <a:latin typeface="Times New Roman" panose="02020603050405020304" pitchFamily="18" charset="0"/>
                <a:cs typeface="Times New Roman" panose="02020603050405020304" pitchFamily="18" charset="0"/>
              </a:rPr>
              <a:t>…</a:t>
            </a:r>
            <a:endParaRPr lang="zh-CN" altLang="zh-CN" sz="1600" dirty="0">
              <a:latin typeface="Times New Roman" panose="02020603050405020304" pitchFamily="18" charset="0"/>
              <a:cs typeface="Times New Roman" panose="02020603050405020304" pitchFamily="18" charset="0"/>
            </a:endParaRPr>
          </a:p>
          <a:p>
            <a:pPr marL="342900" lvl="0" indent="-342900" algn="just">
              <a:spcAft>
                <a:spcPts val="600"/>
              </a:spcAft>
              <a:buFont typeface="+mj-lt"/>
              <a:buAutoNum type="arabicPeriod"/>
            </a:pPr>
            <a:r>
              <a:rPr lang="en-GB" altLang="zh-CN" sz="1600" dirty="0">
                <a:latin typeface="Times New Roman" panose="02020603050405020304" pitchFamily="18" charset="0"/>
                <a:cs typeface="Times New Roman" panose="02020603050405020304" pitchFamily="18" charset="0"/>
              </a:rPr>
              <a:t>Enhancement on the support for multi-TRP deployment, targeting both FR1 and FR2:</a:t>
            </a:r>
            <a:endParaRPr lang="zh-CN" altLang="zh-CN" sz="1600" dirty="0">
              <a:latin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altLang="zh-CN" sz="1600" dirty="0">
                <a:latin typeface="Times New Roman" panose="02020603050405020304" pitchFamily="18" charset="0"/>
                <a:cs typeface="Times New Roman" panose="02020603050405020304" pitchFamily="18" charset="0"/>
              </a:rPr>
              <a:t>Identify and specify features to improve reliability and robustness for channels other than PDSCH (that is, PDCCH, PUSCH, and PUCCH) using multi-TRP and/or multi-panel, with </a:t>
            </a:r>
            <a:r>
              <a:rPr lang="en-GB" altLang="zh-CN" sz="1600" dirty="0" err="1">
                <a:latin typeface="Times New Roman" panose="02020603050405020304" pitchFamily="18" charset="0"/>
                <a:cs typeface="Times New Roman" panose="02020603050405020304" pitchFamily="18" charset="0"/>
              </a:rPr>
              <a:t>Rel.16</a:t>
            </a:r>
            <a:r>
              <a:rPr lang="en-GB" altLang="zh-CN" sz="1600" dirty="0">
                <a:latin typeface="Times New Roman" panose="02020603050405020304" pitchFamily="18" charset="0"/>
                <a:cs typeface="Times New Roman" panose="02020603050405020304" pitchFamily="18" charset="0"/>
              </a:rPr>
              <a:t> reliability features as the baseline </a:t>
            </a:r>
            <a:endParaRPr lang="zh-CN" altLang="zh-CN" sz="1600" dirty="0">
              <a:latin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altLang="zh-CN" sz="1600" dirty="0">
                <a:latin typeface="Times New Roman" panose="02020603050405020304" pitchFamily="18" charset="0"/>
                <a:cs typeface="Times New Roman" panose="02020603050405020304" pitchFamily="18" charset="0"/>
              </a:rPr>
              <a:t>Identify and specify features to enable inter-/intra-cell multi-TRP operations (e.g., enhancements targeting support of inter-cell delays of more than CP in FR2)</a:t>
            </a:r>
            <a:endParaRPr lang="zh-CN" altLang="zh-CN" sz="1600" dirty="0">
              <a:latin typeface="Times New Roman" panose="02020603050405020304" pitchFamily="18" charset="0"/>
              <a:cs typeface="Times New Roman" panose="02020603050405020304" pitchFamily="18" charset="0"/>
            </a:endParaRPr>
          </a:p>
          <a:p>
            <a:pPr marL="742950" lvl="1" indent="-285750" algn="just">
              <a:spcAft>
                <a:spcPts val="600"/>
              </a:spcAft>
              <a:buFont typeface="+mj-lt"/>
              <a:buAutoNum type="alphaLcPeriod"/>
            </a:pPr>
            <a:r>
              <a:rPr lang="en-GB" altLang="zh-CN" sz="1600" dirty="0">
                <a:latin typeface="Times New Roman" panose="02020603050405020304" pitchFamily="18" charset="0"/>
                <a:cs typeface="Times New Roman" panose="02020603050405020304" pitchFamily="18" charset="0"/>
              </a:rPr>
              <a:t>Evaluate and, if needed, specify enhancements for simultaneous multi-TRP transmission with multi-panel reception, including group-based beam reporting, priority rules in case of multiple QCL-</a:t>
            </a:r>
            <a:r>
              <a:rPr lang="en-GB" altLang="zh-CN" sz="1600" dirty="0" err="1">
                <a:latin typeface="Times New Roman" panose="02020603050405020304" pitchFamily="18" charset="0"/>
                <a:cs typeface="Times New Roman" panose="02020603050405020304" pitchFamily="18" charset="0"/>
              </a:rPr>
              <a:t>TypeD</a:t>
            </a:r>
            <a:r>
              <a:rPr lang="en-GB" altLang="zh-CN" sz="1600" dirty="0">
                <a:latin typeface="Times New Roman" panose="02020603050405020304" pitchFamily="18" charset="0"/>
                <a:cs typeface="Times New Roman" panose="02020603050405020304" pitchFamily="18" charset="0"/>
              </a:rPr>
              <a:t>, and BFR/RLM</a:t>
            </a:r>
            <a:endParaRPr lang="zh-CN" altLang="zh-CN" sz="1600" dirty="0">
              <a:latin typeface="Times New Roman" panose="02020603050405020304" pitchFamily="18" charset="0"/>
              <a:cs typeface="Times New Roman" panose="02020603050405020304" pitchFamily="18" charset="0"/>
            </a:endParaRPr>
          </a:p>
          <a:p>
            <a:pPr marL="742950" lvl="1" indent="-285750">
              <a:spcAft>
                <a:spcPts val="900"/>
              </a:spcAft>
              <a:buFont typeface="+mj-lt"/>
              <a:buAutoNum type="alphaLcPeriod"/>
            </a:pPr>
            <a:r>
              <a:rPr lang="en-GB" altLang="zh-CN" sz="1600" dirty="0">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Identify and specify features to enable Doppler shift pre-compensate at each TRP and improve spectrum efficiency/robustness of PDSCH for SFN based high-speed train scenario (i.e., Multi-TRP with ideal backhaul), e.g., enable independent MCS adjustment for </a:t>
            </a:r>
            <a:r>
              <a:rPr lang="en-GB" altLang="zh-CN" sz="1600" dirty="0" err="1">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Rel</a:t>
            </a:r>
            <a:r>
              <a:rPr lang="en-GB" altLang="zh-CN" sz="1600" dirty="0">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-16 single-DCI based Multi-TRP transmission, enable SDM based scheme </a:t>
            </a:r>
            <a:r>
              <a:rPr lang="en-GB" altLang="zh-CN" sz="1600" dirty="0" err="1">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1c</a:t>
            </a:r>
            <a:r>
              <a:rPr lang="en-GB" altLang="zh-CN" sz="1600" dirty="0">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 discussed in </a:t>
            </a:r>
            <a:r>
              <a:rPr lang="en-GB" altLang="zh-CN" sz="1600" dirty="0" err="1">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Rel</a:t>
            </a:r>
            <a:r>
              <a:rPr lang="en-GB" altLang="zh-CN" sz="1600" dirty="0">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rPr>
              <a:t>-16 multi-TRP for URLLC.</a:t>
            </a:r>
            <a:endParaRPr lang="zh-CN" altLang="zh-CN" sz="1600" dirty="0">
              <a:solidFill>
                <a:srgbClr val="FF0000"/>
              </a:solidFill>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algn="just">
              <a:spcBef>
                <a:spcPts val="0"/>
              </a:spcBef>
              <a:buFont typeface="+mj-lt"/>
              <a:buAutoNum type="arabicPeriod"/>
            </a:pPr>
            <a:r>
              <a:rPr lang="en-US" altLang="zh-CN" sz="1600" dirty="0" smtClean="0">
                <a:latin typeface="Times New Roman" panose="02020603050405020304" pitchFamily="18" charset="0"/>
                <a:cs typeface="Times New Roman" panose="02020603050405020304" pitchFamily="18" charset="0"/>
              </a:rPr>
              <a:t>…</a:t>
            </a:r>
            <a:endParaRPr lang="en-US" altLang="zh-CN" sz="16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684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91680" y="2852936"/>
            <a:ext cx="5688632" cy="1015663"/>
          </a:xfrm>
          <a:prstGeom prst="rect">
            <a:avLst/>
          </a:prstGeom>
          <a:noFill/>
        </p:spPr>
        <p:txBody>
          <a:bodyPr wrap="square" rtlCol="0">
            <a:spAutoFit/>
          </a:bodyPr>
          <a:lstStyle/>
          <a:p>
            <a:pPr algn="ctr"/>
            <a:r>
              <a:rPr lang="en-US" altLang="zh-CN" sz="6000" dirty="0"/>
              <a:t>Thank you!</a:t>
            </a:r>
            <a:endParaRPr lang="zh-CN" altLang="en-US" sz="6000" dirty="0"/>
          </a:p>
        </p:txBody>
      </p:sp>
    </p:spTree>
    <p:extLst>
      <p:ext uri="{BB962C8B-B14F-4D97-AF65-F5344CB8AC3E}">
        <p14:creationId xmlns:p14="http://schemas.microsoft.com/office/powerpoint/2010/main" val="2188999050"/>
      </p:ext>
    </p:extLst>
  </p:cSld>
  <p:clrMapOvr>
    <a:masterClrMapping/>
  </p:clrMapOvr>
</p:sld>
</file>

<file path=ppt/theme/theme1.xml><?xml version="1.0" encoding="utf-8"?>
<a:theme xmlns:a="http://schemas.openxmlformats.org/drawingml/2006/main" name="新版PPT演示文稿模板_2014">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新版PPT演示文稿模板_2014.thmx</Template>
  <TotalTime>36316</TotalTime>
  <Words>1057</Words>
  <Application>Microsoft Office PowerPoint</Application>
  <PresentationFormat>全屏显示(4:3)</PresentationFormat>
  <Paragraphs>126</Paragraphs>
  <Slides>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Malgun Gothic</vt:lpstr>
      <vt:lpstr>华文中宋</vt:lpstr>
      <vt:lpstr>宋体</vt:lpstr>
      <vt:lpstr>Microsoft YaHei</vt:lpstr>
      <vt:lpstr>Microsoft YaHei</vt:lpstr>
      <vt:lpstr>Arial</vt:lpstr>
      <vt:lpstr>Calibri</vt:lpstr>
      <vt:lpstr>Times New Roman</vt:lpstr>
      <vt:lpstr>Wingdings</vt:lpstr>
      <vt:lpstr>新版PPT演示文稿模板_2014</vt:lpstr>
      <vt:lpstr>PowerPoint 演示文稿</vt:lpstr>
      <vt:lpstr>Scenario and Requirement</vt:lpstr>
      <vt:lpstr>Issues and potential enhancements </vt:lpstr>
      <vt:lpstr>Enhancements on Doppler shift pre-compensation</vt:lpstr>
      <vt:lpstr>Enhancements for spectrum efficiency </vt:lpstr>
      <vt:lpstr>Enhancements for robustness</vt:lpstr>
      <vt:lpstr>WI Proposals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任良川</dc:creator>
  <cp:lastModifiedBy>Fei Wang</cp:lastModifiedBy>
  <cp:revision>1292</cp:revision>
  <dcterms:created xsi:type="dcterms:W3CDTF">2013-11-22T10:39:44Z</dcterms:created>
  <dcterms:modified xsi:type="dcterms:W3CDTF">2019-11-29T06:19:32Z</dcterms:modified>
</cp:coreProperties>
</file>