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0" autoAdjust="0"/>
  </p:normalViewPr>
  <p:slideViewPr>
    <p:cSldViewPr snapToGrid="0">
      <p:cViewPr varScale="1">
        <p:scale>
          <a:sx n="40" d="100"/>
          <a:sy n="40" d="100"/>
        </p:scale>
        <p:origin x="-534" y="-12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101668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文本"/>
          <p:cNvSpPr txBox="1">
            <a:spLocks noGrp="1"/>
          </p:cNvSpPr>
          <p:nvPr>
            <p:ph type="title"/>
          </p:nvPr>
        </p:nvSpPr>
        <p:spPr>
          <a:xfrm>
            <a:off x="2387600" y="2692400"/>
            <a:ext cx="19621500" cy="3924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15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70485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18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16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" name="文本"/>
          <p:cNvSpPr txBox="1"/>
          <p:nvPr/>
        </p:nvSpPr>
        <p:spPr>
          <a:xfrm>
            <a:off x="7150100" y="3257549"/>
            <a:ext cx="228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r>
              <a:t>  </a:t>
            </a:r>
          </a:p>
        </p:txBody>
      </p:sp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图像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与项目符号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标题文本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</p:spPr>
        <p:txBody>
          <a:bodyPr/>
          <a:lstStyle>
            <a:lvl1pPr algn="l">
              <a:defRPr sz="10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标题文本</a:t>
            </a:r>
          </a:p>
        </p:txBody>
      </p:sp>
      <p:sp>
        <p:nvSpPr>
          <p:cNvPr id="137" name="正文级别 1…"/>
          <p:cNvSpPr txBox="1">
            <a:spLocks noGrp="1"/>
          </p:cNvSpPr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 marL="63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127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190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2540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3175000" indent="-635000">
              <a:spcBef>
                <a:spcPts val="5100"/>
              </a:spcBef>
              <a:buSzPct val="30000"/>
              <a:buBlip>
                <a:blip r:embed="rId3"/>
              </a:buBlip>
              <a:defRPr sz="5000">
                <a:solidFill>
                  <a:srgbClr val="FFF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721936" y="13122415"/>
            <a:ext cx="368504" cy="387070"/>
          </a:xfrm>
          <a:prstGeom prst="rect">
            <a:avLst/>
          </a:prstGeom>
        </p:spPr>
        <p:txBody>
          <a:bodyPr anchor="ctr"/>
          <a:lstStyle>
            <a:lvl1pPr algn="r">
              <a:defRPr sz="1800" b="1">
                <a:solidFill>
                  <a:srgbClr val="FFFFFF">
                    <a:alpha val="70000"/>
                  </a:srgb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像"/>
          <p:cNvSpPr>
            <a:spLocks noGrp="1"/>
          </p:cNvSpPr>
          <p:nvPr>
            <p:ph type="pic" sz="half" idx="13"/>
          </p:nvPr>
        </p:nvSpPr>
        <p:spPr>
          <a:xfrm>
            <a:off x="4857985" y="912870"/>
            <a:ext cx="14630401" cy="762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" name="标题文本"/>
          <p:cNvSpPr txBox="1">
            <a:spLocks noGrp="1"/>
          </p:cNvSpPr>
          <p:nvPr>
            <p:ph type="title"/>
          </p:nvPr>
        </p:nvSpPr>
        <p:spPr>
          <a:xfrm>
            <a:off x="2387600" y="8623300"/>
            <a:ext cx="19621500" cy="24003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sp>
        <p:nvSpPr>
          <p:cNvPr id="29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150600"/>
            <a:ext cx="19621500" cy="1790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32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30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1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文本"/>
          <p:cNvSpPr txBox="1">
            <a:spLocks noGrp="1"/>
          </p:cNvSpPr>
          <p:nvPr>
            <p:ph type="title"/>
          </p:nvPr>
        </p:nvSpPr>
        <p:spPr>
          <a:xfrm>
            <a:off x="2387600" y="4000500"/>
            <a:ext cx="19621500" cy="5715000"/>
          </a:xfrm>
          <a:prstGeom prst="rect">
            <a:avLst/>
          </a:prstGeom>
        </p:spPr>
        <p:txBody>
          <a:bodyPr/>
          <a:lstStyle>
            <a:lvl1pPr>
              <a:defRPr sz="13200"/>
            </a:lvl1pPr>
          </a:lstStyle>
          <a:p>
            <a:r>
              <a:t>标题文本</a:t>
            </a:r>
          </a:p>
        </p:txBody>
      </p:sp>
      <p:grpSp>
        <p:nvGrpSpPr>
          <p:cNvPr id="43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41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图像"/>
          <p:cNvSpPr>
            <a:spLocks noGrp="1"/>
          </p:cNvSpPr>
          <p:nvPr>
            <p:ph type="pic" sz="half" idx="13"/>
          </p:nvPr>
        </p:nvSpPr>
        <p:spPr>
          <a:xfrm>
            <a:off x="15338226" y="1143000"/>
            <a:ext cx="8089901" cy="1078653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标题文本"/>
          <p:cNvSpPr txBox="1">
            <a:spLocks noGrp="1"/>
          </p:cNvSpPr>
          <p:nvPr>
            <p:ph type="title"/>
          </p:nvPr>
        </p:nvSpPr>
        <p:spPr>
          <a:xfrm>
            <a:off x="711200" y="1981200"/>
            <a:ext cx="14046200" cy="46482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53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711200" y="6731000"/>
            <a:ext cx="14046200" cy="5232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6" name="成组"/>
          <p:cNvGrpSpPr/>
          <p:nvPr/>
        </p:nvGrpSpPr>
        <p:grpSpPr>
          <a:xfrm>
            <a:off x="726833" y="722692"/>
            <a:ext cx="1434561" cy="1380284"/>
            <a:chOff x="0" y="0"/>
            <a:chExt cx="1434560" cy="1380282"/>
          </a:xfrm>
        </p:grpSpPr>
        <p:pic>
          <p:nvPicPr>
            <p:cNvPr id="54" name="page1image856.png" descr="page1image856.pn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" name="page1image264.png" descr="page1image264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3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3898900"/>
            <a:ext cx="196215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76" name="成组"/>
          <p:cNvGrpSpPr/>
          <p:nvPr/>
        </p:nvGrpSpPr>
        <p:grpSpPr>
          <a:xfrm>
            <a:off x="22329877" y="11866215"/>
            <a:ext cx="1434561" cy="1380284"/>
            <a:chOff x="0" y="0"/>
            <a:chExt cx="1434560" cy="1380282"/>
          </a:xfrm>
        </p:grpSpPr>
        <p:pic>
          <p:nvPicPr>
            <p:cNvPr id="74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5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图像"/>
          <p:cNvSpPr>
            <a:spLocks noGrp="1"/>
          </p:cNvSpPr>
          <p:nvPr>
            <p:ph type="pic" sz="half" idx="13"/>
          </p:nvPr>
        </p:nvSpPr>
        <p:spPr>
          <a:xfrm>
            <a:off x="13271500" y="3898900"/>
            <a:ext cx="8724900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6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387600" y="3898900"/>
            <a:ext cx="10223500" cy="8039100"/>
          </a:xfrm>
          <a:prstGeom prst="rect">
            <a:avLst/>
          </a:prstGeom>
        </p:spPr>
        <p:txBody>
          <a:bodyPr/>
          <a:lstStyle>
            <a:lvl1pPr marL="673099" indent="-673099">
              <a:spcBef>
                <a:spcPts val="5300"/>
              </a:spcBef>
              <a:buSzPct val="50000"/>
              <a:buBlip>
                <a:blip r:embed="rId2"/>
              </a:buBlip>
              <a:defRPr sz="5000"/>
            </a:lvl1pPr>
            <a:lvl2pPr marL="13462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2pPr>
            <a:lvl3pPr marL="20193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3pPr>
            <a:lvl4pPr marL="26924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4pPr>
            <a:lvl5pPr marL="3365500" indent="-673100">
              <a:spcBef>
                <a:spcPts val="5300"/>
              </a:spcBef>
              <a:buSzPct val="50000"/>
              <a:buBlip>
                <a:blip r:embed="rId2"/>
              </a:buBlip>
              <a:defRPr sz="50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7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sz="quarter" idx="13"/>
          </p:nvPr>
        </p:nvSpPr>
        <p:spPr>
          <a:xfrm rot="21600000">
            <a:off x="16029108" y="861812"/>
            <a:ext cx="7810501" cy="58578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图像"/>
          <p:cNvSpPr>
            <a:spLocks noGrp="1"/>
          </p:cNvSpPr>
          <p:nvPr>
            <p:ph type="pic" sz="quarter" idx="14"/>
          </p:nvPr>
        </p:nvSpPr>
        <p:spPr>
          <a:xfrm rot="21600000">
            <a:off x="16073863" y="7236116"/>
            <a:ext cx="7762876" cy="582215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图像"/>
          <p:cNvSpPr>
            <a:spLocks noGrp="1"/>
          </p:cNvSpPr>
          <p:nvPr>
            <p:ph type="pic" idx="15"/>
          </p:nvPr>
        </p:nvSpPr>
        <p:spPr>
          <a:xfrm>
            <a:off x="554411" y="859436"/>
            <a:ext cx="15062201" cy="12192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文级别 1…"/>
          <p:cNvSpPr txBox="1">
            <a:spLocks noGrp="1"/>
          </p:cNvSpPr>
          <p:nvPr>
            <p:ph type="body" idx="1"/>
          </p:nvPr>
        </p:nvSpPr>
        <p:spPr>
          <a:xfrm>
            <a:off x="2387600" y="1790700"/>
            <a:ext cx="19621500" cy="1016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4"/>
              </a:buBlip>
            </a:lvl1pPr>
            <a:lvl2pPr>
              <a:buBlip>
                <a:blip r:embed="rId14"/>
              </a:buBlip>
            </a:lvl2pPr>
            <a:lvl3pPr>
              <a:buBlip>
                <a:blip r:embed="rId14"/>
              </a:buBlip>
            </a:lvl3pPr>
            <a:lvl4pPr>
              <a:buBlip>
                <a:blip r:embed="rId14"/>
              </a:buBlip>
            </a:lvl4pPr>
            <a:lvl5pPr>
              <a:buBlip>
                <a:blip r:embed="rId14"/>
              </a:buBlip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grpSp>
        <p:nvGrpSpPr>
          <p:cNvPr id="5" name="成组"/>
          <p:cNvGrpSpPr/>
          <p:nvPr/>
        </p:nvGrpSpPr>
        <p:grpSpPr>
          <a:xfrm>
            <a:off x="384833" y="152691"/>
            <a:ext cx="1434561" cy="1380284"/>
            <a:chOff x="0" y="0"/>
            <a:chExt cx="1434560" cy="138028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5" cstate="print">
              <a:extLst/>
            </a:blip>
            <a:stretch>
              <a:fillRect/>
            </a:stretch>
          </p:blipFill>
          <p:spPr>
            <a:xfrm>
              <a:off x="0" y="568837"/>
              <a:ext cx="1337836" cy="8114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46008" y="0"/>
              <a:ext cx="1388553" cy="960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标题文本"/>
          <p:cNvSpPr txBox="1">
            <a:spLocks noGrp="1"/>
          </p:cNvSpPr>
          <p:nvPr>
            <p:ph type="title"/>
          </p:nvPr>
        </p:nvSpPr>
        <p:spPr>
          <a:xfrm>
            <a:off x="2387600" y="355600"/>
            <a:ext cx="19621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6983" y="13106400"/>
            <a:ext cx="461773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1" r:id="rId1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889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778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2667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3556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4445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5334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6223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7112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8001000" marR="0" indent="-889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47000"/>
        <a:buFontTx/>
        <a:buBlip>
          <a:blip r:embed="rId14"/>
        </a:buBlip>
        <a:tabLst/>
        <a:defRPr sz="64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NR Rel-17 Topics"/>
          <p:cNvSpPr txBox="1">
            <a:spLocks noGrp="1"/>
          </p:cNvSpPr>
          <p:nvPr>
            <p:ph type="ctrTitle"/>
          </p:nvPr>
        </p:nvSpPr>
        <p:spPr>
          <a:xfrm>
            <a:off x="2084817" y="4668253"/>
            <a:ext cx="21012326" cy="30867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zh-CN" sz="8800" b="1" dirty="0" smtClean="0"/>
              <a:t>Potential SA impacts of </a:t>
            </a:r>
            <a:br>
              <a:rPr lang="en-US" altLang="zh-CN" sz="8800" b="1" dirty="0" smtClean="0"/>
            </a:br>
            <a:r>
              <a:rPr lang="en-US" altLang="zh-CN" sz="8800" b="1" dirty="0" smtClean="0"/>
              <a:t>RAN Data Collection Enhancement</a:t>
            </a:r>
            <a:endParaRPr sz="8800" dirty="0"/>
          </a:p>
        </p:txBody>
      </p:sp>
      <p:sp>
        <p:nvSpPr>
          <p:cNvPr id="148" name="from CMCC perspective"/>
          <p:cNvSpPr txBox="1">
            <a:spLocks noGrp="1"/>
          </p:cNvSpPr>
          <p:nvPr>
            <p:ph type="subTitle" sz="quarter" idx="1"/>
          </p:nvPr>
        </p:nvSpPr>
        <p:spPr>
          <a:xfrm>
            <a:off x="2026051" y="8628648"/>
            <a:ext cx="19621500" cy="1181100"/>
          </a:xfrm>
          <a:prstGeom prst="rect">
            <a:avLst/>
          </a:prstGeom>
        </p:spPr>
        <p:txBody>
          <a:bodyPr/>
          <a:lstStyle/>
          <a:p>
            <a:r>
              <a:rPr b="1" dirty="0" smtClean="0"/>
              <a:t>CMCC</a:t>
            </a:r>
            <a:endParaRPr b="1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00506CE-E728-41FA-856F-6CE0FE65508A}"/>
              </a:ext>
            </a:extLst>
          </p:cNvPr>
          <p:cNvSpPr/>
          <p:nvPr/>
        </p:nvSpPr>
        <p:spPr>
          <a:xfrm>
            <a:off x="2488504" y="758043"/>
            <a:ext cx="164010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4000" dirty="0" smtClean="0"/>
              <a:t>3GPP TSG RAN Meeting #85	</a:t>
            </a:r>
          </a:p>
          <a:p>
            <a:pPr algn="l"/>
            <a:r>
              <a:rPr lang="en-US" altLang="zh-CN" sz="4000" dirty="0" smtClean="0"/>
              <a:t>Newport Beach, USA, </a:t>
            </a:r>
            <a:r>
              <a:rPr lang="en-GB" altLang="zh-CN" sz="4000" dirty="0" smtClean="0"/>
              <a:t>September 16-20</a:t>
            </a:r>
            <a:r>
              <a:rPr lang="en-US" altLang="zh-CN" sz="4000" dirty="0" smtClean="0"/>
              <a:t>, 2019</a:t>
            </a:r>
          </a:p>
          <a:p>
            <a:pPr algn="l"/>
            <a:r>
              <a:rPr lang="en-US" altLang="zh-CN" sz="4000" dirty="0" smtClean="0"/>
              <a:t>Document for: discussion</a:t>
            </a:r>
          </a:p>
          <a:p>
            <a:pPr algn="l"/>
            <a:r>
              <a:rPr lang="en-US" altLang="zh-CN" sz="4000" dirty="0" smtClean="0"/>
              <a:t>Agenda Item: 8.1.12</a:t>
            </a:r>
            <a:endParaRPr lang="en-US" altLang="zh-CN" sz="4000" dirty="0"/>
          </a:p>
        </p:txBody>
      </p:sp>
      <p:sp>
        <p:nvSpPr>
          <p:cNvPr id="5" name="矩形 4"/>
          <p:cNvSpPr/>
          <p:nvPr/>
        </p:nvSpPr>
        <p:spPr>
          <a:xfrm>
            <a:off x="19851019" y="677978"/>
            <a:ext cx="393248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RP-191786</a:t>
            </a:r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782854" y="2706303"/>
            <a:ext cx="22250399" cy="10071234"/>
          </a:xfrm>
        </p:spPr>
        <p:txBody>
          <a:bodyPr>
            <a:noAutofit/>
          </a:bodyPr>
          <a:lstStyle/>
          <a:p>
            <a:r>
              <a:rPr lang="en-US" altLang="zh-CN" sz="4400" dirty="0" smtClean="0"/>
              <a:t>At RAN #84 meeting, multi-company proposals were consolidated into work areas and initialization for email discussion for each work areas were determined.</a:t>
            </a:r>
          </a:p>
          <a:p>
            <a:r>
              <a:rPr lang="en-US" altLang="zh-CN" sz="4400" dirty="0" smtClean="0"/>
              <a:t>“RAN-centric data collection and utilization” is one of the working areas identified for Rel-17</a:t>
            </a:r>
          </a:p>
          <a:p>
            <a:pPr lvl="2">
              <a:spcBef>
                <a:spcPts val="1800"/>
              </a:spcBef>
              <a:buFont typeface="微软雅黑" pitchFamily="34" charset="-122"/>
              <a:buChar char="−"/>
            </a:pPr>
            <a:r>
              <a:rPr lang="en-US" altLang="en-US" sz="4400" b="1" i="1" dirty="0" smtClean="0"/>
              <a:t>[</a:t>
            </a:r>
            <a:r>
              <a:rPr lang="en-US" altLang="en-US" sz="4400" b="1" i="1" dirty="0" err="1" smtClean="0"/>
              <a:t>RAN_datacollection_enh</a:t>
            </a:r>
            <a:r>
              <a:rPr lang="en-US" altLang="en-US" sz="4400" b="1" i="1" dirty="0" smtClean="0"/>
              <a:t>] (moderator: CMCC)</a:t>
            </a:r>
          </a:p>
          <a:p>
            <a:pPr lvl="3">
              <a:spcBef>
                <a:spcPts val="1800"/>
              </a:spcBef>
              <a:buFont typeface="微软雅黑" pitchFamily="34" charset="-122"/>
              <a:buChar char="−"/>
            </a:pPr>
            <a:r>
              <a:rPr lang="en-US" altLang="en-US" sz="4400" i="1" dirty="0" smtClean="0"/>
              <a:t>Includes SON and MDT</a:t>
            </a:r>
          </a:p>
          <a:p>
            <a:pPr lvl="3">
              <a:spcBef>
                <a:spcPts val="1800"/>
              </a:spcBef>
              <a:buFont typeface="微软雅黑" pitchFamily="34" charset="-122"/>
              <a:buChar char="−"/>
            </a:pPr>
            <a:r>
              <a:rPr lang="en-US" altLang="en-US" sz="4400" i="1" dirty="0" smtClean="0"/>
              <a:t>To start based on Release 16 scope and status (leftovers, etc…)</a:t>
            </a:r>
          </a:p>
          <a:p>
            <a:pPr lvl="3">
              <a:spcBef>
                <a:spcPts val="1800"/>
              </a:spcBef>
              <a:buFont typeface="微软雅黑" pitchFamily="34" charset="-122"/>
              <a:buChar char="−"/>
            </a:pPr>
            <a:r>
              <a:rPr lang="en-US" altLang="en-US" sz="4400" i="1" dirty="0" smtClean="0"/>
              <a:t>Data collection to enable AI is part of this discussion</a:t>
            </a:r>
          </a:p>
          <a:p>
            <a:r>
              <a:rPr lang="en-US" altLang="zh-CN" sz="4400" dirty="0" smtClean="0"/>
              <a:t>Email discussion for this work area will start in September (After RAN #85 meeting)</a:t>
            </a:r>
            <a:endParaRPr lang="zh-CN" altLang="en-US" sz="4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2438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5502" y="571927"/>
            <a:ext cx="8176918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800" b="1" i="0" u="none" strike="noStrike" cap="none" spc="0" normalizeH="0" baseline="0" dirty="0" smtClean="0">
                <a:ln>
                  <a:noFill/>
                </a:ln>
                <a:solidFill>
                  <a:srgbClr val="858585"/>
                </a:solidFill>
                <a:effectLst/>
                <a:uFillTx/>
                <a:latin typeface="+mn-lt"/>
                <a:ea typeface="+mn-ea"/>
                <a:cs typeface="+mn-cs"/>
                <a:sym typeface="Marker Felt"/>
              </a:rPr>
              <a:t>Current status</a:t>
            </a:r>
            <a:endParaRPr kumimoji="0" lang="zh-CN" altLang="en-US" sz="8800" b="1" i="0" u="none" strike="noStrike" cap="none" spc="0" normalizeH="0" baseline="0" dirty="0">
              <a:ln>
                <a:noFill/>
              </a:ln>
              <a:solidFill>
                <a:srgbClr val="858585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975360" y="9997440"/>
            <a:ext cx="22250399" cy="3186398"/>
          </a:xfrm>
        </p:spPr>
        <p:txBody>
          <a:bodyPr>
            <a:normAutofit lnSpcReduction="10000"/>
          </a:bodyPr>
          <a:lstStyle/>
          <a:p>
            <a:r>
              <a:rPr lang="en-US" altLang="zh-CN" sz="4800" dirty="0" smtClean="0"/>
              <a:t>SA2</a:t>
            </a:r>
            <a:r>
              <a:rPr lang="zh-CN" altLang="en-US" sz="4800" dirty="0" smtClean="0"/>
              <a:t>：</a:t>
            </a:r>
            <a:r>
              <a:rPr lang="en-US" altLang="zh-CN" sz="4800" dirty="0" smtClean="0"/>
              <a:t>Cooperation with NWDAF for,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e.g. E2E </a:t>
            </a:r>
            <a:r>
              <a:rPr lang="en-US" altLang="zh-CN" sz="4800" dirty="0" err="1" smtClean="0"/>
              <a:t>QoE</a:t>
            </a:r>
            <a:r>
              <a:rPr lang="en-US" altLang="zh-CN" sz="4800" smtClean="0"/>
              <a:t> enhancement</a:t>
            </a:r>
            <a:endParaRPr lang="en-US" altLang="zh-CN" sz="4800" dirty="0" smtClean="0"/>
          </a:p>
          <a:p>
            <a:r>
              <a:rPr lang="en-US" altLang="zh-CN" sz="4800" dirty="0" smtClean="0"/>
              <a:t>SA5</a:t>
            </a:r>
            <a:r>
              <a:rPr lang="zh-CN" altLang="en-US" sz="4800" dirty="0" smtClean="0"/>
              <a:t>：</a:t>
            </a:r>
            <a:r>
              <a:rPr lang="en-US" altLang="zh-CN" sz="4800" dirty="0" smtClean="0"/>
              <a:t>Potential enhancement for MDT activation/deactivation</a:t>
            </a:r>
          </a:p>
          <a:p>
            <a:pPr>
              <a:lnSpc>
                <a:spcPct val="110000"/>
              </a:lnSpc>
              <a:spcBef>
                <a:spcPts val="1800"/>
              </a:spcBef>
              <a:buNone/>
            </a:pPr>
            <a:r>
              <a:rPr lang="en-US" altLang="zh-CN" sz="4800" dirty="0" smtClean="0"/>
              <a:t>               New measurements to be supported </a:t>
            </a:r>
            <a:endParaRPr lang="zh-CN" altLang="en-US" sz="48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2438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6953" y="594994"/>
            <a:ext cx="14918765" cy="87850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088" y="571927"/>
            <a:ext cx="11328422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8800" b="1" i="0" u="none" strike="noStrike" cap="none" spc="0" normalizeH="0" baseline="0" dirty="0" smtClean="0">
                <a:ln>
                  <a:noFill/>
                </a:ln>
                <a:solidFill>
                  <a:srgbClr val="858585"/>
                </a:solidFill>
                <a:effectLst/>
                <a:uFillTx/>
                <a:latin typeface="+mn-lt"/>
                <a:ea typeface="+mn-ea"/>
                <a:cs typeface="+mn-cs"/>
                <a:sym typeface="Marker Felt"/>
              </a:rPr>
              <a:t>Potential SA</a:t>
            </a:r>
            <a:r>
              <a:rPr kumimoji="0" lang="en-US" altLang="zh-CN" sz="8800" b="1" i="0" u="none" strike="noStrike" cap="none" spc="0" normalizeH="0" dirty="0" smtClean="0">
                <a:ln>
                  <a:noFill/>
                </a:ln>
                <a:solidFill>
                  <a:srgbClr val="858585"/>
                </a:solidFill>
                <a:effectLst/>
                <a:uFillTx/>
                <a:latin typeface="+mn-lt"/>
                <a:ea typeface="+mn-ea"/>
                <a:cs typeface="+mn-cs"/>
                <a:sym typeface="Marker Felt"/>
              </a:rPr>
              <a:t> impact</a:t>
            </a:r>
            <a:endParaRPr kumimoji="0" lang="zh-CN" altLang="en-US" sz="8800" b="1" i="0" u="none" strike="noStrike" cap="none" spc="0" normalizeH="0" baseline="0" dirty="0">
              <a:ln>
                <a:noFill/>
              </a:ln>
              <a:solidFill>
                <a:srgbClr val="858585"/>
              </a:solidFill>
              <a:effectLst/>
              <a:uFillTx/>
              <a:latin typeface="+mn-lt"/>
              <a:ea typeface="+mn-ea"/>
              <a:cs typeface="+mn-cs"/>
              <a:sym typeface="Marker Fe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14605</TotalTime>
  <Words>136</Words>
  <Application>Microsoft Office PowerPoint</Application>
  <PresentationFormat>自定义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GraphPaper</vt:lpstr>
      <vt:lpstr>Potential SA impacts of  RAN Data Collection Enhancement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Rel-17 Topics</dc:title>
  <dc:creator>cmcc</dc:creator>
  <cp:lastModifiedBy>LiuLiang2</cp:lastModifiedBy>
  <cp:revision>59</cp:revision>
  <dcterms:modified xsi:type="dcterms:W3CDTF">2019-09-09T09:42:30Z</dcterms:modified>
</cp:coreProperties>
</file>