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13"/>
  </p:notesMasterIdLst>
  <p:sldIdLst>
    <p:sldId id="256" r:id="rId3"/>
    <p:sldId id="587" r:id="rId4"/>
    <p:sldId id="588" r:id="rId5"/>
    <p:sldId id="593" r:id="rId6"/>
    <p:sldId id="589" r:id="rId7"/>
    <p:sldId id="590" r:id="rId8"/>
    <p:sldId id="591" r:id="rId9"/>
    <p:sldId id="595" r:id="rId10"/>
    <p:sldId id="592" r:id="rId11"/>
    <p:sldId id="439" r:id="rId12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587"/>
            <p14:sldId id="588"/>
            <p14:sldId id="593"/>
            <p14:sldId id="589"/>
            <p14:sldId id="590"/>
            <p14:sldId id="591"/>
            <p14:sldId id="595"/>
            <p14:sldId id="592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  <p:cmAuthor id="2" name="Zhongda Du" initials="ZD" lastIdx="0" clrIdx="1"/>
  <p:cmAuthor id="3" name="OPPO(Zonda)" initials="ZD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7F02"/>
    <a:srgbClr val="046A38"/>
    <a:srgbClr val="FFFFFF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6727" autoAdjust="0"/>
  </p:normalViewPr>
  <p:slideViewPr>
    <p:cSldViewPr snapToGrid="0" snapToObjects="1">
      <p:cViewPr varScale="1">
        <p:scale>
          <a:sx n="61" d="100"/>
          <a:sy n="61" d="100"/>
        </p:scale>
        <p:origin x="42" y="10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FR2 Temporal domain case A</a:t>
            </a:r>
            <a:endParaRPr lang="zh-CN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Sheet3!$C$6:$C$9</c:f>
              <c:strCache>
                <c:ptCount val="4"/>
                <c:pt idx="0">
                  <c:v>60km/h/sub-case1</c:v>
                </c:pt>
                <c:pt idx="1">
                  <c:v>120km/h/sub-case1</c:v>
                </c:pt>
                <c:pt idx="2">
                  <c:v>60km/h/sub-case2</c:v>
                </c:pt>
                <c:pt idx="3">
                  <c:v>120km/h/sub-case2</c:v>
                </c:pt>
              </c:strCache>
            </c:strRef>
          </c:cat>
          <c:val>
            <c:numRef>
              <c:f>Sheet3!$D$6:$D$9</c:f>
              <c:numCache>
                <c:formatCode>0%</c:formatCode>
                <c:ptCount val="4"/>
                <c:pt idx="0">
                  <c:v>0.20927655532689554</c:v>
                </c:pt>
                <c:pt idx="1">
                  <c:v>0.2250970245795601</c:v>
                </c:pt>
                <c:pt idx="2">
                  <c:v>0.42791346824842991</c:v>
                </c:pt>
                <c:pt idx="3">
                  <c:v>0.47275216795983566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9B-40D5-8453-74EEE84165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65451296"/>
        <c:axId val="965448384"/>
      </c:barChart>
      <c:catAx>
        <c:axId val="965451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448384"/>
        <c:crosses val="autoZero"/>
        <c:auto val="1"/>
        <c:lblAlgn val="ctr"/>
        <c:lblOffset val="100"/>
        <c:noMultiLvlLbl val="0"/>
      </c:catAx>
      <c:valAx>
        <c:axId val="965448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451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Sheet4!$B$1</c:f>
              <c:strCache>
                <c:ptCount val="1"/>
                <c:pt idx="0">
                  <c:v>UE speed: 30km/h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Sheet4!$A$2:$A$4</c:f>
              <c:strCache>
                <c:ptCount val="3"/>
                <c:pt idx="0">
                  <c:v>MRRT:50%</c:v>
                </c:pt>
                <c:pt idx="1">
                  <c:v>MRRT:60%</c:v>
                </c:pt>
                <c:pt idx="2">
                  <c:v>MRRT:66.7%</c:v>
                </c:pt>
              </c:strCache>
            </c:strRef>
          </c:cat>
          <c:val>
            <c:numRef>
              <c:f>Sheet4!$B$2:$B$4</c:f>
              <c:numCache>
                <c:formatCode>0.0%</c:formatCode>
                <c:ptCount val="3"/>
                <c:pt idx="0">
                  <c:v>8.6418884916848113E-2</c:v>
                </c:pt>
                <c:pt idx="1">
                  <c:v>6.6784274193548571E-2</c:v>
                </c:pt>
                <c:pt idx="2">
                  <c:v>7.2543698063065543E-2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1B-46A8-A2B2-05D1FB591060}"/>
            </c:ext>
          </c:extLst>
        </c:ser>
        <c:ser>
          <c:idx val="1"/>
          <c:order val="1"/>
          <c:tx>
            <c:strRef>
              <c:f>Sheet4!$C$1</c:f>
              <c:strCache>
                <c:ptCount val="1"/>
                <c:pt idx="0">
                  <c:v>UE speed: 90km/h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Sheet4!$A$2:$A$4</c:f>
              <c:strCache>
                <c:ptCount val="3"/>
                <c:pt idx="0">
                  <c:v>MRRT:50%</c:v>
                </c:pt>
                <c:pt idx="1">
                  <c:v>MRRT:60%</c:v>
                </c:pt>
                <c:pt idx="2">
                  <c:v>MRRT:66.7%</c:v>
                </c:pt>
              </c:strCache>
            </c:strRef>
          </c:cat>
          <c:val>
            <c:numRef>
              <c:f>Sheet4!$C$2:$C$4</c:f>
              <c:numCache>
                <c:formatCode>0.0%</c:formatCode>
                <c:ptCount val="3"/>
                <c:pt idx="0">
                  <c:v>0.13188006885591294</c:v>
                </c:pt>
                <c:pt idx="1">
                  <c:v>0.14609771573604058</c:v>
                </c:pt>
                <c:pt idx="2">
                  <c:v>0.16727043945552578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1B-46A8-A2B2-05D1FB5910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4193024"/>
        <c:axId val="1714192192"/>
      </c:barChart>
      <c:catAx>
        <c:axId val="17141930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4192192"/>
        <c:crosses val="autoZero"/>
        <c:auto val="1"/>
        <c:lblAlgn val="ctr"/>
        <c:lblOffset val="100"/>
        <c:noMultiLvlLbl val="0"/>
      </c:catAx>
      <c:valAx>
        <c:axId val="1714192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4193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4852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446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2024/12/3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4" r:id="rId4"/>
    <p:sldLayoutId id="2147483655" r:id="rId5"/>
    <p:sldLayoutId id="2147483671" r:id="rId6"/>
    <p:sldLayoutId id="2147483672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NULL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NUL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NUL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hyperlink" Target="NULL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34182" y="4013202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rgbClr val="0B945F"/>
                </a:solidFill>
              </a:rPr>
              <a:t>The motivation to specify AI Mobility NR</a:t>
            </a:r>
            <a:br>
              <a:rPr lang="en-US" altLang="zh-CN" dirty="0">
                <a:solidFill>
                  <a:srgbClr val="0B945F"/>
                </a:solidFill>
              </a:rPr>
            </a:br>
            <a:r>
              <a:rPr lang="en-US" altLang="zh-CN" dirty="0">
                <a:solidFill>
                  <a:srgbClr val="0B945F"/>
                </a:solidFill>
              </a:rPr>
              <a:t>OPPO, CAICT, China</a:t>
            </a:r>
            <a:r>
              <a:rPr lang="zh-CN" altLang="en-US" dirty="0">
                <a:solidFill>
                  <a:srgbClr val="0B945F"/>
                </a:solidFill>
              </a:rPr>
              <a:t> </a:t>
            </a:r>
            <a:r>
              <a:rPr lang="en-US" altLang="zh-CN" dirty="0">
                <a:solidFill>
                  <a:srgbClr val="0B945F"/>
                </a:solidFill>
              </a:rPr>
              <a:t>Unicom, China</a:t>
            </a:r>
            <a:r>
              <a:rPr lang="zh-CN" altLang="en-US" dirty="0">
                <a:solidFill>
                  <a:srgbClr val="0B945F"/>
                </a:solidFill>
              </a:rPr>
              <a:t> </a:t>
            </a:r>
            <a:r>
              <a:rPr lang="en-US" altLang="zh-CN" dirty="0">
                <a:solidFill>
                  <a:srgbClr val="0B945F"/>
                </a:solidFill>
              </a:rPr>
              <a:t>Telecom, Interdigital</a:t>
            </a:r>
            <a:endParaRPr kumimoji="1" lang="zh-CN" altLang="en-US" i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463A3C-C26E-4393-9157-7A35D78F99D8}"/>
              </a:ext>
            </a:extLst>
          </p:cNvPr>
          <p:cNvSpPr txBox="1"/>
          <p:nvPr/>
        </p:nvSpPr>
        <p:spPr>
          <a:xfrm>
            <a:off x="2033751" y="1297260"/>
            <a:ext cx="5644055" cy="148758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0" dirty="0"/>
              <a:t>TSG </a:t>
            </a:r>
            <a:r>
              <a:rPr kumimoji="0" lang="en-US" altLang="zh-CN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RAN#106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0" dirty="0"/>
              <a:t>Madrid Spain 9~12 Dec. 2024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0" dirty="0"/>
              <a:t>Agenda item:15.2 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706037-97C6-4EDF-B0FD-479D0BEF9A37}"/>
              </a:ext>
            </a:extLst>
          </p:cNvPr>
          <p:cNvSpPr txBox="1"/>
          <p:nvPr/>
        </p:nvSpPr>
        <p:spPr>
          <a:xfrm>
            <a:off x="18083047" y="1758925"/>
            <a:ext cx="5644055" cy="56425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b="0" dirty="0"/>
              <a:t>RP-242793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63DBFB-D788-4736-883C-BFF1EB4F3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	AI mobility working scope [1]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15D145-C555-44F7-803B-F9400751DC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22841775" cy="9899465"/>
          </a:xfrm>
        </p:spPr>
        <p:txBody>
          <a:bodyPr>
            <a:normAutofit fontScale="40000" lnSpcReduction="20000"/>
          </a:bodyPr>
          <a:lstStyle/>
          <a:p>
            <a:r>
              <a:rPr lang="en-US" altLang="zh-CN" dirty="0"/>
              <a:t>The study will focus on mobility enhancement in RRC_CONNECTED mode over air interface by following existing mobility framework, i.e., handover decision is always made in network side. Mobility use cases focus on standalone NR </a:t>
            </a:r>
            <a:r>
              <a:rPr lang="en-US" altLang="zh-CN" dirty="0" err="1"/>
              <a:t>PCell</a:t>
            </a:r>
            <a:r>
              <a:rPr lang="en-US" altLang="zh-CN" dirty="0"/>
              <a:t> change. UE-side and network-side AI/ML model can be both considered, respectively.</a:t>
            </a:r>
          </a:p>
          <a:p>
            <a:endParaRPr lang="en-US" altLang="zh-CN" dirty="0"/>
          </a:p>
          <a:p>
            <a:r>
              <a:rPr lang="en-US" altLang="zh-CN" dirty="0"/>
              <a:t>Study and evaluate potential benefits and gains of AI/ML aided mobility for network triggered L3-based handover, considering the following aspects:</a:t>
            </a:r>
          </a:p>
          <a:p>
            <a:pPr lvl="1"/>
            <a:r>
              <a:rPr lang="en-US" altLang="zh-CN" dirty="0"/>
              <a:t>AI/ML based RRM measurement and event prediction, </a:t>
            </a:r>
          </a:p>
          <a:p>
            <a:pPr lvl="2"/>
            <a:r>
              <a:rPr lang="en-US" altLang="zh-CN" dirty="0"/>
              <a:t>Cell-level measurement prediction including intra and inter-frequency (UE sided and NW sided model) [RAN2]</a:t>
            </a:r>
          </a:p>
          <a:p>
            <a:pPr lvl="3"/>
            <a:r>
              <a:rPr lang="en-US" altLang="zh-CN" dirty="0"/>
              <a:t>Inter-cell Beam-level measurement prediction for L3 Mobility (UE sided and NW sided model) [RAN2]</a:t>
            </a:r>
          </a:p>
          <a:p>
            <a:pPr lvl="2"/>
            <a:r>
              <a:rPr lang="en-US" altLang="zh-CN" dirty="0"/>
              <a:t>HO failure/RLF prediction (UE sided model) [RAN2]</a:t>
            </a:r>
          </a:p>
          <a:p>
            <a:pPr lvl="2"/>
            <a:r>
              <a:rPr lang="en-US" altLang="zh-CN" dirty="0"/>
              <a:t>Measurement events prediction (UE sided model) [RAN2]</a:t>
            </a:r>
          </a:p>
          <a:p>
            <a:pPr lvl="1"/>
            <a:r>
              <a:rPr lang="en-US" altLang="zh-CN" dirty="0"/>
              <a:t>Study the need/benefits of any other UE assistance information for the network side model [RAN2]</a:t>
            </a:r>
          </a:p>
          <a:p>
            <a:endParaRPr lang="en-US" altLang="zh-CN" dirty="0"/>
          </a:p>
          <a:p>
            <a:pPr lvl="1"/>
            <a:r>
              <a:rPr lang="en-US" altLang="zh-CN" dirty="0"/>
              <a:t>The evaluation of the AI/ML aided mobility benefits should consider HO performance KPIs (e.g., Ping-pong HO, HOF/RLF, Time of stay, Handover interruption, prediction accuracy, and measurement reduction) etc.) and complexity tradeoffs [RAN2]</a:t>
            </a:r>
          </a:p>
          <a:p>
            <a:pPr lvl="2"/>
            <a:r>
              <a:rPr lang="en-US" altLang="zh-CN" dirty="0"/>
              <a:t>NOTE: Simulation assumption and methodology can leverage TR 38.901, 38.843 and 36.839. And leave the detail discussion to RAN2</a:t>
            </a:r>
          </a:p>
          <a:p>
            <a:pPr lvl="1"/>
            <a:r>
              <a:rPr lang="en-US" altLang="zh-CN" dirty="0"/>
              <a:t>Potential AI mobility specific enhancement should be based on the Rel19 AI/ML-air interface WID general framework (e.g. LCM, performance monitoring </a:t>
            </a:r>
            <a:r>
              <a:rPr lang="en-US" altLang="zh-CN" dirty="0" err="1"/>
              <a:t>etc</a:t>
            </a:r>
            <a:r>
              <a:rPr lang="en-US" altLang="zh-CN" dirty="0"/>
              <a:t>) [RAN2]  </a:t>
            </a:r>
          </a:p>
          <a:p>
            <a:pPr lvl="2"/>
            <a:r>
              <a:rPr lang="en-US" altLang="zh-CN" dirty="0"/>
              <a:t>NOTE: This would only be treated after sufficient progress is made in the Rel-19 AI/ML air interface WID </a:t>
            </a:r>
          </a:p>
          <a:p>
            <a:pPr lvl="1"/>
            <a:r>
              <a:rPr lang="en-US" altLang="zh-CN" dirty="0"/>
              <a:t>Potential specification impacts of AI/ML aided mobility [RAN2]</a:t>
            </a:r>
          </a:p>
          <a:p>
            <a:pPr lvl="1"/>
            <a:r>
              <a:rPr lang="en-US" altLang="zh-CN" dirty="0"/>
              <a:t>Evaluate testability, interoperability, and impacts on RRM requirements and performance [RAN4]</a:t>
            </a:r>
          </a:p>
          <a:p>
            <a:pPr lvl="2"/>
            <a:r>
              <a:rPr lang="en-US" altLang="zh-CN" dirty="0"/>
              <a:t>Study the impacts on requirements based on RAN2 assumptions, and coordinate with RAN2 if needed </a:t>
            </a:r>
          </a:p>
          <a:p>
            <a:pPr lvl="2"/>
            <a:r>
              <a:rPr lang="en-US" altLang="zh-CN" dirty="0"/>
              <a:t>Study the testability and interoperability based on RAN2 framework (e.g., number of cells to measure, beams etc.)</a:t>
            </a:r>
          </a:p>
          <a:p>
            <a:pPr lvl="2"/>
            <a:r>
              <a:rPr lang="en-US" altLang="zh-CN" dirty="0"/>
              <a:t>NOTE 4: Leverage the work from “AI/ML for NR air interface” led by RAN1 and avoid the duplicate study for testability and interoperability. </a:t>
            </a:r>
          </a:p>
          <a:p>
            <a:pPr lvl="2"/>
            <a:r>
              <a:rPr lang="en-US" altLang="zh-CN" dirty="0"/>
              <a:t>NOTE 5: Avoid the overlaps with RAN2 work for evaluation</a:t>
            </a:r>
          </a:p>
          <a:p>
            <a:endParaRPr lang="en-US" altLang="zh-CN" dirty="0"/>
          </a:p>
          <a:p>
            <a:r>
              <a:rPr lang="en-US" altLang="zh-CN" dirty="0"/>
              <a:t>NOTE 1: RAN1/3 work can be triggered via LS</a:t>
            </a:r>
          </a:p>
          <a:p>
            <a:r>
              <a:rPr lang="en-US" altLang="zh-CN" dirty="0"/>
              <a:t>NOTE 2: To avoid duplicate study with “AI/ML for NG-RAN” led by RAN3</a:t>
            </a:r>
          </a:p>
          <a:p>
            <a:r>
              <a:rPr lang="en-US" altLang="zh-CN" dirty="0"/>
              <a:t>NOTE 3: Two-sided model is not included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297CD8-F053-48EB-BF36-024EB59117D7}"/>
              </a:ext>
            </a:extLst>
          </p:cNvPr>
          <p:cNvSpPr txBox="1"/>
          <p:nvPr/>
        </p:nvSpPr>
        <p:spPr>
          <a:xfrm>
            <a:off x="2033752" y="13037849"/>
            <a:ext cx="10326414" cy="41036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[1] RP-242393  Revised SID on AIML for mobility in NR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793213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E8CC68-1260-47C0-B74B-F74F0396A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SID current status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520713A-362C-4ED5-9572-1E37AFBB62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zh-CN" dirty="0"/>
              <a:t>SID completion level:</a:t>
            </a:r>
          </a:p>
          <a:p>
            <a:pPr lvl="1"/>
            <a:r>
              <a:rPr lang="en-US" altLang="zh-CN" dirty="0"/>
              <a:t>50% is completed</a:t>
            </a:r>
          </a:p>
          <a:p>
            <a:r>
              <a:rPr lang="en-US" altLang="zh-CN" dirty="0"/>
              <a:t>Evaluation:</a:t>
            </a:r>
          </a:p>
          <a:p>
            <a:pPr lvl="1"/>
            <a:r>
              <a:rPr lang="en-US" altLang="zh-CN" dirty="0"/>
              <a:t>RRM measurement prediction</a:t>
            </a:r>
          </a:p>
          <a:p>
            <a:pPr lvl="2"/>
            <a:r>
              <a:rPr lang="en-US" altLang="zh-CN" dirty="0"/>
              <a:t>2 rounds of simulation results are collected and evaluated</a:t>
            </a:r>
          </a:p>
          <a:p>
            <a:pPr lvl="2"/>
            <a:r>
              <a:rPr lang="en-US" altLang="zh-CN" dirty="0"/>
              <a:t>Simulation assumption of generalization is concluded</a:t>
            </a:r>
          </a:p>
          <a:p>
            <a:pPr lvl="3"/>
            <a:r>
              <a:rPr lang="en-US" altLang="zh-CN" dirty="0"/>
              <a:t>Evaluation of generalization is expected in Feb. 2025</a:t>
            </a:r>
          </a:p>
          <a:p>
            <a:pPr lvl="1"/>
            <a:r>
              <a:rPr lang="en-US" altLang="zh-CN" dirty="0"/>
              <a:t>Measurement event prediction</a:t>
            </a:r>
          </a:p>
          <a:p>
            <a:pPr lvl="2"/>
            <a:r>
              <a:rPr lang="en-US" altLang="zh-CN" dirty="0"/>
              <a:t>Simulation assumption is concluded</a:t>
            </a:r>
          </a:p>
          <a:p>
            <a:pPr lvl="2"/>
            <a:r>
              <a:rPr lang="en-US" altLang="zh-CN" dirty="0"/>
              <a:t>Evaluation is expected in Feb. 2025</a:t>
            </a:r>
          </a:p>
          <a:p>
            <a:pPr lvl="1"/>
            <a:r>
              <a:rPr lang="en-US" altLang="zh-CN" dirty="0"/>
              <a:t>SLS</a:t>
            </a:r>
          </a:p>
          <a:p>
            <a:pPr lvl="2"/>
            <a:r>
              <a:rPr lang="en-US" altLang="zh-CN" dirty="0"/>
              <a:t>Simulation assumption is concluded</a:t>
            </a:r>
          </a:p>
          <a:p>
            <a:pPr lvl="2"/>
            <a:r>
              <a:rPr lang="en-US" altLang="zh-CN" dirty="0"/>
              <a:t>Evaluation is expected in Feb. 2025</a:t>
            </a:r>
          </a:p>
          <a:p>
            <a:pPr lvl="1"/>
            <a:r>
              <a:rPr lang="en-US" altLang="zh-CN" dirty="0"/>
              <a:t>HOF is down prioritized</a:t>
            </a:r>
          </a:p>
          <a:p>
            <a:pPr lvl="1"/>
            <a:r>
              <a:rPr lang="en-US" altLang="zh-CN" dirty="0"/>
              <a:t>RLF: simulation assumption is concluded</a:t>
            </a:r>
          </a:p>
          <a:p>
            <a:r>
              <a:rPr lang="en-US" altLang="zh-CN" dirty="0"/>
              <a:t>LCM: </a:t>
            </a:r>
          </a:p>
          <a:p>
            <a:pPr lvl="1"/>
            <a:r>
              <a:rPr lang="en-US" altLang="zh-CN" dirty="0"/>
              <a:t>It is expected to kick off From April 2025</a:t>
            </a:r>
          </a:p>
          <a:p>
            <a:r>
              <a:rPr lang="en-US" altLang="zh-CN" dirty="0"/>
              <a:t>RAN4: </a:t>
            </a:r>
          </a:p>
          <a:p>
            <a:pPr lvl="1"/>
            <a:r>
              <a:rPr lang="en-US" altLang="zh-CN" dirty="0"/>
              <a:t>some initial conclusion on core requirement and testability is achieved</a:t>
            </a:r>
            <a:endParaRPr lang="zh-CN" altLang="en-US" dirty="0"/>
          </a:p>
        </p:txBody>
      </p:sp>
      <p:graphicFrame>
        <p:nvGraphicFramePr>
          <p:cNvPr id="9" name="表格 4">
            <a:extLst>
              <a:ext uri="{FF2B5EF4-FFF2-40B4-BE49-F238E27FC236}">
                <a16:creationId xmlns:a16="http://schemas.microsoft.com/office/drawing/2014/main" id="{76AB3E6F-95AF-4D1B-B3D9-A62E4B113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642182"/>
              </p:ext>
            </p:extLst>
          </p:nvPr>
        </p:nvGraphicFramePr>
        <p:xfrm>
          <a:off x="12192000" y="3013540"/>
          <a:ext cx="11244805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7522">
                  <a:extLst>
                    <a:ext uri="{9D8B030D-6E8A-4147-A177-3AD203B41FA5}">
                      <a16:colId xmlns:a16="http://schemas.microsoft.com/office/drawing/2014/main" val="2830851158"/>
                    </a:ext>
                  </a:extLst>
                </a:gridCol>
                <a:gridCol w="1088512">
                  <a:extLst>
                    <a:ext uri="{9D8B030D-6E8A-4147-A177-3AD203B41FA5}">
                      <a16:colId xmlns:a16="http://schemas.microsoft.com/office/drawing/2014/main" val="2977577203"/>
                    </a:ext>
                  </a:extLst>
                </a:gridCol>
                <a:gridCol w="7548790">
                  <a:extLst>
                    <a:ext uri="{9D8B030D-6E8A-4147-A177-3AD203B41FA5}">
                      <a16:colId xmlns:a16="http://schemas.microsoft.com/office/drawing/2014/main" val="3283188996"/>
                    </a:ext>
                  </a:extLst>
                </a:gridCol>
                <a:gridCol w="1589981">
                  <a:extLst>
                    <a:ext uri="{9D8B030D-6E8A-4147-A177-3AD203B41FA5}">
                      <a16:colId xmlns:a16="http://schemas.microsoft.com/office/drawing/2014/main" val="423790224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Case number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Prioritization 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Evaluation scenario combination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Methodology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3447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FR1 to FR1 intra-frequency temporal domain case A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Intra-cell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2367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High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FR1 to FR1 intra-frequency temporal domain case B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Intra-cell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853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High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FR1 to FR1 inter-frequency (frequency domain) for sub case 1 and 3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Inter-cell 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2041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High</a:t>
                      </a:r>
                      <a:endParaRPr lang="zh-CN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FR2 to FR2 intra-frequency temporal domain case A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Intra-cell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4563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FR2 to FR2 intra-frequency temporal domain case B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Intra-cell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895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Middle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FR2 to FR2 intra-frequency spatial domain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Intra-cell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1689753"/>
                  </a:ext>
                </a:extLst>
              </a:tr>
            </a:tbl>
          </a:graphicData>
        </a:graphic>
      </p:graphicFrame>
      <p:pic>
        <p:nvPicPr>
          <p:cNvPr id="12" name="图片 11">
            <a:extLst>
              <a:ext uri="{FF2B5EF4-FFF2-40B4-BE49-F238E27FC236}">
                <a16:creationId xmlns:a16="http://schemas.microsoft.com/office/drawing/2014/main" id="{A29E132C-D89C-403D-989C-F77C47B824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778" y="7363325"/>
            <a:ext cx="11387027" cy="458693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00B5332-A182-4022-A3D4-B96529E23F61}"/>
              </a:ext>
            </a:extLst>
          </p:cNvPr>
          <p:cNvSpPr txBox="1"/>
          <p:nvPr/>
        </p:nvSpPr>
        <p:spPr>
          <a:xfrm>
            <a:off x="2948152" y="12999263"/>
            <a:ext cx="9243848" cy="41036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[1] R2-2410186 Text proposal of 38.744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68444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F1FBDE-9C03-4C4D-932E-6F33489F3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Some initial observations on AI gain vs non-AI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6CE046-AEDE-4D5A-B5BF-FF90C01DCF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3354019"/>
            <a:ext cx="10682677" cy="927035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RAN2 concluded in #128 meeting:</a:t>
            </a:r>
          </a:p>
          <a:p>
            <a:pPr lvl="1"/>
            <a:r>
              <a:rPr lang="en-US" altLang="zh-CN" dirty="0"/>
              <a:t>For FR1 intra-frequency temporal domain case B, when PW is short, the performance between AI and sample-and-hold is not significant. However, when PW becomes larger</a:t>
            </a:r>
            <a:r>
              <a:rPr lang="en-US" altLang="zh-CN" sz="4500" dirty="0"/>
              <a:t>, AI outperforms sample-and-hold</a:t>
            </a:r>
            <a:r>
              <a:rPr lang="en-US" altLang="zh-CN" dirty="0"/>
              <a:t>.</a:t>
            </a:r>
          </a:p>
          <a:p>
            <a:pPr lvl="1"/>
            <a:r>
              <a:rPr lang="en-US" altLang="zh-CN" dirty="0"/>
              <a:t> </a:t>
            </a:r>
          </a:p>
          <a:p>
            <a:pPr lvl="1"/>
            <a:r>
              <a:rPr lang="en-US" altLang="zh-CN" dirty="0"/>
              <a:t>In frequency domain prediction cases (2GHz and 4GHz), cell-based approaches achieve limited gain compared to pathloss offset without the help of neighbor cell </a:t>
            </a:r>
            <a:r>
              <a:rPr lang="en-US" altLang="zh-CN" sz="4500" dirty="0"/>
              <a:t>measurement. The cluster-based shows better performance compared</a:t>
            </a:r>
            <a:r>
              <a:rPr lang="en-US" altLang="zh-CN" dirty="0"/>
              <a:t> to pathloss offset.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For intra-frequency temporal domain case </a:t>
            </a:r>
            <a:r>
              <a:rPr lang="en-US" altLang="zh-CN" sz="4500" dirty="0"/>
              <a:t>A, AI can provide gains (in terms of L3 cell RSRP difference</a:t>
            </a:r>
            <a:r>
              <a:rPr lang="en-US" altLang="zh-CN" dirty="0"/>
              <a:t>) compared to sample and hold. The gain improves with UE speed.</a:t>
            </a:r>
          </a:p>
          <a:p>
            <a:endParaRPr lang="zh-CN" altLang="en-US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6C2B446C-D365-406F-847A-CD75480E36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0509238"/>
              </p:ext>
            </p:extLst>
          </p:nvPr>
        </p:nvGraphicFramePr>
        <p:xfrm>
          <a:off x="14131158" y="2995448"/>
          <a:ext cx="7499133" cy="4303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83AD1AD8-7399-4D92-ABD4-3740E3CFD8A7}"/>
              </a:ext>
            </a:extLst>
          </p:cNvPr>
          <p:cNvSpPr txBox="1"/>
          <p:nvPr/>
        </p:nvSpPr>
        <p:spPr>
          <a:xfrm>
            <a:off x="2538248" y="13092063"/>
            <a:ext cx="12770069" cy="41036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[1] R2-2410799 Evaluation on RRM measurement prediction ZTE 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3EE97ECA-8C95-4C6B-8D1A-54AACC7112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2387867"/>
              </p:ext>
            </p:extLst>
          </p:nvPr>
        </p:nvGraphicFramePr>
        <p:xfrm>
          <a:off x="14383406" y="8434552"/>
          <a:ext cx="7136525" cy="3626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CA5AEE32-D068-4FA6-99C0-077B33A280DC}"/>
              </a:ext>
            </a:extLst>
          </p:cNvPr>
          <p:cNvSpPr txBox="1"/>
          <p:nvPr/>
        </p:nvSpPr>
        <p:spPr>
          <a:xfrm>
            <a:off x="16222717" y="8102489"/>
            <a:ext cx="4430111" cy="3488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FR1 Temporal domain case B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FAF126-6284-4AD3-A6C1-0C89A810E749}"/>
              </a:ext>
            </a:extLst>
          </p:cNvPr>
          <p:cNvSpPr txBox="1"/>
          <p:nvPr/>
        </p:nvSpPr>
        <p:spPr>
          <a:xfrm>
            <a:off x="16080828" y="12060620"/>
            <a:ext cx="4430111" cy="3488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AI vs non-AI gain (</a:t>
            </a: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30km/h</a:t>
            </a: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, </a:t>
            </a: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BE7F02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90km/h</a:t>
            </a: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)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B5A114-F165-4BB5-B1FA-12198F98C997}"/>
              </a:ext>
            </a:extLst>
          </p:cNvPr>
          <p:cNvSpPr txBox="1"/>
          <p:nvPr/>
        </p:nvSpPr>
        <p:spPr>
          <a:xfrm>
            <a:off x="16233228" y="7282685"/>
            <a:ext cx="4430111" cy="3488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AI vs non-AI gain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615134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F675C7-58FE-4F7E-967A-820C1D03D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FR2 temporal domain case A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9D3F4B-9670-404C-8190-5568248B44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2963916"/>
            <a:ext cx="10682677" cy="9144001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Observations:</a:t>
            </a:r>
          </a:p>
          <a:p>
            <a:pPr lvl="1"/>
            <a:r>
              <a:rPr lang="en-US" altLang="zh-CN" dirty="0"/>
              <a:t>The model for FR2 temporal domain case A reflects how much in advance that a model can predict in temporal domain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Other aspects like observation window length or filtering option etc. will also impact the result, but prediction window and UE speed is the most critical parameter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Assuming an acceptable threshold is 1.5db, for UE speed 90 and 120km/h, the PW length could be up to 200ms while for 60km/h, it could be up to 350ms</a:t>
            </a:r>
          </a:p>
          <a:p>
            <a:pPr lvl="2"/>
            <a:r>
              <a:rPr lang="en-US" altLang="zh-CN" dirty="0"/>
              <a:t>Considering majority users will be much slower than UE speed in the Figure, it can be foreseen longer prediction window or a lower threshold is feasible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455731-C13A-4440-8B9F-F1FCEBBD2F8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2748" y="2322576"/>
            <a:ext cx="10682677" cy="978534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BB74698-05BE-4B30-961D-61FACBD42056}"/>
              </a:ext>
            </a:extLst>
          </p:cNvPr>
          <p:cNvSpPr txBox="1"/>
          <p:nvPr/>
        </p:nvSpPr>
        <p:spPr>
          <a:xfrm>
            <a:off x="2538248" y="13092063"/>
            <a:ext cx="15119131" cy="41036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  <a:hlinkClick r:id="rId3" invalidUrl="ftp://3gpp.org/Email_Discussions/RAN2/[Misc]/R19 AI MOB Simulation Results/RRM Prediction/Scenario 4"/>
              </a:rPr>
              <a:t>ftp://3gpp.org/Email_Discussions/RAN2/[Misc]/R19%20AI%20MOB%20Simulation%20Results/RRM%20Prediction/Scenario%204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25177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F2B488-2CBE-4FA8-AB06-AE1F8C7AA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FR1 Temporal domain case B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BF1E6D-EAA3-4FD5-970D-5BECD5370C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3563007"/>
            <a:ext cx="10682677" cy="9061370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Observations:</a:t>
            </a:r>
          </a:p>
          <a:p>
            <a:pPr lvl="1"/>
            <a:r>
              <a:rPr lang="en-US" altLang="zh-CN" dirty="0"/>
              <a:t>The model for FR1 temporal domain case B reflects how much percentage measurement can be saved without or with minimum impact on handover performance e.g. handover failure rate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Other aspects like filtering option or skipping pattern etc. will also impact the result, but MRRT and UE speed are the most critical parameters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Assuming an acceptable threshold is 1.5db, at least 50% measurement can be saved for sure.</a:t>
            </a:r>
          </a:p>
          <a:p>
            <a:pPr lvl="2"/>
            <a:r>
              <a:rPr lang="en-US" altLang="zh-CN" dirty="0"/>
              <a:t>Considering majority users will be much slower than UE speed in the Figure, it can be foreseen MRRT&gt;= 67% is also  feasible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B4CD369-B60B-43DD-81B3-E8D814E64B1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9182" y="2964278"/>
            <a:ext cx="12283687" cy="930129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806326E-5561-4D4A-9C76-F4C3DBB25C22}"/>
              </a:ext>
            </a:extLst>
          </p:cNvPr>
          <p:cNvSpPr txBox="1"/>
          <p:nvPr/>
        </p:nvSpPr>
        <p:spPr>
          <a:xfrm>
            <a:off x="2538248" y="13092063"/>
            <a:ext cx="15119131" cy="41036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  <a:hlinkClick r:id="rId3" invalidUrl="ftp://3gpp.org/Email_Discussions/RAN2/[Misc]/R19 AI MOB Simulation Results/RRM Prediction/Scenario 2"/>
              </a:rPr>
              <a:t>ftp://3gpp.org/Email_Discussions/RAN2/[Misc]/R19%20AI%20MOB%20Simulation%20Results/RRM%20Prediction/Scenario%202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24331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26A00A-25DE-4EED-B6F7-7571F4925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FR1 Inter-frequency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627B0-8566-4DBE-A6E0-63CA0665B5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3105807"/>
            <a:ext cx="10682677" cy="9092901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Observations:</a:t>
            </a:r>
          </a:p>
          <a:p>
            <a:pPr lvl="1"/>
            <a:r>
              <a:rPr lang="en-US" altLang="zh-CN" dirty="0"/>
              <a:t>The model for FR1 frequency domain reflects the measurement on another frequency can be simply saved without or with minimum impact on handover performance e.g. handover failure rate. It means a measurement gap can be saved and hence user throughput can be improved.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The figure show an interesting phenomime that the prediction performance is not impacted by UE’s speed almost 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Assuming an acceptable threshold is 1 </a:t>
            </a:r>
            <a:r>
              <a:rPr lang="en-US" altLang="zh-CN" dirty="0" err="1"/>
              <a:t>db</a:t>
            </a:r>
            <a:r>
              <a:rPr lang="en-US" altLang="zh-CN" dirty="0"/>
              <a:t>, the outcome of the simulation show it is feasible to skip measurement on another frequency carrier based on measurement on one frequency carrier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0766FC5-4F60-470D-924C-B397EE5BFB0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9512" y="2397638"/>
            <a:ext cx="11027983" cy="957219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6CD6EAB-55F8-4E42-A447-981D95BABCC5}"/>
              </a:ext>
            </a:extLst>
          </p:cNvPr>
          <p:cNvSpPr txBox="1"/>
          <p:nvPr/>
        </p:nvSpPr>
        <p:spPr>
          <a:xfrm>
            <a:off x="2155935" y="13066039"/>
            <a:ext cx="13960364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zh-CN" altLang="en-US" sz="1800" b="0" dirty="0">
                <a:hlinkClick r:id="rId3" invalidUrl="ftp://3gpp.org/Email_Discussions/RAN2/[Misc]/R19 AI MOB Simulation Results/RRM Prediction/Scenario 3"/>
              </a:rPr>
              <a:t>ftp://3gpp.org/Email_Discussions/RAN2/[Misc]/R19%20AI%20MOB%20Simulation%20Results/RRM%20Prediction/Scenario</a:t>
            </a:r>
            <a:r>
              <a:rPr lang="zh-CN" altLang="en-US" sz="1800" b="0">
                <a:hlinkClick r:id="rId4" invalidUrl="ftp://3gpp.org/Email_Discussions/RAN2/[Misc]/R19 AI MOB Simulation Results/RRM Prediction/Scenario 3"/>
              </a:rPr>
              <a:t>%203</a:t>
            </a:r>
            <a:r>
              <a:rPr lang="zh-CN" altLang="en-US" sz="1800" b="0"/>
              <a:t> </a:t>
            </a:r>
            <a:endParaRPr lang="zh-CN" alt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250307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EAA34C-34EF-4048-A656-021D4BA5D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Debrief of AI mobility discussion in RAN#102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117DA2-69FB-4CE3-8F6B-BBB7DE9EA9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2724913"/>
            <a:ext cx="10682677" cy="7964108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en-US" altLang="zh-CN" dirty="0"/>
              <a:t>During discussion of AI mobility scope in RAN#102 plenary meeting, both LTM and conditional HO are interested in majority company</a:t>
            </a:r>
          </a:p>
          <a:p>
            <a:pPr lvl="1"/>
            <a:r>
              <a:rPr lang="en-US" altLang="zh-CN" dirty="0"/>
              <a:t>LTM is not in Rel19 scope is mainly because LTM itself is still under enhancement in Rel19 and RAN2 would like to focus on legacy handover procedure at starting point</a:t>
            </a:r>
          </a:p>
          <a:p>
            <a:pPr lvl="2"/>
            <a:r>
              <a:rPr lang="en-US" altLang="zh-CN" dirty="0"/>
              <a:t>In Rel19, LTM WID including inter-CU LTM, L1 event and conditional LTM(intra-CU) progress well</a:t>
            </a:r>
          </a:p>
          <a:p>
            <a:pPr lvl="1"/>
            <a:r>
              <a:rPr lang="en-US" altLang="zh-CN" dirty="0"/>
              <a:t>The concern on conditional handover is due to limited TU allocation and RAN2 work load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E65AAB-4F0E-4827-80F3-C67DDF649A9E}"/>
              </a:ext>
            </a:extLst>
          </p:cNvPr>
          <p:cNvSpPr txBox="1"/>
          <p:nvPr/>
        </p:nvSpPr>
        <p:spPr>
          <a:xfrm>
            <a:off x="1182414" y="13068217"/>
            <a:ext cx="19596538" cy="41036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[1] RP-233111 Moderator's summary on new SI Study on Artificial Intelligence (AI)/Machine Learning (ML) for mobility in NR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C58CA38-A72B-4714-B3AF-5579C5A0B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4744" y="2893419"/>
            <a:ext cx="11597376" cy="361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33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5906AB-2E84-4810-9860-860563234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for AI Mobility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581BF0-5EB5-4E0A-BF87-D3B820B78C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2724913"/>
            <a:ext cx="22841775" cy="8973102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Normative work on AI Mobility:</a:t>
            </a:r>
          </a:p>
          <a:p>
            <a:pPr lvl="1"/>
            <a:r>
              <a:rPr lang="en-US" altLang="zh-CN" dirty="0"/>
              <a:t>Reuse solution for AI/ML over air </a:t>
            </a:r>
            <a:r>
              <a:rPr lang="en-US" altLang="zh-CN" dirty="0" err="1"/>
              <a:t>w.r.t.</a:t>
            </a:r>
            <a:r>
              <a:rPr lang="en-US" altLang="zh-CN" dirty="0"/>
              <a:t> spec impact e.g. due to LCM procedure as much as possible</a:t>
            </a:r>
          </a:p>
          <a:p>
            <a:pPr lvl="2"/>
            <a:r>
              <a:rPr lang="en-US" altLang="zh-CN" dirty="0"/>
              <a:t>AI mobility specific aspect need be added if deem necessary</a:t>
            </a:r>
          </a:p>
          <a:p>
            <a:pPr lvl="1"/>
            <a:r>
              <a:rPr lang="en-US" altLang="zh-CN" dirty="0"/>
              <a:t>Both UE sided model and network sided model will be covered</a:t>
            </a:r>
          </a:p>
          <a:p>
            <a:pPr lvl="1"/>
            <a:r>
              <a:rPr lang="en-US" altLang="zh-CN" dirty="0"/>
              <a:t>Both FR1 and FR2 will be covered</a:t>
            </a:r>
          </a:p>
          <a:p>
            <a:pPr lvl="1"/>
            <a:r>
              <a:rPr lang="en-US" altLang="zh-CN" dirty="0"/>
              <a:t>At least cover RRM prediction, measurement event prediction and RLF prediction.</a:t>
            </a:r>
          </a:p>
          <a:p>
            <a:pPr lvl="1"/>
            <a:r>
              <a:rPr lang="en-US" altLang="zh-CN" dirty="0"/>
              <a:t>Temporal domain, spatial domain and frequency domain are covered</a:t>
            </a:r>
          </a:p>
          <a:p>
            <a:pPr lvl="1"/>
            <a:r>
              <a:rPr lang="en-US" altLang="zh-CN" dirty="0"/>
              <a:t>3 sub-use cases are covered</a:t>
            </a:r>
          </a:p>
          <a:p>
            <a:pPr lvl="1"/>
            <a:r>
              <a:rPr lang="en-US" altLang="zh-CN" dirty="0"/>
              <a:t>Final scope is subject to future evaluation and consolidation based on RAN2/4 progress</a:t>
            </a:r>
          </a:p>
          <a:p>
            <a:endParaRPr lang="en-US" altLang="zh-CN" dirty="0"/>
          </a:p>
          <a:p>
            <a:r>
              <a:rPr lang="en-US" altLang="zh-CN" dirty="0"/>
              <a:t>Potential new area in R20 at least cover:</a:t>
            </a:r>
          </a:p>
          <a:p>
            <a:pPr lvl="1"/>
            <a:r>
              <a:rPr lang="en-US" altLang="zh-CN" dirty="0"/>
              <a:t>LTM (intra-CU and inter-CU)</a:t>
            </a:r>
          </a:p>
          <a:p>
            <a:pPr lvl="1"/>
            <a:r>
              <a:rPr lang="en-US" altLang="zh-CN" dirty="0"/>
              <a:t>Conditional LTM and conditional Handover</a:t>
            </a:r>
          </a:p>
          <a:p>
            <a:pPr lvl="1"/>
            <a:r>
              <a:rPr lang="en-US" altLang="zh-CN" dirty="0"/>
              <a:t>Both </a:t>
            </a:r>
            <a:r>
              <a:rPr lang="en-US" altLang="zh-CN" dirty="0" err="1"/>
              <a:t>Pcell</a:t>
            </a:r>
            <a:r>
              <a:rPr lang="en-US" altLang="zh-CN" dirty="0"/>
              <a:t> change and </a:t>
            </a:r>
            <a:r>
              <a:rPr lang="en-US" altLang="zh-CN"/>
              <a:t>PSCell</a:t>
            </a:r>
            <a:r>
              <a:rPr lang="en-US" altLang="zh-CN" dirty="0"/>
              <a:t> change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8723302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4013</TotalTime>
  <Words>1510</Words>
  <Application>Microsoft Office PowerPoint</Application>
  <PresentationFormat>自定义</PresentationFormat>
  <Paragraphs>139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Helvetica Neue</vt:lpstr>
      <vt:lpstr>Helvetica Neue Medium</vt:lpstr>
      <vt:lpstr>OPPOSans B</vt:lpstr>
      <vt:lpstr>OPPOSans M</vt:lpstr>
      <vt:lpstr>OPPOSans R</vt:lpstr>
      <vt:lpstr>Arial</vt:lpstr>
      <vt:lpstr>Times New Roman</vt:lpstr>
      <vt:lpstr>Wingdings</vt:lpstr>
      <vt:lpstr>White 白底</vt:lpstr>
      <vt:lpstr>Black 黑底</vt:lpstr>
      <vt:lpstr>The motivation to specify AI Mobility NR OPPO, CAICT, China Unicom, China Telecom, Interdigital</vt:lpstr>
      <vt:lpstr> AI mobility working scope [1]</vt:lpstr>
      <vt:lpstr>SID current status</vt:lpstr>
      <vt:lpstr>Some initial observations on AI gain vs non-AI</vt:lpstr>
      <vt:lpstr>FR2 temporal domain case A</vt:lpstr>
      <vt:lpstr>FR1 Temporal domain case B</vt:lpstr>
      <vt:lpstr>FR1 Inter-frequency</vt:lpstr>
      <vt:lpstr>Debrief of AI mobility discussion in RAN#102</vt:lpstr>
      <vt:lpstr>Proposal for AI Mobility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OPPO-Zonda</cp:lastModifiedBy>
  <cp:revision>2059</cp:revision>
  <cp:lastPrinted>2023-06-26T09:38:34Z</cp:lastPrinted>
  <dcterms:created xsi:type="dcterms:W3CDTF">2023-06-01T23:19:23Z</dcterms:created>
  <dcterms:modified xsi:type="dcterms:W3CDTF">2024-12-03T07:29:28Z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1033-11.1.0.11698</vt:lpwstr>
  </property>
  <property fmtid="{D5CDD505-2E9C-101B-9397-08002B2CF9AE}" pid="3" name="ICV">
    <vt:lpwstr/>
  </property>
</Properties>
</file>