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9"/>
  </p:notesMasterIdLst>
  <p:handoutMasterIdLst>
    <p:handoutMasterId r:id="rId10"/>
  </p:handoutMasterIdLst>
  <p:sldIdLst>
    <p:sldId id="1122" r:id="rId6"/>
    <p:sldId id="1145" r:id="rId7"/>
    <p:sldId id="1142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820" autoAdjust="0"/>
  </p:normalViewPr>
  <p:slideViewPr>
    <p:cSldViewPr snapToGrid="0" snapToObjects="1" showGuides="1">
      <p:cViewPr varScale="1">
        <p:scale>
          <a:sx n="109" d="100"/>
          <a:sy n="109" d="100"/>
        </p:scale>
        <p:origin x="734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03/12/2024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03/12/2024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032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03 December 2024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03 December 2024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257843" y="2855033"/>
            <a:ext cx="4417969" cy="258259"/>
          </a:xfrm>
        </p:spPr>
        <p:txBody>
          <a:bodyPr/>
          <a:lstStyle/>
          <a:p>
            <a:pPr algn="ctr"/>
            <a:r>
              <a:rPr lang="en-GB" sz="1600" dirty="0">
                <a:latin typeface="Arial" panose="020B0604020202020204" pitchFamily="34" charset="0"/>
                <a:ea typeface="Calibri" panose="020F0502020204030204" pitchFamily="34" charset="0"/>
              </a:rPr>
              <a:t>Support </a:t>
            </a:r>
            <a:r>
              <a:rPr lang="en-GB" sz="1600">
                <a:latin typeface="Arial" panose="020B0604020202020204" pitchFamily="34" charset="0"/>
                <a:ea typeface="Calibri" panose="020F0502020204030204" pitchFamily="34" charset="0"/>
              </a:rPr>
              <a:t>of On </a:t>
            </a:r>
            <a:r>
              <a:rPr lang="en-GB" sz="1600" dirty="0">
                <a:latin typeface="Arial" panose="020B0604020202020204" pitchFamily="34" charset="0"/>
                <a:ea typeface="Calibri" panose="020F0502020204030204" pitchFamily="34" charset="0"/>
              </a:rPr>
              <a:t>D</a:t>
            </a:r>
            <a:r>
              <a:rPr lang="en-GB" sz="1600">
                <a:latin typeface="Arial" panose="020B0604020202020204" pitchFamily="34" charset="0"/>
                <a:ea typeface="Calibri" panose="020F0502020204030204" pitchFamily="34" charset="0"/>
              </a:rPr>
              <a:t>emand </a:t>
            </a:r>
            <a:r>
              <a:rPr lang="en-GB" sz="1600" dirty="0">
                <a:latin typeface="Arial" panose="020B0604020202020204" pitchFamily="34" charset="0"/>
                <a:ea typeface="Calibri" panose="020F0502020204030204" pitchFamily="34" charset="0"/>
              </a:rPr>
              <a:t>SIB1 Case 1: UL-WUS configuration from SIB1-Less cell</a:t>
            </a:r>
            <a:endParaRPr lang="en-US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93899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#106					RP-242637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Madrid,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Spain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9-12 December 2024</a:t>
            </a:r>
          </a:p>
          <a:p>
            <a:pPr hangingPunct="0">
              <a:spcAft>
                <a:spcPts val="900"/>
              </a:spcAft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Source: </a:t>
            </a:r>
            <a:r>
              <a:rPr lang="en-GB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Arial"/>
              </a:rPr>
              <a:t>Vodafone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GB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Arial"/>
              </a:rPr>
              <a:t>Agenda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 Item: 15.2</a:t>
            </a:r>
            <a:endParaRPr lang="en-GB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Times New Roman" panose="02020603050405020304" pitchFamily="18" charset="0"/>
              <a:cs typeface="Arial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GB" b="1" dirty="0">
                <a:latin typeface="Vodafone Rg"/>
              </a:rPr>
              <a:t>Realization </a:t>
            </a:r>
            <a:r>
              <a:rPr lang="en-GB" dirty="0">
                <a:latin typeface="Vodafone Rg"/>
              </a:rPr>
              <a:t>in </a:t>
            </a:r>
            <a:r>
              <a:rPr lang="en-GB" b="1" dirty="0">
                <a:latin typeface="Vodafone Rg"/>
              </a:rPr>
              <a:t>new frequency bands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3"/>
          </p:nvPr>
        </p:nvSpPr>
        <p:spPr>
          <a:xfrm>
            <a:off x="250825" y="539717"/>
            <a:ext cx="8642350" cy="3603293"/>
          </a:xfrm>
        </p:spPr>
        <p:txBody>
          <a:bodyPr/>
          <a:lstStyle/>
          <a:p>
            <a:pPr marL="0" indent="0" algn="just">
              <a:buNone/>
            </a:pPr>
            <a:r>
              <a:rPr lang="en-GB" b="1" dirty="0">
                <a:latin typeface="Vodafone Rg"/>
              </a:rPr>
              <a:t>Justification</a:t>
            </a:r>
          </a:p>
          <a:p>
            <a:pPr marL="423545" indent="-137795" algn="just">
              <a:buFont typeface="Arial"/>
              <a:buChar char="•"/>
            </a:pPr>
            <a:r>
              <a:rPr lang="en-GB" sz="1600" dirty="0">
                <a:latin typeface="Vodafone Rg"/>
              </a:rPr>
              <a:t>Case 2 has limited applicability due to the need for an Anchor cell. Case 2 raises issues for UE Battery Life and the Initial cell selection procedure.</a:t>
            </a:r>
            <a:endParaRPr lang="en-US" sz="1600" dirty="0">
              <a:latin typeface="Vodafone Rg"/>
            </a:endParaRPr>
          </a:p>
          <a:p>
            <a:pPr marL="423545" indent="-137795" algn="just">
              <a:buFont typeface="Arial"/>
              <a:buChar char="•"/>
            </a:pPr>
            <a:r>
              <a:rPr lang="en-GB" sz="1600" dirty="0">
                <a:latin typeface="Vodafone Rg"/>
              </a:rPr>
              <a:t>Case 1 allows independent rollout of macro network and small cells. It avoids e.g. late software delivery by a macro cell vendor preventing the use of OD-SIB-1 by small cell vendors.</a:t>
            </a:r>
          </a:p>
          <a:p>
            <a:pPr marL="423545" indent="-137795" algn="just">
              <a:buFont typeface="Arial"/>
              <a:buChar char="•"/>
            </a:pPr>
            <a:r>
              <a:rPr lang="en-GB" sz="1600" dirty="0">
                <a:latin typeface="Vodafone Rg"/>
              </a:rPr>
              <a:t>Case1 is useful for new frequency bands (e.g. upper 6 GHz) and/or offloading legacy UEs to e.g. 4G.</a:t>
            </a:r>
            <a:endParaRPr lang="en-GB" sz="1600" dirty="0"/>
          </a:p>
          <a:p>
            <a:pPr marL="423545" indent="-137795" algn="just">
              <a:buFont typeface="Arial"/>
              <a:buChar char="•"/>
            </a:pPr>
            <a:r>
              <a:rPr lang="en-GB" sz="1600" dirty="0">
                <a:latin typeface="Vodafone Rg"/>
              </a:rPr>
              <a:t>Case 1 can improve both mobile and network performance. By adding Case 1 to </a:t>
            </a:r>
            <a:r>
              <a:rPr lang="en-GB" sz="1600" dirty="0" err="1">
                <a:latin typeface="Vodafone Rg"/>
              </a:rPr>
              <a:t>Rel</a:t>
            </a:r>
            <a:r>
              <a:rPr lang="en-GB" sz="1600" dirty="0">
                <a:latin typeface="Vodafone Rg"/>
              </a:rPr>
              <a:t> 19’s Case 2, we can increase the adoption of the SIB1-less feature and make it useful in more scenarios. </a:t>
            </a:r>
            <a:endParaRPr lang="en-GB" sz="1600" dirty="0"/>
          </a:p>
          <a:p>
            <a:pPr marL="137795" indent="-137795" algn="just"/>
            <a:endParaRPr lang="en-GB" dirty="0">
              <a:latin typeface="Vodafone Rg"/>
            </a:endParaRPr>
          </a:p>
          <a:p>
            <a:pPr marL="137795" indent="-137795" algn="just"/>
            <a:endParaRPr lang="en-GB" dirty="0">
              <a:latin typeface="Vodafone Rg"/>
            </a:endParaRPr>
          </a:p>
          <a:p>
            <a:pPr marL="137795" indent="-137795" algn="just"/>
            <a:endParaRPr lang="en-GB" dirty="0">
              <a:latin typeface="Vodafone Rg"/>
            </a:endParaRPr>
          </a:p>
          <a:p>
            <a:pPr marL="0" indent="0" algn="just">
              <a:buNone/>
            </a:pPr>
            <a:r>
              <a:rPr lang="en-GB" b="1" dirty="0">
                <a:latin typeface="Vodafone Rg"/>
              </a:rPr>
              <a:t>Objective</a:t>
            </a:r>
            <a:endParaRPr lang="en-GB" dirty="0"/>
          </a:p>
          <a:p>
            <a:pPr marL="137795" indent="-137795" algn="just"/>
            <a:r>
              <a:rPr lang="en-GB" sz="1600" dirty="0">
                <a:latin typeface="Vodafone Rg"/>
              </a:rPr>
              <a:t>Specify standalone (Case 1) “on-demand SIB1” focussing on new frequency bands where legacy UE support is not essential.</a:t>
            </a:r>
            <a:endParaRPr lang="en-GB" sz="1600" i="1" strike="sngStrike" dirty="0"/>
          </a:p>
          <a:p>
            <a:pPr marL="137795" indent="-137795" algn="just"/>
            <a:endParaRPr lang="en-GB" dirty="0"/>
          </a:p>
          <a:p>
            <a:pPr marL="137795" indent="-137795" algn="just"/>
            <a:endParaRPr lang="en-GB" dirty="0"/>
          </a:p>
          <a:p>
            <a:pPr marL="137795" indent="-137795" algn="just"/>
            <a:endParaRPr lang="en-GB" dirty="0"/>
          </a:p>
          <a:p>
            <a:pPr marL="137795" indent="-137795" algn="just"/>
            <a:endParaRPr lang="en-GB" dirty="0"/>
          </a:p>
          <a:p>
            <a:pPr marL="137795" indent="-137795" algn="just"/>
            <a:endParaRPr lang="en-GB" dirty="0"/>
          </a:p>
          <a:p>
            <a:pPr marL="0" indent="0" algn="just">
              <a:buNone/>
            </a:pPr>
            <a:endParaRPr lang="en-GB" dirty="0"/>
          </a:p>
          <a:p>
            <a:pPr marL="347345" lvl="1" indent="-147320" algn="just"/>
            <a:endParaRPr lang="en-GB" dirty="0"/>
          </a:p>
          <a:p>
            <a:pPr marL="137795" indent="-137795" algn="just"/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F0DA78-90EA-8003-D3CB-8C9962FF4E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8043" y="2872806"/>
            <a:ext cx="4979957" cy="138853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3A9099F-6060-A2C5-B4DC-F8CE3FA974B3}"/>
              </a:ext>
            </a:extLst>
          </p:cNvPr>
          <p:cNvSpPr/>
          <p:nvPr/>
        </p:nvSpPr>
        <p:spPr>
          <a:xfrm>
            <a:off x="1938043" y="2841564"/>
            <a:ext cx="1651335" cy="1318956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D3430D-A394-C78F-A8D9-E0BC873124DB}"/>
              </a:ext>
            </a:extLst>
          </p:cNvPr>
          <p:cNvSpPr/>
          <p:nvPr/>
        </p:nvSpPr>
        <p:spPr>
          <a:xfrm>
            <a:off x="5134708" y="2806776"/>
            <a:ext cx="1963615" cy="145456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62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79312635A374BB37E5AE26E62404B" ma:contentTypeVersion="4" ma:contentTypeDescription="Create a new document." ma:contentTypeScope="" ma:versionID="b9e669a47efed19a6bb49d214eb0987b">
  <xsd:schema xmlns:xsd="http://www.w3.org/2001/XMLSchema" xmlns:xs="http://www.w3.org/2001/XMLSchema" xmlns:p="http://schemas.microsoft.com/office/2006/metadata/properties" xmlns:ns2="3f7e588e-d91a-44aa-9cc0-f4b5e4960fe7" targetNamespace="http://schemas.microsoft.com/office/2006/metadata/properties" ma:root="true" ma:fieldsID="a500ea6a9fddfba5883fbb304a212213" ns2:_="">
    <xsd:import namespace="3f7e588e-d91a-44aa-9cc0-f4b5e4960f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e588e-d91a-44aa-9cc0-f4b5e4960f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21B801-97A2-48A9-AF44-D2466C2F84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e588e-d91a-44aa-9cc0-f4b5e4960f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8F45AA-3F6E-4147-AEB2-2584F2235F0A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3f7e588e-d91a-44aa-9cc0-f4b5e4960fe7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208</Words>
  <Application>Microsoft Office PowerPoint</Application>
  <PresentationFormat>Bildschirmpräsentation (16:9)</PresentationFormat>
  <Paragraphs>29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10" baseType="lpstr">
      <vt:lpstr>Arial</vt:lpstr>
      <vt:lpstr>Calibri</vt:lpstr>
      <vt:lpstr>Times New Roman</vt:lpstr>
      <vt:lpstr>Vodafone Lt</vt:lpstr>
      <vt:lpstr>Vodafone Rg</vt:lpstr>
      <vt:lpstr>Vodafone Business</vt:lpstr>
      <vt:lpstr>Vodafone</vt:lpstr>
      <vt:lpstr>Support of On Demand SIB1 Case 1: UL-WUS configuration from SIB1-Less cell</vt:lpstr>
      <vt:lpstr>Realization in new frequency bands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Diogo Martins, Vodafone</dc:creator>
  <cp:keywords/>
  <dc:description/>
  <cp:lastModifiedBy>Alexey Kulakov, Vodafone</cp:lastModifiedBy>
  <cp:revision>27</cp:revision>
  <cp:lastPrinted>2011-08-30T12:20:26Z</cp:lastPrinted>
  <dcterms:created xsi:type="dcterms:W3CDTF">2024-11-25T14:36:44Z</dcterms:created>
  <dcterms:modified xsi:type="dcterms:W3CDTF">2024-12-03T19:16:18Z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0x01010043479312635A374BB37E5AE26E62404B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2024-11-29T11:50:08Z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54644e06-a7c0-406d-aaff-3f74c3b42e93</vt:lpwstr>
  </property>
  <property fmtid="{D5CDD505-2E9C-101B-9397-08002B2CF9AE}" pid="10" name="MSIP_Label_17da11e7-ad83-4459-98c6-12a88e2eac78_ContentBits">
    <vt:lpwstr>0</vt:lpwstr>
  </property>
</Properties>
</file>