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768" r:id="rId5"/>
  </p:sldMasterIdLst>
  <p:notesMasterIdLst>
    <p:notesMasterId r:id="rId9"/>
  </p:notesMasterIdLst>
  <p:handoutMasterIdLst>
    <p:handoutMasterId r:id="rId10"/>
  </p:handoutMasterIdLst>
  <p:sldIdLst>
    <p:sldId id="1122" r:id="rId6"/>
    <p:sldId id="1143" r:id="rId7"/>
    <p:sldId id="1142" r:id="rId8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8F8"/>
    <a:srgbClr val="00123A"/>
    <a:srgbClr val="000613"/>
    <a:srgbClr val="25282B"/>
    <a:srgbClr val="820000"/>
    <a:srgbClr val="00B0CA"/>
    <a:srgbClr val="5E2750"/>
    <a:srgbClr val="EB9700"/>
    <a:srgbClr val="FECB00"/>
    <a:srgbClr val="A8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CCFDF3-77B6-BBB2-66B7-CA7D59595ACB}" v="18" dt="2024-12-03T17:38:09.744"/>
    <p1510:client id="{8299EE16-8D13-46F5-8587-1EF099516595}" v="301" dt="2024-12-03T15:57:01.061"/>
    <p1510:client id="{9A58F770-9CD8-4E0B-96FB-BEB29BE10B6D}" v="39" dt="2024-12-03T15:32:08.3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820" autoAdjust="0"/>
  </p:normalViewPr>
  <p:slideViewPr>
    <p:cSldViewPr snapToGrid="0" snapToObjects="1" showGuides="1">
      <p:cViewPr varScale="1">
        <p:scale>
          <a:sx n="109" d="100"/>
          <a:sy n="109" d="100"/>
        </p:scale>
        <p:origin x="734" y="8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howGuides="1">
      <p:cViewPr varScale="1">
        <p:scale>
          <a:sx n="249" d="100"/>
          <a:sy n="249" d="100"/>
        </p:scale>
        <p:origin x="8776" y="176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5/10/relationships/revisionInfo" Target="revisionInfo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03/12/2024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‹Nr.›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03/12/2024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3E1866-6ABF-4414-AFB5-B91146A1FA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odafone Rg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odafone Rg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6310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92174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6319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E890F5E-F705-DE4C-BE0B-FD9E227B2D29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60000"/>
                </a:schemeClr>
              </a:gs>
              <a:gs pos="29000">
                <a:schemeClr val="tx1">
                  <a:alpha val="0"/>
                </a:schemeClr>
              </a:gs>
            </a:gsLst>
            <a:lin ang="4200000" scaled="0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00" kern="1200" dirty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2A0B60-7AF1-BA4F-8956-31372DACF9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505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6B8AB9A-4982-5343-A59F-B510231EE64F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02BC2-6DCB-4942-B518-B8305FCAA4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96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C0739BA-61C9-3A46-938B-A59A0BB8CA5E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85DEAEB-88CF-5C47-91E5-2870713B18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457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410CFC-2243-424E-BF28-D5CEE646A580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BFE641-D101-EA4E-9FEF-0C22A0D166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9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7672-5FCC-A246-9206-3CFAAA3A18CC}" type="datetime4">
              <a:rPr lang="en-GB" smtClean="0"/>
              <a:t>03 December 2024</a:t>
            </a:fld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Confidentiality Level in slide footer 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7B89AC-F697-9C4E-A7D8-C177B3B47A01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4679950" y="873125"/>
            <a:ext cx="4213225" cy="36036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7"/>
          </p:nvPr>
        </p:nvSpPr>
        <p:spPr>
          <a:xfrm>
            <a:off x="250825" y="873125"/>
            <a:ext cx="4213225" cy="360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08927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6A608D5-C657-DC42-A1B2-26A46C8A02FA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8"/>
          </p:nvPr>
        </p:nvSpPr>
        <p:spPr>
          <a:xfrm>
            <a:off x="4679950" y="876300"/>
            <a:ext cx="4213225" cy="36004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chart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115D5B-3072-EC4E-89A6-AF67ED2243E0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250825" y="879475"/>
            <a:ext cx="4213225" cy="35972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332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B7769DD-D272-D646-A257-0453CD467C3E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6451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0019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x3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608401" y="266700"/>
            <a:ext cx="5927199" cy="4445399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4x3 video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45ED23-7495-1646-8BCB-5A6FF7F21C49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673D41-657A-FC4E-9B43-C98AA0C6E4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4754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x9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822325" y="266399"/>
            <a:ext cx="7499351" cy="4218385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16x9 video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B5EE47C-76BC-9249-A0A3-BD7DE5F5A677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F983CA-FED8-1646-A75D-9A5832006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840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6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986AE0-2FF5-F543-BD39-1EAF6417AC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4178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frame 16x9 Video placehol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9144000" cy="51435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full frame 16x9 video</a:t>
            </a:r>
          </a:p>
        </p:txBody>
      </p:sp>
    </p:spTree>
    <p:extLst>
      <p:ext uri="{BB962C8B-B14F-4D97-AF65-F5344CB8AC3E}">
        <p14:creationId xmlns:p14="http://schemas.microsoft.com/office/powerpoint/2010/main" val="12161175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GRAD">
    <p:bg>
      <p:bgPr>
        <a:gradFill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E8F5CF4-E0EE-344C-9718-8492D37ABD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1614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00F4C7-F503-0343-A961-D066F41F53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9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139387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21914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22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53038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7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2B661B3-6C70-2545-B622-D504D80B26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9717F0-3483-804E-8F5B-17BF62D523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378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87D46AA-0AD7-2C4C-AF6D-44841AA91A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B7C215-C8A7-DD43-9738-A38B5E1696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70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350D3BD-F983-4141-ADCC-8672B0696D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69DCB0-66C7-4F4D-8BCA-5C76F3CD8E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064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5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773AFB8-ADE8-EB4A-B754-FD1C9F92B1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FADDEE-29B0-F249-8E36-ED24227AAB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170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 NUMBERE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4BF2B5B-A0CD-B640-AD88-7E3A5F9BF4C6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76C26B0-CCF2-F648-A798-0EE991C3DA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736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 NUMBERED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37C6EB4-D3FB-4040-8A1F-BED3E076871F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3897F5-F561-5B4E-850F-6435E6A817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857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 NUMBE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DADE049-1891-1449-9636-1CF55F225DAA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DCB6E0-1124-2648-9A9A-2536D85760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660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.emf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  <a:latin typeface="Vodafone Lt" panose="020B0606040202020204" pitchFamily="34" charset="0"/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3395" y="4712099"/>
            <a:ext cx="208788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lang="en-IE" sz="800" kern="1200" dirty="0">
                <a:solidFill>
                  <a:schemeClr val="tx1"/>
                </a:solidFill>
                <a:latin typeface="Vodafone Lt" panose="020B0606040202020204" pitchFamily="34" charset="0"/>
                <a:ea typeface="+mn-ea"/>
                <a:cs typeface="+mn-cs"/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37275" y="4712099"/>
            <a:ext cx="156790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800" smtClean="0">
                <a:latin typeface="Vodafone Lt" panose="020B0606040202020204" pitchFamily="34" charset="0"/>
              </a:defRPr>
            </a:lvl1pPr>
          </a:lstStyle>
          <a:p>
            <a:fld id="{43F9EC2C-6771-AF47-897F-6EA10AAE18DD}" type="datetime4">
              <a:rPr lang="en-GB" smtClean="0"/>
              <a:t>03 December 2024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A98DC4-8798-1246-BB65-D4FF449CFE78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4" r:id="rId2"/>
    <p:sldLayoutId id="2147483736" r:id="rId3"/>
    <p:sldLayoutId id="2147483740" r:id="rId4"/>
    <p:sldLayoutId id="2147483741" r:id="rId5"/>
    <p:sldLayoutId id="2147483767" r:id="rId6"/>
    <p:sldLayoutId id="2147483675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650" r:id="rId13"/>
    <p:sldLayoutId id="2147483706" r:id="rId14"/>
    <p:sldLayoutId id="2147483709" r:id="rId15"/>
    <p:sldLayoutId id="2147483654" r:id="rId16"/>
    <p:sldLayoutId id="2147483660" r:id="rId17"/>
    <p:sldLayoutId id="2147483666" r:id="rId18"/>
    <p:sldLayoutId id="2147483667" r:id="rId19"/>
    <p:sldLayoutId id="2147483708" r:id="rId20"/>
    <p:sldLayoutId id="2147483701" r:id="rId21"/>
    <p:sldLayoutId id="2147483765" r:id="rId22"/>
    <p:sldLayoutId id="2147483772" r:id="rId23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4716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2820">
          <p15:clr>
            <a:srgbClr val="F26B43"/>
          </p15:clr>
        </p15:guide>
        <p15:guide id="4" pos="5602">
          <p15:clr>
            <a:srgbClr val="F26B43"/>
          </p15:clr>
        </p15:guide>
        <p15:guide id="5" pos="2812">
          <p15:clr>
            <a:srgbClr val="F26B43"/>
          </p15:clr>
        </p15:guide>
        <p15:guide id="6" pos="2948">
          <p15:clr>
            <a:srgbClr val="F26B43"/>
          </p15:clr>
        </p15:guide>
        <p15:guide id="7" orient="horz" pos="55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649728" y="2855033"/>
            <a:ext cx="3465377" cy="258259"/>
          </a:xfrm>
        </p:spPr>
        <p:txBody>
          <a:bodyPr/>
          <a:lstStyle/>
          <a:p>
            <a:pPr algn="ctr"/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Support of additional MIMO enhancements 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​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5" y="220346"/>
            <a:ext cx="88931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3GPP TSG RAN Meeting #106					RP-242547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Madrid, </a:t>
            </a: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Spain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, 9-12 December 2024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Source: Vodafone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Agenda Item: 15.2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231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8259626" cy="667479"/>
          </a:xfrm>
        </p:spPr>
        <p:txBody>
          <a:bodyPr/>
          <a:lstStyle/>
          <a:p>
            <a:r>
              <a:rPr lang="en-GB" dirty="0"/>
              <a:t>MIMO techniques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45EC-08B5-D444-A726-4AB6436C9698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3"/>
          </p:nvPr>
        </p:nvSpPr>
        <p:spPr>
          <a:xfrm>
            <a:off x="253395" y="551025"/>
            <a:ext cx="8642350" cy="3603293"/>
          </a:xfrm>
        </p:spPr>
        <p:txBody>
          <a:bodyPr/>
          <a:lstStyle/>
          <a:p>
            <a:pPr marL="0" indent="0" algn="just">
              <a:buNone/>
            </a:pPr>
            <a:r>
              <a:rPr lang="en-GB" b="1" dirty="0">
                <a:latin typeface="Vodafone Rg"/>
              </a:rPr>
              <a:t>Justification</a:t>
            </a:r>
          </a:p>
          <a:p>
            <a:pPr marL="137795" indent="-137795" algn="just"/>
            <a:r>
              <a:rPr lang="en-GB" dirty="0">
                <a:latin typeface="Vodafone Rg"/>
              </a:rPr>
              <a:t>To enable good performance in higher FR1 Bands, MIMO enhancements are desirable </a:t>
            </a:r>
          </a:p>
          <a:p>
            <a:pPr marL="137795" indent="-137795" algn="just"/>
            <a:r>
              <a:rPr lang="en-GB" dirty="0">
                <a:latin typeface="Vodafone Rg"/>
              </a:rPr>
              <a:t>Foldable phones are increasing in popularity </a:t>
            </a:r>
          </a:p>
          <a:p>
            <a:pPr marL="137795" indent="-137795" algn="just"/>
            <a:r>
              <a:rPr lang="en-GB" dirty="0">
                <a:latin typeface="Vodafone Rg"/>
              </a:rPr>
              <a:t>Increase the uplink performance with multilayer DFT-S-OFDM UL waveform</a:t>
            </a:r>
            <a:endParaRPr lang="en-GB"/>
          </a:p>
          <a:p>
            <a:pPr marL="0" indent="0" algn="just">
              <a:buNone/>
            </a:pPr>
            <a:r>
              <a:rPr lang="en-GB" b="1" dirty="0">
                <a:latin typeface="Vodafone Rg"/>
              </a:rPr>
              <a:t>Objectives</a:t>
            </a:r>
            <a:endParaRPr lang="en-GB" dirty="0">
              <a:latin typeface="Vodafone Rg"/>
            </a:endParaRPr>
          </a:p>
          <a:p>
            <a:pPr marL="137795" indent="-137795" algn="just"/>
            <a:r>
              <a:rPr lang="en-GB" dirty="0">
                <a:latin typeface="Vodafone Rg"/>
              </a:rPr>
              <a:t>As per Vodafone RP-242543:</a:t>
            </a:r>
          </a:p>
          <a:p>
            <a:pPr marL="347345" lvl="1" indent="-147320" algn="just"/>
            <a:r>
              <a:rPr lang="en-GB" sz="1600" dirty="0">
                <a:latin typeface="Vodafone Rg"/>
              </a:rPr>
              <a:t>Increase the number of SSB beams from 8 (as legacy) to 16 (narrower beams) in FR1. </a:t>
            </a:r>
            <a:endParaRPr lang="en-US" sz="1600">
              <a:latin typeface="Vodafone Rg"/>
            </a:endParaRPr>
          </a:p>
          <a:p>
            <a:pPr marL="347345" lvl="1" indent="-147320" algn="just"/>
            <a:r>
              <a:rPr lang="en-GB" sz="1600" dirty="0">
                <a:latin typeface="Vodafone Rg"/>
              </a:rPr>
              <a:t>Higher frequencies enable larger number of antenna ports -&gt; MIMO improvements are beneficial.</a:t>
            </a:r>
            <a:br>
              <a:rPr lang="en-GB" sz="1600" dirty="0">
                <a:latin typeface="Vodafone Rg"/>
              </a:rPr>
            </a:br>
            <a:endParaRPr lang="en-GB" sz="1200" dirty="0"/>
          </a:p>
          <a:p>
            <a:pPr marL="137795" indent="-137795" algn="just"/>
            <a:r>
              <a:rPr lang="en-GB" dirty="0">
                <a:latin typeface="Vodafone Rg"/>
              </a:rPr>
              <a:t>Support rank2 DFT-S-OFDM UL waveform and enhance Rel-18 UL Dynamic Waveform Switching.</a:t>
            </a:r>
          </a:p>
          <a:p>
            <a:pPr marL="137795" indent="-137795" algn="just"/>
            <a:r>
              <a:rPr lang="en-GB" dirty="0">
                <a:latin typeface="Vodafone Rg"/>
              </a:rPr>
              <a:t>MIMO techniques could be improved to take foldable phones hardware characteristics into account.</a:t>
            </a:r>
          </a:p>
          <a:p>
            <a:pPr marL="137795" indent="-137795" algn="just"/>
            <a:r>
              <a:rPr lang="en-GB" dirty="0">
                <a:latin typeface="Vodafone Rg"/>
              </a:rPr>
              <a:t> Our preference is to prioritize work in FR1 rather than FR2.</a:t>
            </a:r>
          </a:p>
          <a:p>
            <a:pPr marL="347345" lvl="1" indent="-147320" algn="just"/>
            <a:endParaRPr lang="en-GB" dirty="0"/>
          </a:p>
          <a:p>
            <a:pPr marL="137795" indent="-137795" algn="just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054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307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Vodafone Business">
  <a:themeElements>
    <a:clrScheme name="Vodafone 2021">
      <a:dk1>
        <a:srgbClr val="000000"/>
      </a:dk1>
      <a:lt1>
        <a:srgbClr val="FFFFFF"/>
      </a:lt1>
      <a:dk2>
        <a:srgbClr val="5E2750"/>
      </a:dk2>
      <a:lt2>
        <a:srgbClr val="545759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VF_Business_PowerPoint_Template_2021_v7" id="{83FBA7CD-A618-7A44-AEA1-151270809C1F}" vid="{7F05536B-B409-574C-BED1-5E2972304945}"/>
    </a:ext>
  </a:extLst>
</a:theme>
</file>

<file path=ppt/theme/theme2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479312635A374BB37E5AE26E62404B" ma:contentTypeVersion="4" ma:contentTypeDescription="Create a new document." ma:contentTypeScope="" ma:versionID="b9e669a47efed19a6bb49d214eb0987b">
  <xsd:schema xmlns:xsd="http://www.w3.org/2001/XMLSchema" xmlns:xs="http://www.w3.org/2001/XMLSchema" xmlns:p="http://schemas.microsoft.com/office/2006/metadata/properties" xmlns:ns2="3f7e588e-d91a-44aa-9cc0-f4b5e4960fe7" targetNamespace="http://schemas.microsoft.com/office/2006/metadata/properties" ma:root="true" ma:fieldsID="a500ea6a9fddfba5883fbb304a212213" ns2:_="">
    <xsd:import namespace="3f7e588e-d91a-44aa-9cc0-f4b5e4960f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e588e-d91a-44aa-9cc0-f4b5e4960f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58F45AA-3F6E-4147-AEB2-2584F2235F0A}">
  <ds:schemaRefs>
    <ds:schemaRef ds:uri="http://schemas.microsoft.com/office/2006/metadata/properties"/>
    <ds:schemaRef ds:uri="http://schemas.microsoft.com/office/infopath/2007/PartnerControls"/>
    <ds:schemaRef ds:uri="4b747377-8a1d-495b-8f86-37c466bbd411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863201D0-7030-4D7A-9761-C51122F182D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e588e-d91a-44aa-9cc0-f4b5e4960f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BDF4E9C-C339-492C-8B15-2A6C7FACB9E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VF_Business_PowerPoint_Template_2021</Template>
  <TotalTime>0</TotalTime>
  <Words>153</Words>
  <Application>Microsoft Office PowerPoint</Application>
  <PresentationFormat>Bildschirmpräsentation (16:9)</PresentationFormat>
  <Paragraphs>24</Paragraphs>
  <Slides>3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3</vt:i4>
      </vt:variant>
    </vt:vector>
  </HeadingPairs>
  <TitlesOfParts>
    <vt:vector size="11" baseType="lpstr">
      <vt:lpstr>Aptos</vt:lpstr>
      <vt:lpstr>Arial</vt:lpstr>
      <vt:lpstr>Calibri</vt:lpstr>
      <vt:lpstr>Times New Roman</vt:lpstr>
      <vt:lpstr>Vodafone Lt</vt:lpstr>
      <vt:lpstr>Vodafone Rg</vt:lpstr>
      <vt:lpstr>Vodafone Business</vt:lpstr>
      <vt:lpstr>Vodafone</vt:lpstr>
      <vt:lpstr>Support of additional MIMO enhancements ​</vt:lpstr>
      <vt:lpstr>MIMO techniques</vt:lpstr>
      <vt:lpstr>Thank you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Diogo Martins, Vodafone</dc:creator>
  <cp:keywords/>
  <dc:description/>
  <cp:lastModifiedBy>Alexey Kulakov, Vodafone</cp:lastModifiedBy>
  <cp:revision>134</cp:revision>
  <cp:lastPrinted>2011-08-30T12:20:26Z</cp:lastPrinted>
  <dcterms:created xsi:type="dcterms:W3CDTF">2024-11-25T14:36:44Z</dcterms:created>
  <dcterms:modified xsi:type="dcterms:W3CDTF">2024-12-03T19:07:48Z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0x01010043479312635A374BB37E5AE26E62404B</vt:lpwstr>
  </property>
  <property fmtid="{D5CDD505-2E9C-101B-9397-08002B2CF9AE}" pid="4" name="MSIP_Label_17da11e7-ad83-4459-98c6-12a88e2eac78_Enabled">
    <vt:lpwstr>true</vt:lpwstr>
  </property>
  <property fmtid="{D5CDD505-2E9C-101B-9397-08002B2CF9AE}" pid="5" name="MSIP_Label_17da11e7-ad83-4459-98c6-12a88e2eac78_SetDate">
    <vt:lpwstr>2024-12-03T15:50:36Z</vt:lpwstr>
  </property>
  <property fmtid="{D5CDD505-2E9C-101B-9397-08002B2CF9AE}" pid="6" name="MSIP_Label_17da11e7-ad83-4459-98c6-12a88e2eac78_Method">
    <vt:lpwstr>Privileged</vt:lpwstr>
  </property>
  <property fmtid="{D5CDD505-2E9C-101B-9397-08002B2CF9AE}" pid="7" name="MSIP_Label_17da11e7-ad83-4459-98c6-12a88e2eac78_Name">
    <vt:lpwstr>17da11e7-ad83-4459-98c6-12a88e2eac78</vt:lpwstr>
  </property>
  <property fmtid="{D5CDD505-2E9C-101B-9397-08002B2CF9AE}" pid="8" name="MSIP_Label_17da11e7-ad83-4459-98c6-12a88e2eac78_SiteId">
    <vt:lpwstr>68283f3b-8487-4c86-adb3-a5228f18b893</vt:lpwstr>
  </property>
  <property fmtid="{D5CDD505-2E9C-101B-9397-08002B2CF9AE}" pid="9" name="MSIP_Label_17da11e7-ad83-4459-98c6-12a88e2eac78_ActionId">
    <vt:lpwstr>ec288f21-823c-48b6-a87f-cb4732721304</vt:lpwstr>
  </property>
  <property fmtid="{D5CDD505-2E9C-101B-9397-08002B2CF9AE}" pid="10" name="MSIP_Label_17da11e7-ad83-4459-98c6-12a88e2eac78_ContentBits">
    <vt:lpwstr>0</vt:lpwstr>
  </property>
</Properties>
</file>