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86" r:id="rId3"/>
    <p:sldId id="388" r:id="rId4"/>
    <p:sldId id="404" r:id="rId5"/>
    <p:sldId id="405" r:id="rId6"/>
    <p:sldId id="406" r:id="rId7"/>
    <p:sldId id="403" r:id="rId8"/>
    <p:sldId id="407" r:id="rId9"/>
    <p:sldId id="395" r:id="rId10"/>
    <p:sldId id="409" r:id="rId11"/>
    <p:sldId id="402"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49D10C-8005-490C-B8A9-3AE61727BD51}" v="59" dt="2024-10-15T10:21:07.8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79" d="100"/>
          <a:sy n="79" d="100"/>
        </p:scale>
        <p:origin x="108" y="5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6D49D10C-8005-490C-B8A9-3AE61727BD51}"/>
    <pc:docChg chg="modMainMaster">
      <pc:chgData name="Issam Toufik" userId="910a7b8e-d50d-42b5-8a90-c9aaeb763a91" providerId="ADAL" clId="{6D49D10C-8005-490C-B8A9-3AE61727BD51}" dt="2024-10-15T10:42:54.835" v="63" actId="20577"/>
      <pc:docMkLst>
        <pc:docMk/>
      </pc:docMkLst>
      <pc:sldMasterChg chg="modSldLayout">
        <pc:chgData name="Issam Toufik" userId="910a7b8e-d50d-42b5-8a90-c9aaeb763a91" providerId="ADAL" clId="{6D49D10C-8005-490C-B8A9-3AE61727BD51}" dt="2024-10-15T10:42:54.835" v="63" actId="20577"/>
        <pc:sldMasterMkLst>
          <pc:docMk/>
          <pc:sldMasterMk cId="0" sldId="2147485146"/>
        </pc:sldMasterMkLst>
        <pc:sldLayoutChg chg="modSp mod">
          <pc:chgData name="Issam Toufik" userId="910a7b8e-d50d-42b5-8a90-c9aaeb763a91" providerId="ADAL" clId="{6D49D10C-8005-490C-B8A9-3AE61727BD51}" dt="2024-10-15T10:42:54.835" v="63" actId="20577"/>
          <pc:sldLayoutMkLst>
            <pc:docMk/>
            <pc:sldMasterMk cId="0" sldId="2147485146"/>
            <pc:sldLayoutMk cId="476910131" sldId="2147485161"/>
          </pc:sldLayoutMkLst>
          <pc:spChg chg="mod">
            <ac:chgData name="Issam Toufik" userId="910a7b8e-d50d-42b5-8a90-c9aaeb763a91" providerId="ADAL" clId="{6D49D10C-8005-490C-B8A9-3AE61727BD51}" dt="2024-10-15T10:21:10.261" v="62" actId="20577"/>
            <ac:spMkLst>
              <pc:docMk/>
              <pc:sldMasterMk cId="0" sldId="2147485146"/>
              <pc:sldLayoutMk cId="476910131" sldId="2147485161"/>
              <ac:spMk id="3" creationId="{B08B0857-26DA-47EA-BDFF-89AFC7B8A5EB}"/>
            </ac:spMkLst>
          </pc:spChg>
          <pc:spChg chg="mod">
            <ac:chgData name="Issam Toufik" userId="910a7b8e-d50d-42b5-8a90-c9aaeb763a91" providerId="ADAL" clId="{6D49D10C-8005-490C-B8A9-3AE61727BD51}" dt="2024-10-15T10:42:54.835" v="63" actId="20577"/>
            <ac:spMkLst>
              <pc:docMk/>
              <pc:sldMasterMk cId="0" sldId="2147485146"/>
              <pc:sldLayoutMk cId="476910131" sldId="2147485161"/>
              <ac:spMk id="4" creationId="{C696F912-AC45-4F09-B080-65AB9E68FC1B}"/>
            </ac:spMkLst>
          </pc:spChg>
        </pc:sldLayoutChg>
      </pc:sldMasterChg>
    </pc:docChg>
  </pc:docChgLst>
  <pc:docChgLst>
    <pc:chgData name="Stephen Hayes" userId="88df143c-9cc8-45b0-a799-19f2c7ac210c" providerId="ADAL" clId="{DBADD200-B3C4-4122-B3C7-967A09603745}"/>
    <pc:docChg chg="modSld modMainMaster">
      <pc:chgData name="Stephen Hayes" userId="88df143c-9cc8-45b0-a799-19f2c7ac210c" providerId="ADAL" clId="{DBADD200-B3C4-4122-B3C7-967A09603745}" dt="2024-10-10T14:20:06.728" v="54" actId="20577"/>
      <pc:docMkLst>
        <pc:docMk/>
      </pc:docMkLst>
      <pc:sldChg chg="modSp mod">
        <pc:chgData name="Stephen Hayes" userId="88df143c-9cc8-45b0-a799-19f2c7ac210c" providerId="ADAL" clId="{DBADD200-B3C4-4122-B3C7-967A09603745}" dt="2024-10-10T14:11:49.870" v="0" actId="20577"/>
        <pc:sldMkLst>
          <pc:docMk/>
          <pc:sldMk cId="0" sldId="341"/>
        </pc:sldMkLst>
        <pc:spChg chg="mod">
          <ac:chgData name="Stephen Hayes" userId="88df143c-9cc8-45b0-a799-19f2c7ac210c" providerId="ADAL" clId="{DBADD200-B3C4-4122-B3C7-967A09603745}" dt="2024-10-10T14:11:49.870" v="0" actId="20577"/>
          <ac:spMkLst>
            <pc:docMk/>
            <pc:sldMk cId="0" sldId="341"/>
            <ac:spMk id="5122" creationId="{D9234809-97A1-4EBC-9A7A-8A9616F75D3A}"/>
          </ac:spMkLst>
        </pc:spChg>
      </pc:sldChg>
      <pc:sldChg chg="modSp mod">
        <pc:chgData name="Stephen Hayes" userId="88df143c-9cc8-45b0-a799-19f2c7ac210c" providerId="ADAL" clId="{DBADD200-B3C4-4122-B3C7-967A09603745}" dt="2024-10-10T14:14:26.316" v="9" actId="20577"/>
        <pc:sldMkLst>
          <pc:docMk/>
          <pc:sldMk cId="2218495353" sldId="388"/>
        </pc:sldMkLst>
        <pc:spChg chg="mod">
          <ac:chgData name="Stephen Hayes" userId="88df143c-9cc8-45b0-a799-19f2c7ac210c" providerId="ADAL" clId="{DBADD200-B3C4-4122-B3C7-967A09603745}" dt="2024-10-10T14:14:26.316" v="9" actId="20577"/>
          <ac:spMkLst>
            <pc:docMk/>
            <pc:sldMk cId="2218495353" sldId="388"/>
            <ac:spMk id="9219" creationId="{CF0FD136-175C-4835-B90A-A6AE38A68FA2}"/>
          </ac:spMkLst>
        </pc:spChg>
      </pc:sldChg>
      <pc:sldChg chg="modSp mod">
        <pc:chgData name="Stephen Hayes" userId="88df143c-9cc8-45b0-a799-19f2c7ac210c" providerId="ADAL" clId="{DBADD200-B3C4-4122-B3C7-967A09603745}" dt="2024-10-10T14:14:58.667" v="17" actId="20577"/>
        <pc:sldMkLst>
          <pc:docMk/>
          <pc:sldMk cId="1395321108" sldId="404"/>
        </pc:sldMkLst>
        <pc:spChg chg="mod">
          <ac:chgData name="Stephen Hayes" userId="88df143c-9cc8-45b0-a799-19f2c7ac210c" providerId="ADAL" clId="{DBADD200-B3C4-4122-B3C7-967A09603745}" dt="2024-10-10T14:14:58.667" v="17" actId="20577"/>
          <ac:spMkLst>
            <pc:docMk/>
            <pc:sldMk cId="1395321108" sldId="404"/>
            <ac:spMk id="9219" creationId="{CF0FD136-175C-4835-B90A-A6AE38A68FA2}"/>
          </ac:spMkLst>
        </pc:spChg>
      </pc:sldChg>
      <pc:sldChg chg="modSp mod">
        <pc:chgData name="Stephen Hayes" userId="88df143c-9cc8-45b0-a799-19f2c7ac210c" providerId="ADAL" clId="{DBADD200-B3C4-4122-B3C7-967A09603745}" dt="2024-10-10T14:16:41.011" v="25" actId="20577"/>
        <pc:sldMkLst>
          <pc:docMk/>
          <pc:sldMk cId="2899837125" sldId="405"/>
        </pc:sldMkLst>
        <pc:spChg chg="mod">
          <ac:chgData name="Stephen Hayes" userId="88df143c-9cc8-45b0-a799-19f2c7ac210c" providerId="ADAL" clId="{DBADD200-B3C4-4122-B3C7-967A09603745}" dt="2024-10-10T14:16:41.011" v="25" actId="20577"/>
          <ac:spMkLst>
            <pc:docMk/>
            <pc:sldMk cId="2899837125" sldId="405"/>
            <ac:spMk id="9219" creationId="{CF0FD136-175C-4835-B90A-A6AE38A68FA2}"/>
          </ac:spMkLst>
        </pc:spChg>
      </pc:sldChg>
      <pc:sldChg chg="modSp mod">
        <pc:chgData name="Stephen Hayes" userId="88df143c-9cc8-45b0-a799-19f2c7ac210c" providerId="ADAL" clId="{DBADD200-B3C4-4122-B3C7-967A09603745}" dt="2024-10-10T14:17:16.273" v="33" actId="20577"/>
        <pc:sldMkLst>
          <pc:docMk/>
          <pc:sldMk cId="982768253" sldId="406"/>
        </pc:sldMkLst>
        <pc:spChg chg="mod">
          <ac:chgData name="Stephen Hayes" userId="88df143c-9cc8-45b0-a799-19f2c7ac210c" providerId="ADAL" clId="{DBADD200-B3C4-4122-B3C7-967A09603745}" dt="2024-10-10T14:17:16.273" v="33" actId="20577"/>
          <ac:spMkLst>
            <pc:docMk/>
            <pc:sldMk cId="982768253" sldId="406"/>
            <ac:spMk id="9219" creationId="{CF0FD136-175C-4835-B90A-A6AE38A68FA2}"/>
          </ac:spMkLst>
        </pc:spChg>
      </pc:sldChg>
      <pc:sldChg chg="modSp mod">
        <pc:chgData name="Stephen Hayes" userId="88df143c-9cc8-45b0-a799-19f2c7ac210c" providerId="ADAL" clId="{DBADD200-B3C4-4122-B3C7-967A09603745}" dt="2024-10-10T14:18:52.961" v="52" actId="20577"/>
        <pc:sldMkLst>
          <pc:docMk/>
          <pc:sldMk cId="3521003385" sldId="409"/>
        </pc:sldMkLst>
        <pc:spChg chg="mod">
          <ac:chgData name="Stephen Hayes" userId="88df143c-9cc8-45b0-a799-19f2c7ac210c" providerId="ADAL" clId="{DBADD200-B3C4-4122-B3C7-967A09603745}" dt="2024-10-10T14:18:52.961" v="52" actId="20577"/>
          <ac:spMkLst>
            <pc:docMk/>
            <pc:sldMk cId="3521003385" sldId="409"/>
            <ac:spMk id="9219" creationId="{CF0FD136-175C-4835-B90A-A6AE38A68FA2}"/>
          </ac:spMkLst>
        </pc:spChg>
      </pc:sldChg>
      <pc:sldMasterChg chg="modSldLayout">
        <pc:chgData name="Stephen Hayes" userId="88df143c-9cc8-45b0-a799-19f2c7ac210c" providerId="ADAL" clId="{DBADD200-B3C4-4122-B3C7-967A09603745}" dt="2024-10-10T14:20:06.728" v="54" actId="20577"/>
        <pc:sldMasterMkLst>
          <pc:docMk/>
          <pc:sldMasterMk cId="0" sldId="2147485146"/>
        </pc:sldMasterMkLst>
        <pc:sldLayoutChg chg="modSp mod">
          <pc:chgData name="Stephen Hayes" userId="88df143c-9cc8-45b0-a799-19f2c7ac210c" providerId="ADAL" clId="{DBADD200-B3C4-4122-B3C7-967A09603745}" dt="2024-10-10T14:20:06.728" v="54" actId="20577"/>
          <pc:sldLayoutMkLst>
            <pc:docMk/>
            <pc:sldMasterMk cId="0" sldId="2147485146"/>
            <pc:sldLayoutMk cId="476910131" sldId="2147485161"/>
          </pc:sldLayoutMkLst>
          <pc:spChg chg="mod">
            <ac:chgData name="Stephen Hayes" userId="88df143c-9cc8-45b0-a799-19f2c7ac210c" providerId="ADAL" clId="{DBADD200-B3C4-4122-B3C7-967A09603745}" dt="2024-10-10T14:20:06.728" v="54" actId="20577"/>
            <ac:spMkLst>
              <pc:docMk/>
              <pc:sldMasterMk cId="0" sldId="2147485146"/>
              <pc:sldLayoutMk cId="476910131" sldId="2147485161"/>
              <ac:spMk id="4" creationId="{C696F912-AC45-4F09-B080-65AB9E68FC1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6096"/>
            <a:ext cx="78882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#53-e                          			    November 2024</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10703433"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a:t>PCG53_13</a:t>
            </a: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PCG/PCG_53/Docs/PCG53_15.zip" TargetMode="External"/><Relationship Id="rId2" Type="http://schemas.openxmlformats.org/officeDocument/2006/relationships/hyperlink" Target="https://www.3gpp.org/ftp/PCG/PCG_53/Docs/PCG53_14.zip" TargetMode="External"/><Relationship Id="rId1" Type="http://schemas.openxmlformats.org/officeDocument/2006/relationships/slideLayout" Target="../slideLayouts/slideLayout2.xml"/><Relationship Id="rId5" Type="http://schemas.openxmlformats.org/officeDocument/2006/relationships/hyperlink" Target="https://www.3gpp.org/ftp/PCG/PCG_53/Docs/PCG53_17.zip" TargetMode="External"/><Relationship Id="rId4" Type="http://schemas.openxmlformats.org/officeDocument/2006/relationships/hyperlink" Target="https://www.3gpp.org/ftp/PCG/PCG_53/Docs/PCG53_16.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PCG/PCG_53/Docs/PCG53_1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PCG/PCG_53/Docs/PCG53_15.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PCG/PCG_53/Docs/PCG53_16.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PCG/PCG_53/Docs/PCG53_17.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1325399" y="1736726"/>
            <a:ext cx="9387840" cy="2852737"/>
          </a:xfrm>
        </p:spPr>
        <p:txBody>
          <a:bodyPr/>
          <a:lstStyle/>
          <a:p>
            <a:pPr algn="ctr" eaLnBrk="1" hangingPunct="1"/>
            <a:r>
              <a:rPr lang="en-GB" altLang="en-US" b="1" dirty="0"/>
              <a:t>Working Procedures Group</a:t>
            </a:r>
            <a:br>
              <a:rPr lang="en-GB" altLang="en-US" b="1" dirty="0"/>
            </a:br>
            <a:br>
              <a:rPr lang="en-GB" altLang="en-US" b="1" dirty="0"/>
            </a:br>
            <a:r>
              <a:rPr lang="en-GB" altLang="en-US" sz="4800" b="1" dirty="0"/>
              <a:t>Report to PCG#53</a:t>
            </a:r>
            <a:endParaRPr lang="en-GB" altLang="en-US" b="1" dirty="0"/>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3771205" y="5357813"/>
            <a:ext cx="7886700" cy="1500187"/>
          </a:xfrm>
        </p:spPr>
        <p:txBody>
          <a:bodyPr/>
          <a:lstStyle/>
          <a:p>
            <a:pPr marL="0" indent="0" eaLnBrk="1" hangingPunct="1">
              <a:buFontTx/>
              <a:buNone/>
            </a:pPr>
            <a:r>
              <a:rPr lang="en-GB" altLang="en-US" dirty="0"/>
              <a:t>Stephen Hayes - WP Convenor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720438"/>
          </a:xfrm>
        </p:spPr>
        <p:txBody>
          <a:bodyPr/>
          <a:lstStyle/>
          <a:p>
            <a:r>
              <a:rPr lang="en-GB" altLang="en-US" dirty="0"/>
              <a:t>Actions Requested from PCG</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355742" y="1767155"/>
            <a:ext cx="10730072" cy="4407613"/>
          </a:xfrm>
        </p:spPr>
        <p:txBody>
          <a:bodyPr/>
          <a:lstStyle/>
          <a:p>
            <a:r>
              <a:rPr lang="en-US" altLang="en-US" sz="2300" dirty="0"/>
              <a:t>SWG Clarifications </a:t>
            </a:r>
          </a:p>
          <a:p>
            <a:pPr lvl="1"/>
            <a:r>
              <a:rPr lang="en-US" altLang="en-US" sz="2300" dirty="0"/>
              <a:t>Approve </a:t>
            </a:r>
            <a:r>
              <a:rPr lang="en-US" altLang="en-US" sz="2300" dirty="0" err="1"/>
              <a:t>pCR</a:t>
            </a:r>
            <a:r>
              <a:rPr lang="en-US" altLang="en-US" sz="2300" dirty="0"/>
              <a:t> (</a:t>
            </a:r>
            <a:r>
              <a:rPr lang="en-US" altLang="en-US" sz="2300" dirty="0">
                <a:hlinkClick r:id="rId2"/>
              </a:rPr>
              <a:t>PCG53_14</a:t>
            </a:r>
            <a:r>
              <a:rPr lang="en-US" altLang="en-US" sz="2300" dirty="0"/>
              <a:t>)</a:t>
            </a:r>
          </a:p>
          <a:p>
            <a:r>
              <a:rPr lang="en-US" altLang="en-US" sz="2300" dirty="0"/>
              <a:t>Remote Participation Alignment</a:t>
            </a:r>
          </a:p>
          <a:p>
            <a:pPr lvl="1"/>
            <a:r>
              <a:rPr lang="en-US" altLang="en-US" sz="2300" dirty="0"/>
              <a:t>Approve </a:t>
            </a:r>
            <a:r>
              <a:rPr lang="en-US" altLang="en-US" sz="2300" dirty="0" err="1"/>
              <a:t>pCR</a:t>
            </a:r>
            <a:r>
              <a:rPr lang="en-US" altLang="en-US" sz="2300" dirty="0"/>
              <a:t> (</a:t>
            </a:r>
            <a:r>
              <a:rPr lang="en-US" altLang="en-US" sz="2300" dirty="0">
                <a:hlinkClick r:id="rId3"/>
              </a:rPr>
              <a:t>PCG53_15</a:t>
            </a:r>
            <a:r>
              <a:rPr lang="en-US" altLang="en-US" sz="2300" dirty="0"/>
              <a:t>)</a:t>
            </a:r>
          </a:p>
          <a:p>
            <a:r>
              <a:rPr lang="en-US" altLang="en-US" sz="2300" dirty="0"/>
              <a:t>Corporate OP Designation</a:t>
            </a:r>
          </a:p>
          <a:p>
            <a:pPr lvl="1"/>
            <a:r>
              <a:rPr lang="en-US" altLang="en-US" sz="2300" dirty="0"/>
              <a:t>Approve </a:t>
            </a:r>
            <a:r>
              <a:rPr lang="en-US" altLang="en-US" sz="2300" dirty="0" err="1"/>
              <a:t>pCR</a:t>
            </a:r>
            <a:r>
              <a:rPr lang="en-US" altLang="en-US" sz="2300" dirty="0"/>
              <a:t> (</a:t>
            </a:r>
            <a:r>
              <a:rPr lang="en-US" altLang="en-US" sz="2300" dirty="0">
                <a:hlinkClick r:id="rId4"/>
              </a:rPr>
              <a:t>PCG53_16</a:t>
            </a:r>
            <a:r>
              <a:rPr lang="en-US" altLang="en-US" sz="2300" dirty="0"/>
              <a:t>)</a:t>
            </a:r>
          </a:p>
          <a:p>
            <a:r>
              <a:rPr lang="en-US" altLang="en-US" sz="2300" dirty="0"/>
              <a:t>WG Balance</a:t>
            </a:r>
          </a:p>
          <a:p>
            <a:pPr lvl="1"/>
            <a:r>
              <a:rPr lang="en-US" altLang="en-US" sz="2300" dirty="0"/>
              <a:t>Approve </a:t>
            </a:r>
            <a:r>
              <a:rPr lang="en-US" altLang="en-US" sz="2300" dirty="0" err="1"/>
              <a:t>pCR</a:t>
            </a:r>
            <a:r>
              <a:rPr lang="en-US" altLang="en-US" sz="2300" dirty="0"/>
              <a:t> (</a:t>
            </a:r>
            <a:r>
              <a:rPr lang="en-US" altLang="en-US" sz="2300" dirty="0">
                <a:hlinkClick r:id="rId5"/>
              </a:rPr>
              <a:t>PCG53_17</a:t>
            </a:r>
            <a:r>
              <a:rPr lang="en-US" altLang="en-US" sz="2300" dirty="0"/>
              <a:t>)</a:t>
            </a:r>
          </a:p>
          <a:p>
            <a:pPr lvl="1"/>
            <a:r>
              <a:rPr lang="en-US" altLang="en-US" sz="2300" dirty="0"/>
              <a:t>Endorse interpretation of corner cases</a:t>
            </a:r>
          </a:p>
          <a:p>
            <a:r>
              <a:rPr lang="en-US" altLang="en-US" sz="2300" dirty="0"/>
              <a:t>Implementation Considerations</a:t>
            </a:r>
          </a:p>
          <a:p>
            <a:pPr lvl="1"/>
            <a:r>
              <a:rPr lang="en-US" altLang="en-US" sz="2300" dirty="0"/>
              <a:t>Endorse rollout plan</a:t>
            </a:r>
          </a:p>
          <a:p>
            <a:endParaRPr lang="en-US" altLang="en-US" sz="2300" dirty="0"/>
          </a:p>
        </p:txBody>
      </p:sp>
    </p:spTree>
    <p:extLst>
      <p:ext uri="{BB962C8B-B14F-4D97-AF65-F5344CB8AC3E}">
        <p14:creationId xmlns:p14="http://schemas.microsoft.com/office/powerpoint/2010/main" val="352100338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Acknowledgement</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684088" y="1777429"/>
            <a:ext cx="10515600" cy="3834455"/>
          </a:xfrm>
        </p:spPr>
        <p:txBody>
          <a:bodyPr/>
          <a:lstStyle/>
          <a:p>
            <a:r>
              <a:rPr lang="en-US" altLang="en-US" dirty="0"/>
              <a:t>The creation of these CRs involved detailing many possible scenarios and how to handle them.  I would like to commend the participants on their dedication in engaging throughout this long </a:t>
            </a:r>
            <a:r>
              <a:rPr lang="en-US" altLang="en-US"/>
              <a:t>process and </a:t>
            </a:r>
            <a:r>
              <a:rPr lang="en-US" altLang="en-US" dirty="0"/>
              <a:t>their constructive participation in agreeing on how best to handle these scenarios. </a:t>
            </a:r>
            <a:endParaRPr lang="en-US" altLang="en-US" sz="2000" dirty="0"/>
          </a:p>
        </p:txBody>
      </p:sp>
    </p:spTree>
    <p:extLst>
      <p:ext uri="{BB962C8B-B14F-4D97-AF65-F5344CB8AC3E}">
        <p14:creationId xmlns:p14="http://schemas.microsoft.com/office/powerpoint/2010/main" val="345202840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720438"/>
          </a:xfrm>
        </p:spPr>
        <p:txBody>
          <a:bodyPr/>
          <a:lstStyle/>
          <a:p>
            <a:r>
              <a:rPr lang="en-GB" altLang="en-US" dirty="0"/>
              <a:t>Contents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355742" y="1869897"/>
            <a:ext cx="10730072" cy="4304871"/>
          </a:xfrm>
        </p:spPr>
        <p:txBody>
          <a:bodyPr/>
          <a:lstStyle/>
          <a:p>
            <a:r>
              <a:rPr lang="en-US" altLang="en-US" dirty="0"/>
              <a:t>SWG Clarifications </a:t>
            </a:r>
          </a:p>
          <a:p>
            <a:pPr lvl="1"/>
            <a:r>
              <a:rPr lang="en-US" altLang="en-US" dirty="0" err="1"/>
              <a:t>pCR</a:t>
            </a:r>
            <a:r>
              <a:rPr lang="en-US" altLang="en-US" dirty="0"/>
              <a:t> for approval</a:t>
            </a:r>
          </a:p>
          <a:p>
            <a:r>
              <a:rPr lang="en-US" altLang="en-US" dirty="0"/>
              <a:t>Remote Participation Alignment</a:t>
            </a:r>
          </a:p>
          <a:p>
            <a:pPr lvl="1"/>
            <a:r>
              <a:rPr lang="en-US" altLang="en-US" dirty="0" err="1"/>
              <a:t>pCR</a:t>
            </a:r>
            <a:r>
              <a:rPr lang="en-US" altLang="en-US" dirty="0"/>
              <a:t> for approval</a:t>
            </a:r>
          </a:p>
          <a:p>
            <a:r>
              <a:rPr lang="en-US" altLang="en-US" dirty="0"/>
              <a:t>Corporate OP Designation</a:t>
            </a:r>
          </a:p>
          <a:p>
            <a:pPr lvl="1"/>
            <a:r>
              <a:rPr lang="en-US" altLang="en-US" dirty="0" err="1"/>
              <a:t>pCR</a:t>
            </a:r>
            <a:r>
              <a:rPr lang="en-US" altLang="en-US" dirty="0"/>
              <a:t> for approval</a:t>
            </a:r>
          </a:p>
          <a:p>
            <a:r>
              <a:rPr lang="en-US" altLang="en-US" dirty="0"/>
              <a:t>WG Balance</a:t>
            </a:r>
          </a:p>
          <a:p>
            <a:pPr lvl="1"/>
            <a:r>
              <a:rPr lang="en-US" altLang="en-US" dirty="0" err="1"/>
              <a:t>pCR</a:t>
            </a:r>
            <a:r>
              <a:rPr lang="en-US" altLang="en-US" dirty="0"/>
              <a:t> for approval</a:t>
            </a:r>
          </a:p>
          <a:p>
            <a:pPr lvl="1"/>
            <a:r>
              <a:rPr lang="en-US" altLang="en-US" dirty="0"/>
              <a:t>Guidance in interpretation of corner cases</a:t>
            </a:r>
          </a:p>
          <a:p>
            <a:r>
              <a:rPr lang="en-US" altLang="en-US" dirty="0"/>
              <a:t>Implementation Considerations</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SWG Clarifications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3667874"/>
            <a:ext cx="10515600" cy="1027416"/>
          </a:xfrm>
        </p:spPr>
        <p:txBody>
          <a:bodyPr/>
          <a:lstStyle/>
          <a:p>
            <a:r>
              <a:rPr lang="en-US" altLang="en-US" sz="3200" dirty="0" err="1"/>
              <a:t>pCR</a:t>
            </a:r>
            <a:r>
              <a:rPr lang="en-US" altLang="en-US" sz="3200" dirty="0"/>
              <a:t> with changes to Article 36 agreed (</a:t>
            </a:r>
            <a:r>
              <a:rPr lang="en-US" altLang="en-US" sz="3200" dirty="0">
                <a:hlinkClick r:id="rId2"/>
              </a:rPr>
              <a:t>PCG53_14</a:t>
            </a:r>
            <a:r>
              <a:rPr lang="en-US" altLang="en-US" sz="3200" dirty="0"/>
              <a:t>)</a:t>
            </a:r>
            <a:endParaRPr lang="en-US" altLang="en-US" dirty="0"/>
          </a:p>
          <a:p>
            <a:pPr lvl="1"/>
            <a:endParaRPr lang="en-US" altLang="en-US" dirty="0">
              <a:solidFill>
                <a:srgbClr val="FF0000"/>
              </a:solidFill>
            </a:endParaRPr>
          </a:p>
        </p:txBody>
      </p:sp>
      <p:sp>
        <p:nvSpPr>
          <p:cNvPr id="3" name="TextBox 2">
            <a:extLst>
              <a:ext uri="{FF2B5EF4-FFF2-40B4-BE49-F238E27FC236}">
                <a16:creationId xmlns:a16="http://schemas.microsoft.com/office/drawing/2014/main" id="{47F143E2-0093-E827-AECA-37934D9D484F}"/>
              </a:ext>
            </a:extLst>
          </p:cNvPr>
          <p:cNvSpPr txBox="1"/>
          <p:nvPr/>
        </p:nvSpPr>
        <p:spPr>
          <a:xfrm>
            <a:off x="678094" y="1944325"/>
            <a:ext cx="10515599" cy="1015663"/>
          </a:xfrm>
          <a:prstGeom prst="rect">
            <a:avLst/>
          </a:prstGeom>
          <a:solidFill>
            <a:schemeClr val="accent2">
              <a:lumMod val="20000"/>
              <a:lumOff val="80000"/>
            </a:schemeClr>
          </a:solidFill>
        </p:spPr>
        <p:txBody>
          <a:bodyPr wrap="square">
            <a:spAutoFit/>
          </a:bodyPr>
          <a:lstStyle/>
          <a:p>
            <a:pPr marL="1080135" marR="0" indent="-1080135" algn="just">
              <a:spcBef>
                <a:spcPts val="0"/>
              </a:spcBef>
              <a:spcAft>
                <a:spcPts val="0"/>
              </a:spcAft>
            </a:pPr>
            <a:r>
              <a:rPr lang="en-GB" sz="20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Action PCG52/06:</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The Working Procedures Ad Hoc Group to propose </a:t>
            </a:r>
            <a:r>
              <a:rPr lang="en-GB" sz="2000" dirty="0" err="1">
                <a:effectLst/>
                <a:latin typeface="Arial" panose="020B0604020202020204" pitchFamily="34" charset="0"/>
                <a:ea typeface="Times New Roman" panose="02020603050405020304" pitchFamily="18" charset="0"/>
                <a:cs typeface="Times New Roman" panose="02020603050405020304" pitchFamily="18" charset="0"/>
              </a:rPr>
              <a:t>pCR</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to:</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a:p>
            <a:pPr marL="1080135" marR="0" indent="-1080135" algn="just">
              <a:spcBef>
                <a:spcPts val="0"/>
              </a:spcBef>
              <a:spcAft>
                <a:spcPts val="0"/>
              </a:spcAft>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		•	Ensure that </a:t>
            </a:r>
            <a:r>
              <a:rPr lang="en-US" sz="2000" dirty="0">
                <a:effectLst/>
                <a:latin typeface="Arial" panose="020B0604020202020204" pitchFamily="34" charset="0"/>
                <a:ea typeface="Times New Roman" panose="02020603050405020304" pitchFamily="18" charset="0"/>
                <a:cs typeface="Times New Roman" panose="02020603050405020304" pitchFamily="18" charset="0"/>
              </a:rPr>
              <a:t>Sub-Working-Groups</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comply with the anti-trust rules</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a:p>
            <a:pPr marL="1080135" marR="0" indent="-1080135" algn="just">
              <a:spcBef>
                <a:spcPts val="0"/>
              </a:spcBef>
              <a:spcAft>
                <a:spcPts val="0"/>
              </a:spcAft>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		•	Update Article 36 to include the vice-chair.</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8495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Remote Participation Alignment</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3667874"/>
            <a:ext cx="10515600" cy="1027416"/>
          </a:xfrm>
        </p:spPr>
        <p:txBody>
          <a:bodyPr/>
          <a:lstStyle/>
          <a:p>
            <a:r>
              <a:rPr lang="en-US" altLang="en-US" sz="3200" dirty="0" err="1"/>
              <a:t>pCR</a:t>
            </a:r>
            <a:r>
              <a:rPr lang="en-US" altLang="en-US" sz="3200" dirty="0"/>
              <a:t> with changes to Annex F.2 agreed (</a:t>
            </a:r>
            <a:r>
              <a:rPr lang="en-US" altLang="en-US" sz="3200" dirty="0">
                <a:hlinkClick r:id="rId2"/>
              </a:rPr>
              <a:t>PCG53_15</a:t>
            </a:r>
            <a:r>
              <a:rPr lang="en-US" altLang="en-US" sz="3200" dirty="0"/>
              <a:t>)</a:t>
            </a:r>
          </a:p>
          <a:p>
            <a:r>
              <a:rPr lang="en-US" altLang="en-US" sz="3200" dirty="0"/>
              <a:t>MCC will need to capture the MHPG remote participation agreements on the 3GPP website and keep it updated.</a:t>
            </a:r>
            <a:endParaRPr lang="en-US" altLang="en-US" dirty="0"/>
          </a:p>
          <a:p>
            <a:pPr lvl="1"/>
            <a:endParaRPr lang="en-US" altLang="en-US" dirty="0">
              <a:solidFill>
                <a:srgbClr val="FF0000"/>
              </a:solidFill>
            </a:endParaRPr>
          </a:p>
        </p:txBody>
      </p:sp>
      <p:sp>
        <p:nvSpPr>
          <p:cNvPr id="3" name="TextBox 2">
            <a:extLst>
              <a:ext uri="{FF2B5EF4-FFF2-40B4-BE49-F238E27FC236}">
                <a16:creationId xmlns:a16="http://schemas.microsoft.com/office/drawing/2014/main" id="{47F143E2-0093-E827-AECA-37934D9D484F}"/>
              </a:ext>
            </a:extLst>
          </p:cNvPr>
          <p:cNvSpPr txBox="1"/>
          <p:nvPr/>
        </p:nvSpPr>
        <p:spPr>
          <a:xfrm>
            <a:off x="678094" y="1944325"/>
            <a:ext cx="10515599" cy="1015663"/>
          </a:xfrm>
          <a:prstGeom prst="rect">
            <a:avLst/>
          </a:prstGeom>
          <a:solidFill>
            <a:schemeClr val="accent2">
              <a:lumMod val="20000"/>
              <a:lumOff val="80000"/>
            </a:schemeClr>
          </a:solidFill>
        </p:spPr>
        <p:txBody>
          <a:bodyPr wrap="square">
            <a:spAutoFit/>
          </a:bodyPr>
          <a:lstStyle/>
          <a:p>
            <a:pPr marL="1080135" marR="0" indent="-1080135" algn="just">
              <a:spcBef>
                <a:spcPts val="0"/>
              </a:spcBef>
              <a:spcAft>
                <a:spcPts val="0"/>
              </a:spcAft>
            </a:pPr>
            <a:r>
              <a:rPr lang="en-GB" sz="20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Action PCG52/05:</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The Working Procedures Ad Hoc Group to reconcile the text in the Working procedures with the decision from MHPG and to prepare the corresponding </a:t>
            </a:r>
            <a:r>
              <a:rPr lang="en-GB" sz="2000" dirty="0" err="1">
                <a:effectLst/>
                <a:latin typeface="Arial" panose="020B0604020202020204" pitchFamily="34" charset="0"/>
                <a:ea typeface="Times New Roman" panose="02020603050405020304" pitchFamily="18" charset="0"/>
                <a:cs typeface="Times New Roman" panose="02020603050405020304" pitchFamily="18" charset="0"/>
              </a:rPr>
              <a:t>pCR</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53211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Corporate OP Designation</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3667874"/>
            <a:ext cx="10515600" cy="893852"/>
          </a:xfrm>
        </p:spPr>
        <p:txBody>
          <a:bodyPr/>
          <a:lstStyle/>
          <a:p>
            <a:r>
              <a:rPr lang="en-US" altLang="en-US" sz="3200" dirty="0" err="1"/>
              <a:t>pCR</a:t>
            </a:r>
            <a:r>
              <a:rPr lang="en-US" altLang="en-US" sz="3200" dirty="0"/>
              <a:t> with changes to Article 8 agreed (</a:t>
            </a:r>
            <a:r>
              <a:rPr lang="en-US" altLang="en-US" sz="3200" dirty="0">
                <a:hlinkClick r:id="rId2"/>
              </a:rPr>
              <a:t>PCG53_16</a:t>
            </a:r>
            <a:r>
              <a:rPr lang="en-US" altLang="en-US" sz="3200" dirty="0"/>
              <a:t>)</a:t>
            </a:r>
          </a:p>
        </p:txBody>
      </p:sp>
      <p:sp>
        <p:nvSpPr>
          <p:cNvPr id="3" name="TextBox 2">
            <a:extLst>
              <a:ext uri="{FF2B5EF4-FFF2-40B4-BE49-F238E27FC236}">
                <a16:creationId xmlns:a16="http://schemas.microsoft.com/office/drawing/2014/main" id="{47F143E2-0093-E827-AECA-37934D9D484F}"/>
              </a:ext>
            </a:extLst>
          </p:cNvPr>
          <p:cNvSpPr txBox="1"/>
          <p:nvPr/>
        </p:nvSpPr>
        <p:spPr>
          <a:xfrm>
            <a:off x="678094" y="1944325"/>
            <a:ext cx="10515599" cy="1015663"/>
          </a:xfrm>
          <a:prstGeom prst="rect">
            <a:avLst/>
          </a:prstGeom>
          <a:solidFill>
            <a:schemeClr val="accent2">
              <a:lumMod val="20000"/>
              <a:lumOff val="80000"/>
            </a:schemeClr>
          </a:solidFill>
        </p:spPr>
        <p:txBody>
          <a:bodyPr wrap="square">
            <a:spAutoFit/>
          </a:bodyPr>
          <a:lstStyle/>
          <a:p>
            <a:pPr marL="1080135" marR="0" indent="-1080135" algn="just">
              <a:spcBef>
                <a:spcPts val="0"/>
              </a:spcBef>
              <a:spcAft>
                <a:spcPts val="0"/>
              </a:spcAft>
            </a:pPr>
            <a:r>
              <a:rPr lang="en-GB" sz="20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Action PCG52/09:</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The Working Procedures Ad Hoc Group to develop a </a:t>
            </a:r>
            <a:r>
              <a:rPr lang="en-GB" sz="2000" dirty="0" err="1">
                <a:effectLst/>
                <a:latin typeface="Arial" panose="020B0604020202020204" pitchFamily="34" charset="0"/>
                <a:ea typeface="Times New Roman" panose="02020603050405020304" pitchFamily="18" charset="0"/>
                <a:cs typeface="Times New Roman" panose="02020603050405020304" pitchFamily="18" charset="0"/>
              </a:rPr>
              <a:t>pCR</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for the introduction of the Corporate Group Designation concept to the Working Procedures [</a:t>
            </a:r>
            <a:r>
              <a:rPr lang="en-GB" sz="2000" b="1" dirty="0">
                <a:solidFill>
                  <a:srgbClr val="008000"/>
                </a:solidFill>
                <a:effectLst/>
                <a:latin typeface="Arial" panose="020B0604020202020204" pitchFamily="34" charset="0"/>
                <a:ea typeface="Times New Roman" panose="02020603050405020304" pitchFamily="18" charset="0"/>
                <a:cs typeface="Times New Roman" panose="02020603050405020304" pitchFamily="18" charset="0"/>
              </a:rPr>
              <a:t>3GPP/PCG#52(24)31</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983712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Working Group Balance</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756007" y="2907586"/>
            <a:ext cx="10515600" cy="893852"/>
          </a:xfrm>
        </p:spPr>
        <p:txBody>
          <a:bodyPr/>
          <a:lstStyle/>
          <a:p>
            <a:r>
              <a:rPr lang="en-US" altLang="en-US" sz="3200" dirty="0" err="1"/>
              <a:t>pCR</a:t>
            </a:r>
            <a:r>
              <a:rPr lang="en-US" altLang="en-US" sz="3200" dirty="0"/>
              <a:t> with changes to Article 22.2 agreed (</a:t>
            </a:r>
            <a:r>
              <a:rPr lang="en-US" altLang="en-US" sz="3200" dirty="0">
                <a:hlinkClick r:id="rId2"/>
              </a:rPr>
              <a:t>PCG53_17</a:t>
            </a:r>
            <a:r>
              <a:rPr lang="en-US" altLang="en-US" sz="3200" dirty="0"/>
              <a:t>)</a:t>
            </a:r>
          </a:p>
          <a:p>
            <a:r>
              <a:rPr lang="en-US" altLang="en-US" sz="3200" dirty="0"/>
              <a:t>Extensive Discussion of Corner Cases</a:t>
            </a:r>
          </a:p>
          <a:p>
            <a:pPr lvl="1"/>
            <a:r>
              <a:rPr lang="en-US" altLang="en-US" sz="2800" dirty="0"/>
              <a:t>Consensus on how to interpret and handle corner cases included in subsequent slides in case these scenarios come up in the future.</a:t>
            </a:r>
          </a:p>
          <a:p>
            <a:pPr lvl="1"/>
            <a:r>
              <a:rPr lang="en-US" altLang="en-US" sz="2800" dirty="0"/>
              <a:t>Endorsement on corner case interpretations requested</a:t>
            </a:r>
          </a:p>
        </p:txBody>
      </p:sp>
      <p:sp>
        <p:nvSpPr>
          <p:cNvPr id="3" name="TextBox 2">
            <a:extLst>
              <a:ext uri="{FF2B5EF4-FFF2-40B4-BE49-F238E27FC236}">
                <a16:creationId xmlns:a16="http://schemas.microsoft.com/office/drawing/2014/main" id="{47F143E2-0093-E827-AECA-37934D9D484F}"/>
              </a:ext>
            </a:extLst>
          </p:cNvPr>
          <p:cNvSpPr txBox="1"/>
          <p:nvPr/>
        </p:nvSpPr>
        <p:spPr>
          <a:xfrm>
            <a:off x="678094" y="1944325"/>
            <a:ext cx="10515599" cy="707886"/>
          </a:xfrm>
          <a:prstGeom prst="rect">
            <a:avLst/>
          </a:prstGeom>
          <a:solidFill>
            <a:schemeClr val="accent2">
              <a:lumMod val="20000"/>
              <a:lumOff val="80000"/>
            </a:schemeClr>
          </a:solidFill>
        </p:spPr>
        <p:txBody>
          <a:bodyPr wrap="square">
            <a:spAutoFit/>
          </a:bodyPr>
          <a:lstStyle/>
          <a:p>
            <a:pPr marL="1080135" marR="0" indent="-1080135" algn="just">
              <a:spcBef>
                <a:spcPts val="0"/>
              </a:spcBef>
              <a:spcAft>
                <a:spcPts val="0"/>
              </a:spcAft>
            </a:pPr>
            <a:r>
              <a:rPr lang="en-GB" sz="20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Action PCG52/10:</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The Working Procedures Ad Hoc Group to develop a </a:t>
            </a:r>
            <a:r>
              <a:rPr lang="en-GB" sz="2000" dirty="0" err="1">
                <a:effectLst/>
                <a:latin typeface="Arial" panose="020B0604020202020204" pitchFamily="34" charset="0"/>
                <a:ea typeface="Times New Roman" panose="02020603050405020304" pitchFamily="18" charset="0"/>
                <a:cs typeface="Times New Roman" panose="02020603050405020304" pitchFamily="18" charset="0"/>
              </a:rPr>
              <a:t>pCR</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for Working Group (WG) Balance Rules [</a:t>
            </a:r>
            <a:r>
              <a:rPr lang="en-GB" sz="2000" b="1" dirty="0">
                <a:solidFill>
                  <a:srgbClr val="008000"/>
                </a:solidFill>
                <a:effectLst/>
                <a:latin typeface="Arial" panose="020B0604020202020204" pitchFamily="34" charset="0"/>
                <a:ea typeface="Times New Roman" panose="02020603050405020304" pitchFamily="18" charset="0"/>
                <a:cs typeface="Times New Roman" panose="02020603050405020304" pitchFamily="18" charset="0"/>
              </a:rPr>
              <a:t>3GPP/PCG#52(24)31</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27682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WP Balance Corner Cases (1)</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013734"/>
            <a:ext cx="10515600" cy="4130211"/>
          </a:xfrm>
        </p:spPr>
        <p:txBody>
          <a:bodyPr/>
          <a:lstStyle/>
          <a:p>
            <a:pPr marR="0" lvl="0">
              <a:spcBef>
                <a:spcPts val="0"/>
              </a:spcBef>
              <a:spcAft>
                <a:spcPts val="0"/>
              </a:spcAft>
              <a:buFont typeface="+mj-lt"/>
              <a:buAutoNum type="arabicPeriod"/>
              <a:tabLst>
                <a:tab pos="457200" algn="l"/>
              </a:tabLst>
            </a:pPr>
            <a:r>
              <a:rPr lang="en-GB" sz="2000" dirty="0">
                <a:effectLst/>
                <a:latin typeface="Calibri" panose="020F0502020204030204" pitchFamily="34" charset="0"/>
                <a:ea typeface="Times New Roman" panose="02020603050405020304" pitchFamily="18" charset="0"/>
              </a:rPr>
              <a:t>Interpretation when &lt; 3 positions filled:  The </a:t>
            </a:r>
            <a:r>
              <a:rPr lang="en-GB" sz="2000" i="1" dirty="0">
                <a:effectLst/>
                <a:latin typeface="Calibri" panose="020F0502020204030204" pitchFamily="34" charset="0"/>
                <a:ea typeface="Times New Roman" panose="02020603050405020304" pitchFamily="18" charset="0"/>
              </a:rPr>
              <a:t>all</a:t>
            </a:r>
            <a:r>
              <a:rPr lang="en-GB" sz="2000" dirty="0">
                <a:effectLst/>
                <a:latin typeface="Calibri" panose="020F0502020204030204" pitchFamily="34" charset="0"/>
                <a:ea typeface="Times New Roman" panose="02020603050405020304" pitchFamily="18" charset="0"/>
              </a:rPr>
              <a:t> in the PCG original wording refers to all allowable positions.  This equates to saying that a max of 2 leaders can be associated with Corporate OP Designation X.  The updated text makes this clear.</a:t>
            </a:r>
            <a:endParaRPr lang="en-US" sz="2000" dirty="0">
              <a:effectLst/>
              <a:latin typeface="Calibri" panose="020F0502020204030204" pitchFamily="34" charset="0"/>
              <a:ea typeface="Calibri" panose="020F0502020204030204" pitchFamily="34" charset="0"/>
            </a:endParaRPr>
          </a:p>
          <a:p>
            <a:pPr marR="0" lvl="1">
              <a:spcBef>
                <a:spcPts val="0"/>
              </a:spcBef>
              <a:spcAft>
                <a:spcPts val="0"/>
              </a:spcAft>
              <a:buClr>
                <a:srgbClr val="000000"/>
              </a:buClr>
              <a:buSzPts val="1800"/>
              <a:buFont typeface="+mj-lt"/>
              <a:buAutoNum type="alphaLcPeriod"/>
            </a:pPr>
            <a:r>
              <a:rPr lang="en-GB" sz="2000" dirty="0">
                <a:effectLst/>
                <a:latin typeface="Calibri" panose="020F0502020204030204" pitchFamily="34" charset="0"/>
                <a:ea typeface="Times New Roman" panose="02020603050405020304" pitchFamily="18" charset="0"/>
              </a:rPr>
              <a:t>CT6 situation: CT6 is not procedurally different from other WGs.  It is just an extreme case of “unless no other candidate is available”.  If there was interest, CT6 could have 2 VCs.</a:t>
            </a:r>
            <a:endParaRPr lang="en-US" sz="2000" dirty="0">
              <a:effectLst/>
              <a:latin typeface="Calibri" panose="020F0502020204030204" pitchFamily="34" charset="0"/>
              <a:ea typeface="Calibri" panose="020F0502020204030204" pitchFamily="34" charset="0"/>
            </a:endParaRPr>
          </a:p>
          <a:p>
            <a:pPr marR="0" lvl="0">
              <a:spcBef>
                <a:spcPts val="0"/>
              </a:spcBef>
              <a:spcAft>
                <a:spcPts val="0"/>
              </a:spcAft>
              <a:buFont typeface="+mj-lt"/>
              <a:buAutoNum type="arabicPeriod"/>
              <a:tabLst>
                <a:tab pos="457200" algn="l"/>
              </a:tabLst>
            </a:pPr>
            <a:r>
              <a:rPr lang="en-GB" sz="2000" dirty="0">
                <a:effectLst/>
                <a:latin typeface="Calibri" panose="020F0502020204030204" pitchFamily="34" charset="0"/>
                <a:ea typeface="Times New Roman" panose="02020603050405020304" pitchFamily="18" charset="0"/>
              </a:rPr>
              <a:t>SWG leadership balance: </a:t>
            </a:r>
            <a:endParaRPr lang="en-US" sz="2000" dirty="0">
              <a:effectLst/>
              <a:latin typeface="Calibri" panose="020F0502020204030204" pitchFamily="34" charset="0"/>
              <a:ea typeface="Calibri" panose="020F0502020204030204" pitchFamily="34" charset="0"/>
            </a:endParaRPr>
          </a:p>
          <a:p>
            <a:pPr marL="800100" marR="0" lvl="1" indent="-342900">
              <a:spcBef>
                <a:spcPts val="0"/>
              </a:spcBef>
              <a:spcAft>
                <a:spcPts val="0"/>
              </a:spcAft>
              <a:buClr>
                <a:schemeClr val="tx1"/>
              </a:buClr>
              <a:buFont typeface="+mj-lt"/>
              <a:buAutoNum type="alphaLcPeriod"/>
              <a:tabLst>
                <a:tab pos="914400" algn="l"/>
              </a:tabLst>
            </a:pPr>
            <a:r>
              <a:rPr lang="en-GB" sz="2000" dirty="0">
                <a:effectLst/>
                <a:latin typeface="Calibri" panose="020F0502020204030204" pitchFamily="34" charset="0"/>
                <a:ea typeface="Times New Roman" panose="02020603050405020304" pitchFamily="18" charset="0"/>
              </a:rPr>
              <a:t>SWG leadership is not considered when looking at WG leadership balance,</a:t>
            </a:r>
            <a:endParaRPr lang="en-US" sz="2000" dirty="0">
              <a:effectLst/>
              <a:latin typeface="Calibri" panose="020F0502020204030204" pitchFamily="34" charset="0"/>
              <a:ea typeface="Calibri" panose="020F0502020204030204" pitchFamily="34" charset="0"/>
            </a:endParaRPr>
          </a:p>
          <a:p>
            <a:pPr marL="800100" marR="0" lvl="1" indent="-342900">
              <a:spcBef>
                <a:spcPts val="0"/>
              </a:spcBef>
              <a:spcAft>
                <a:spcPts val="0"/>
              </a:spcAft>
              <a:buClr>
                <a:schemeClr val="tx1"/>
              </a:buClr>
              <a:buFont typeface="+mj-lt"/>
              <a:buAutoNum type="alphaLcPeriod"/>
              <a:tabLst>
                <a:tab pos="914400" algn="l"/>
              </a:tabLst>
            </a:pPr>
            <a:r>
              <a:rPr lang="en-GB" sz="2000" dirty="0">
                <a:effectLst/>
                <a:latin typeface="Calibri" panose="020F0502020204030204" pitchFamily="34" charset="0"/>
                <a:ea typeface="Times New Roman" panose="02020603050405020304" pitchFamily="18" charset="0"/>
              </a:rPr>
              <a:t>There is no attempt or requirement to have leadership balance within a SWG</a:t>
            </a:r>
            <a:endParaRPr lang="en-US" sz="2000" dirty="0">
              <a:effectLst/>
              <a:latin typeface="Calibri" panose="020F0502020204030204" pitchFamily="34" charset="0"/>
              <a:ea typeface="Calibri" panose="020F0502020204030204" pitchFamily="34" charset="0"/>
            </a:endParaRPr>
          </a:p>
          <a:p>
            <a:pPr marL="800100" marR="0" lvl="1" indent="-342900">
              <a:spcBef>
                <a:spcPts val="0"/>
              </a:spcBef>
              <a:spcAft>
                <a:spcPts val="0"/>
              </a:spcAft>
              <a:buClr>
                <a:schemeClr val="tx1"/>
              </a:buClr>
              <a:buFont typeface="+mj-lt"/>
              <a:buAutoNum type="alphaLcPeriod"/>
              <a:tabLst>
                <a:tab pos="914400" algn="l"/>
              </a:tabLst>
            </a:pPr>
            <a:r>
              <a:rPr lang="en-GB" sz="2000" dirty="0">
                <a:effectLst/>
                <a:latin typeface="Calibri" panose="020F0502020204030204" pitchFamily="34" charset="0"/>
                <a:ea typeface="Times New Roman" panose="02020603050405020304" pitchFamily="18" charset="0"/>
              </a:rPr>
              <a:t>There is no attempt or requirement to have leadership balance between SWGs</a:t>
            </a:r>
            <a:endParaRPr lang="en-US" sz="2000" dirty="0">
              <a:effectLst/>
              <a:latin typeface="Calibri" panose="020F0502020204030204" pitchFamily="34" charset="0"/>
              <a:ea typeface="Calibri" panose="020F0502020204030204" pitchFamily="34" charset="0"/>
            </a:endParaRPr>
          </a:p>
          <a:p>
            <a:pPr marR="0" lvl="0">
              <a:spcBef>
                <a:spcPts val="0"/>
              </a:spcBef>
              <a:spcAft>
                <a:spcPts val="0"/>
              </a:spcAft>
              <a:buFont typeface="+mj-lt"/>
              <a:buAutoNum type="arabicPeriod"/>
              <a:tabLst>
                <a:tab pos="514350" algn="l"/>
              </a:tabLst>
            </a:pPr>
            <a:r>
              <a:rPr lang="en-GB" sz="2000" dirty="0">
                <a:effectLst/>
                <a:latin typeface="Calibri" panose="020F0502020204030204" pitchFamily="34" charset="0"/>
                <a:ea typeface="Times New Roman" panose="02020603050405020304" pitchFamily="18" charset="0"/>
              </a:rPr>
              <a:t>Resigning to open up a slot for a candidate:  If there are already two leaders elected from Corporate OP Designation X, no candidate with Corporate OP Designation X may be elected to the 3</a:t>
            </a:r>
            <a:r>
              <a:rPr lang="en-GB" sz="2000" baseline="30000" dirty="0">
                <a:effectLst/>
                <a:latin typeface="Calibri" panose="020F0502020204030204" pitchFamily="34" charset="0"/>
                <a:ea typeface="Times New Roman" panose="02020603050405020304" pitchFamily="18" charset="0"/>
              </a:rPr>
              <a:t>rd</a:t>
            </a:r>
            <a:r>
              <a:rPr lang="en-GB" sz="2000" dirty="0">
                <a:effectLst/>
                <a:latin typeface="Calibri" panose="020F0502020204030204" pitchFamily="34" charset="0"/>
                <a:ea typeface="Times New Roman" panose="02020603050405020304" pitchFamily="18" charset="0"/>
              </a:rPr>
              <a:t> slot (subject to “unless no other …”).  There is no requirement, expectation, or encouragement for either of the 2 existing leaders to resign.  Should an existing leader voluntarily decide to resign, it must be done before the election.</a:t>
            </a:r>
            <a:endParaRPr lang="en-US" sz="2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4388297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WP Balance Corner Cases (2)</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260278" y="1890444"/>
            <a:ext cx="11671443" cy="4130211"/>
          </a:xfrm>
        </p:spPr>
        <p:txBody>
          <a:bodyPr/>
          <a:lstStyle/>
          <a:p>
            <a:pPr marL="342900" marR="0" lvl="0" indent="-342900">
              <a:spcBef>
                <a:spcPts val="0"/>
              </a:spcBef>
              <a:spcAft>
                <a:spcPts val="0"/>
              </a:spcAft>
              <a:buFont typeface="+mj-lt"/>
              <a:buAutoNum type="arabicPeriod" startAt="4"/>
              <a:tabLst>
                <a:tab pos="514350" algn="l"/>
              </a:tabLst>
            </a:pPr>
            <a:r>
              <a:rPr lang="en-GB" sz="2000" dirty="0">
                <a:effectLst/>
                <a:latin typeface="Calibri" panose="020F0502020204030204" pitchFamily="34" charset="0"/>
                <a:ea typeface="Times New Roman" panose="02020603050405020304" pitchFamily="18" charset="0"/>
              </a:rPr>
              <a:t>Change of affiliation: If a leader changes affiliation (either by changing companies or company buyouts or mergers), the max of 2 leaders rule still applies.  A leader violating this rule is not allowed to be reaffirmed (subject to the “unless no other …” clause).</a:t>
            </a:r>
            <a:endParaRPr lang="en-US" sz="20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startAt="4"/>
              <a:tabLst>
                <a:tab pos="514350" algn="l"/>
              </a:tabLst>
            </a:pPr>
            <a:r>
              <a:rPr lang="en-GB" sz="2000" dirty="0">
                <a:effectLst/>
                <a:latin typeface="Calibri" panose="020F0502020204030204" pitchFamily="34" charset="0"/>
                <a:ea typeface="Times New Roman" panose="02020603050405020304" pitchFamily="18" charset="0"/>
              </a:rPr>
              <a:t>Interaction of “unless no other candidate is available” with the existing “14 day deadline for term limited incumbents”: </a:t>
            </a:r>
            <a:r>
              <a:rPr lang="en-US" sz="2000" dirty="0">
                <a:effectLst/>
                <a:latin typeface="Calibri" panose="020F0502020204030204" pitchFamily="34" charset="0"/>
                <a:ea typeface="Times New Roman" panose="02020603050405020304" pitchFamily="18" charset="0"/>
              </a:rPr>
              <a:t>The “14 day deadline” rule is worded as a negative indicating when candidates may not stand.  So it does not prevent the “unless no other candidate is available” from also eliminating a candidate.  The ultimate result of the intersection of the two rules is that an incumbent who has reached their term limits and would also be the 3</a:t>
            </a:r>
            <a:r>
              <a:rPr lang="en-US" sz="2000" baseline="30000" dirty="0">
                <a:effectLst/>
                <a:latin typeface="Calibri" panose="020F0502020204030204" pitchFamily="34" charset="0"/>
                <a:ea typeface="Times New Roman" panose="02020603050405020304" pitchFamily="18" charset="0"/>
              </a:rPr>
              <a:t>rd</a:t>
            </a:r>
            <a:r>
              <a:rPr lang="en-US" sz="2000" dirty="0">
                <a:effectLst/>
                <a:latin typeface="Calibri" panose="020F0502020204030204" pitchFamily="34" charset="0"/>
                <a:ea typeface="Times New Roman" panose="02020603050405020304" pitchFamily="18" charset="0"/>
              </a:rPr>
              <a:t> official with the same Corporate OP Designation can be eliminated even if the challenging candidate is declared last minute.</a:t>
            </a:r>
            <a:endParaRPr lang="en-US" sz="20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startAt="4"/>
              <a:tabLst>
                <a:tab pos="514350" algn="l"/>
              </a:tabLst>
            </a:pPr>
            <a:r>
              <a:rPr lang="en-GB" sz="2000" dirty="0">
                <a:effectLst/>
                <a:latin typeface="Calibri" panose="020F0502020204030204" pitchFamily="34" charset="0"/>
                <a:ea typeface="Times New Roman" panose="02020603050405020304" pitchFamily="18" charset="0"/>
              </a:rPr>
              <a:t>Synchronous elections: The PCG has tasked the WP group with applying the agreed principles in the current asynchronous WG election environment.  A decision to synchronize the WG elections must be taken at the PCG level and companies are welcome to bring in such proposals.  In cases, where there are multiple elections within a WG at the same meeting, then it makes logical sense to hold the chair elections first.  But as is the practice currently, this does not need to be spelled out in the Working Procedures.</a:t>
            </a:r>
            <a:endParaRPr lang="en-US" sz="20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startAt="4"/>
              <a:tabLst>
                <a:tab pos="514350" algn="l"/>
              </a:tabLst>
            </a:pPr>
            <a:r>
              <a:rPr lang="en-US" sz="2000" dirty="0">
                <a:effectLst/>
                <a:latin typeface="Calibri" panose="020F0502020204030204" pitchFamily="34" charset="0"/>
                <a:ea typeface="Times New Roman" panose="02020603050405020304" pitchFamily="18" charset="0"/>
              </a:rPr>
              <a:t>If a company changes headquarters and consequentially changes Corporate OP designation this has no impact to existing chair or vice chair roles and would only impact new candidacies following the change. </a:t>
            </a:r>
            <a:endParaRPr lang="en-US" sz="2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0496268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Implementation Considerations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309723" y="1726058"/>
            <a:ext cx="11572554" cy="4081035"/>
          </a:xfrm>
        </p:spPr>
        <p:txBody>
          <a:bodyPr/>
          <a:lstStyle/>
          <a:p>
            <a:r>
              <a:rPr lang="en-US" altLang="en-US" sz="2000" dirty="0"/>
              <a:t>To avoid confusion Remote Participation, Corporate OP Designation, and WG Balance </a:t>
            </a:r>
            <a:r>
              <a:rPr lang="en-US" altLang="en-US" sz="2000" dirty="0" err="1"/>
              <a:t>pCRs</a:t>
            </a:r>
            <a:r>
              <a:rPr lang="en-US" altLang="en-US" sz="2000" dirty="0"/>
              <a:t> should not be introduced into the Working Procedures until the necessary IT and procedural changes have been completed:</a:t>
            </a:r>
          </a:p>
          <a:p>
            <a:pPr lvl="1"/>
            <a:r>
              <a:rPr lang="en-US" altLang="en-US" sz="1800" dirty="0"/>
              <a:t>Remote Participation Guidelines available on 3GPP Website</a:t>
            </a:r>
          </a:p>
          <a:p>
            <a:pPr lvl="1"/>
            <a:r>
              <a:rPr lang="en-US" altLang="en-US" sz="1800" dirty="0"/>
              <a:t>Procedures and IT support for declaring and viewing Corporate OP Designations provided</a:t>
            </a:r>
          </a:p>
          <a:p>
            <a:pPr lvl="1"/>
            <a:r>
              <a:rPr lang="en-US" altLang="en-US" sz="1800" dirty="0"/>
              <a:t>Voting tool and webpages for officials updated to indicate Corporate OP Designation</a:t>
            </a:r>
          </a:p>
          <a:p>
            <a:pPr lvl="1"/>
            <a:r>
              <a:rPr lang="en-US" altLang="en-US" sz="1800" dirty="0"/>
              <a:t>Note: These changes are already underway (anticipating approval of the </a:t>
            </a:r>
            <a:r>
              <a:rPr lang="en-US" altLang="en-US" sz="1800" dirty="0" err="1"/>
              <a:t>pCRs</a:t>
            </a:r>
            <a:r>
              <a:rPr lang="en-US" altLang="en-US" sz="1800" dirty="0"/>
              <a:t>)</a:t>
            </a:r>
          </a:p>
          <a:p>
            <a:r>
              <a:rPr lang="en-US" altLang="en-US" sz="2000"/>
              <a:t>Recommend </a:t>
            </a:r>
            <a:r>
              <a:rPr lang="en-US" altLang="en-US" sz="2000" dirty="0"/>
              <a:t>to set 2025-01-01 as start date for when the rules go into effect</a:t>
            </a:r>
          </a:p>
          <a:p>
            <a:pPr lvl="1"/>
            <a:r>
              <a:rPr lang="en-US" altLang="en-US" sz="1800" dirty="0"/>
              <a:t>If a Corporate Group associated with an existing WG elected official has not declared their Corporate OP Designation by 2025-01-01, then MCC will assign the corporate group to one of the 7 categories based on the location of their corporate HQ.  For elections post 2025-01-01, WG candidates will be permitted to run only if their Corporate Group has a declared Corporate OP Designation.</a:t>
            </a:r>
          </a:p>
          <a:p>
            <a:pPr lvl="1"/>
            <a:r>
              <a:rPr lang="en-US" altLang="en-US" sz="1800" dirty="0"/>
              <a:t>For future WG leadership elections, request the OPs to encourage their members to voluntarily consider pre-2025 history for “Corporate OP designation” and the principles embodied in the rules.</a:t>
            </a:r>
          </a:p>
          <a:p>
            <a:r>
              <a:rPr lang="en-US" altLang="en-US" sz="2000" dirty="0"/>
              <a:t>PCG requested to endorse this rollout plan</a:t>
            </a:r>
          </a:p>
          <a:p>
            <a:pPr lvl="1"/>
            <a:endParaRPr lang="en-US" altLang="en-US" sz="1600" dirty="0"/>
          </a:p>
          <a:p>
            <a:pPr lvl="1"/>
            <a:endParaRPr lang="en-US" altLang="en-US" sz="1600" dirty="0"/>
          </a:p>
          <a:p>
            <a:pPr marL="457200" lvl="1" indent="0">
              <a:buNone/>
            </a:pPr>
            <a:endParaRPr lang="en-US" altLang="en-US" sz="1600" dirty="0">
              <a:solidFill>
                <a:srgbClr val="FF0000"/>
              </a:solidFill>
            </a:endParaRPr>
          </a:p>
        </p:txBody>
      </p:sp>
    </p:spTree>
    <p:extLst>
      <p:ext uri="{BB962C8B-B14F-4D97-AF65-F5344CB8AC3E}">
        <p14:creationId xmlns:p14="http://schemas.microsoft.com/office/powerpoint/2010/main" val="246472007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25662</TotalTime>
  <Words>1084</Words>
  <Application>Microsoft Office PowerPoint</Application>
  <PresentationFormat>Widescreen</PresentationFormat>
  <Paragraphs>69</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Working Procedures Group  Report to PCG#53</vt:lpstr>
      <vt:lpstr>Contents</vt:lpstr>
      <vt:lpstr>SWG Clarifications</vt:lpstr>
      <vt:lpstr>Remote Participation Alignment</vt:lpstr>
      <vt:lpstr>Corporate OP Designation</vt:lpstr>
      <vt:lpstr>Working Group Balance</vt:lpstr>
      <vt:lpstr>WP Balance Corner Cases (1)</vt:lpstr>
      <vt:lpstr>WP Balance Corner Cases (2)</vt:lpstr>
      <vt:lpstr>Implementation Considerations</vt:lpstr>
      <vt:lpstr>Actions Requested from PCG</vt:lpstr>
      <vt:lpstr>Acknowledgement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Issam Toufik</cp:lastModifiedBy>
  <cp:revision>707</cp:revision>
  <dcterms:created xsi:type="dcterms:W3CDTF">2010-02-05T13:52:04Z</dcterms:created>
  <dcterms:modified xsi:type="dcterms:W3CDTF">2024-10-15T10:43:04Z</dcterms:modified>
  <cp:contentStatus>Template 2017</cp:contentStatus>
</cp:coreProperties>
</file>