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41" r:id="rId2"/>
    <p:sldId id="386" r:id="rId3"/>
    <p:sldId id="388" r:id="rId4"/>
    <p:sldId id="389" r:id="rId5"/>
    <p:sldId id="390" r:id="rId6"/>
    <p:sldId id="391" r:id="rId7"/>
    <p:sldId id="392" r:id="rId8"/>
    <p:sldId id="393" r:id="rId9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81" d="100"/>
          <a:sy n="81" d="100"/>
        </p:scale>
        <p:origin x="634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259A3673-5301-4E29-BAD6-C4AD50621AA5}"/>
    <pc:docChg chg="modSld modMainMaster">
      <pc:chgData name="Adrian Scrase" userId="c433f16e-0562-4556-87af-24c4f609effe" providerId="ADAL" clId="{259A3673-5301-4E29-BAD6-C4AD50621AA5}" dt="2020-09-07T06:19:55.322" v="7" actId="20577"/>
      <pc:docMkLst>
        <pc:docMk/>
      </pc:docMkLst>
      <pc:sldChg chg="modSp">
        <pc:chgData name="Adrian Scrase" userId="c433f16e-0562-4556-87af-24c4f609effe" providerId="ADAL" clId="{259A3673-5301-4E29-BAD6-C4AD50621AA5}" dt="2020-09-07T06:19:55.322" v="7" actId="20577"/>
        <pc:sldMkLst>
          <pc:docMk/>
          <pc:sldMk cId="2218495353" sldId="388"/>
        </pc:sldMkLst>
        <pc:spChg chg="mod">
          <ac:chgData name="Adrian Scrase" userId="c433f16e-0562-4556-87af-24c4f609effe" providerId="ADAL" clId="{259A3673-5301-4E29-BAD6-C4AD50621AA5}" dt="2020-09-07T06:19:55.322" v="7" actId="20577"/>
          <ac:spMkLst>
            <pc:docMk/>
            <pc:sldMk cId="2218495353" sldId="388"/>
            <ac:spMk id="9219" creationId="{CF0FD136-175C-4835-B90A-A6AE38A68FA2}"/>
          </ac:spMkLst>
        </pc:spChg>
      </pc:sldChg>
      <pc:sldMasterChg chg="modSldLayout">
        <pc:chgData name="Adrian Scrase" userId="c433f16e-0562-4556-87af-24c4f609effe" providerId="ADAL" clId="{259A3673-5301-4E29-BAD6-C4AD50621AA5}" dt="2020-09-07T06:19:36.737" v="3" actId="20577"/>
        <pc:sldMasterMkLst>
          <pc:docMk/>
          <pc:sldMasterMk cId="0" sldId="2147485146"/>
        </pc:sldMasterMkLst>
        <pc:sldLayoutChg chg="modSp">
          <pc:chgData name="Adrian Scrase" userId="c433f16e-0562-4556-87af-24c4f609effe" providerId="ADAL" clId="{259A3673-5301-4E29-BAD6-C4AD50621AA5}" dt="2020-09-07T06:19:36.737" v="3" actId="20577"/>
          <pc:sldLayoutMkLst>
            <pc:docMk/>
            <pc:sldMasterMk cId="0" sldId="2147485146"/>
            <pc:sldLayoutMk cId="476910131" sldId="2147485161"/>
          </pc:sldLayoutMkLst>
          <pc:spChg chg="mod">
            <ac:chgData name="Adrian Scrase" userId="c433f16e-0562-4556-87af-24c4f609effe" providerId="ADAL" clId="{259A3673-5301-4E29-BAD6-C4AD50621AA5}" dt="2020-09-07T06:19:36.737" v="3" actId="20577"/>
            <ac:spMkLst>
              <pc:docMk/>
              <pc:sldMasterMk cId="0" sldId="2147485146"/>
              <pc:sldLayoutMk cId="476910131" sldId="2147485161"/>
              <ac:spMk id="4" creationId="{C696F912-AC45-4F09-B080-65AB9E68FC1B}"/>
            </ac:spMkLst>
          </pc:spChg>
        </pc:sldLayoutChg>
      </pc:sldMasterChg>
    </pc:docChg>
  </pc:docChgLst>
  <pc:docChgLst>
    <pc:chgData name="Stephen Hayes" userId="88df143c-9cc8-45b0-a799-19f2c7ac210c" providerId="ADAL" clId="{265EE84F-8D74-479A-940A-9541BC7FA372}"/>
    <pc:docChg chg="modSld modMainMaster">
      <pc:chgData name="Stephen Hayes" userId="88df143c-9cc8-45b0-a799-19f2c7ac210c" providerId="ADAL" clId="{265EE84F-8D74-479A-940A-9541BC7FA372}" dt="2020-09-04T13:39:57.596" v="33" actId="20577"/>
      <pc:docMkLst>
        <pc:docMk/>
      </pc:docMkLst>
      <pc:sldChg chg="modSp">
        <pc:chgData name="Stephen Hayes" userId="88df143c-9cc8-45b0-a799-19f2c7ac210c" providerId="ADAL" clId="{265EE84F-8D74-479A-940A-9541BC7FA372}" dt="2020-09-04T13:39:36.249" v="18" actId="20577"/>
        <pc:sldMkLst>
          <pc:docMk/>
          <pc:sldMk cId="0" sldId="386"/>
        </pc:sldMkLst>
        <pc:spChg chg="mod">
          <ac:chgData name="Stephen Hayes" userId="88df143c-9cc8-45b0-a799-19f2c7ac210c" providerId="ADAL" clId="{265EE84F-8D74-479A-940A-9541BC7FA372}" dt="2020-09-04T13:39:36.249" v="18" actId="20577"/>
          <ac:spMkLst>
            <pc:docMk/>
            <pc:sldMk cId="0" sldId="386"/>
            <ac:spMk id="9219" creationId="{CF0FD136-175C-4835-B90A-A6AE38A68FA2}"/>
          </ac:spMkLst>
        </pc:spChg>
      </pc:sldChg>
      <pc:sldChg chg="modSp">
        <pc:chgData name="Stephen Hayes" userId="88df143c-9cc8-45b0-a799-19f2c7ac210c" providerId="ADAL" clId="{265EE84F-8D74-479A-940A-9541BC7FA372}" dt="2020-09-04T13:39:57.596" v="33" actId="20577"/>
        <pc:sldMkLst>
          <pc:docMk/>
          <pc:sldMk cId="2218495353" sldId="388"/>
        </pc:sldMkLst>
        <pc:spChg chg="mod">
          <ac:chgData name="Stephen Hayes" userId="88df143c-9cc8-45b0-a799-19f2c7ac210c" providerId="ADAL" clId="{265EE84F-8D74-479A-940A-9541BC7FA372}" dt="2020-09-04T13:39:57.596" v="33" actId="20577"/>
          <ac:spMkLst>
            <pc:docMk/>
            <pc:sldMk cId="2218495353" sldId="388"/>
            <ac:spMk id="9219" creationId="{CF0FD136-175C-4835-B90A-A6AE38A68FA2}"/>
          </ac:spMkLst>
        </pc:spChg>
      </pc:sldChg>
      <pc:sldMasterChg chg="modSp">
        <pc:chgData name="Stephen Hayes" userId="88df143c-9cc8-45b0-a799-19f2c7ac210c" providerId="ADAL" clId="{265EE84F-8D74-479A-940A-9541BC7FA372}" dt="2020-09-04T13:38:20.651" v="3" actId="20577"/>
        <pc:sldMasterMkLst>
          <pc:docMk/>
          <pc:sldMasterMk cId="0" sldId="2147485146"/>
        </pc:sldMasterMkLst>
        <pc:spChg chg="mod">
          <ac:chgData name="Stephen Hayes" userId="88df143c-9cc8-45b0-a799-19f2c7ac210c" providerId="ADAL" clId="{265EE84F-8D74-479A-940A-9541BC7FA372}" dt="2020-09-04T13:38:20.651" v="3" actId="20577"/>
          <ac:spMkLst>
            <pc:docMk/>
            <pc:sldMasterMk cId="0" sldId="2147485146"/>
            <ac:spMk id="9" creationId="{D5581FBE-7D45-49BB-9FAE-4D0BA50A6531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7EB14B-E8F1-49CA-B84F-1CC162466B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8CCCB51-75EF-49F6-9773-A5790458A8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1A34D97F-8870-4D99-BE60-9780BFED7C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A2E379-1961-4895-85C7-1F6E8F36E8A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7670B2E-1CD9-4696-8C72-961B8F0242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D61EE09-BC5E-420A-8566-1001D71924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D1B41D-BB55-4836-AD2D-5265B2E31B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B281487-856D-40B8-96DC-74FB7DEE79A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3D77972-5124-4009-82A8-9CD7E5B28B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FA72439-F094-4C75-A685-592B0E64418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B8ADD8A-04C3-4005-8B91-A8EBA21A44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82004C-E2B2-464F-AF0A-339B49B495E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67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4312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8B0857-26DA-47EA-BDFF-89AFC7B8A5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152400"/>
            <a:ext cx="7026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400" dirty="0"/>
              <a:t>PCG #45-e                          			September 2020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6F912-AC45-4F09-B080-65AB9E68FC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7225" y="0"/>
            <a:ext cx="1404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GB" altLang="en-US" sz="1400" dirty="0"/>
              <a:t>PCG45_10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691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C3F38B4F-131F-4EA0-BBF1-B9A5FA9D9B7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BB998A6-3616-477F-9642-CEBD397B1D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EE9D515-8FC4-43AC-B320-B02BB570FB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AC6D4170-A804-49D1-A446-0D026D813FCE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D5581FBE-7D45-49BB-9FAE-4D0BA50A65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8715FE7-683C-4BDF-B251-4E7CB250832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5DFEDF-1BB7-4359-8AB4-A3862791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BC57A4-BBC5-42EF-83F3-84A5FFA6265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9" r:id="rId1"/>
    <p:sldLayoutId id="2147485160" r:id="rId2"/>
    <p:sldLayoutId id="214748516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9234809-97A1-4EBC-9A7A-8A9616F7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99" y="1736726"/>
            <a:ext cx="9387840" cy="2852737"/>
          </a:xfrm>
        </p:spPr>
        <p:txBody>
          <a:bodyPr/>
          <a:lstStyle/>
          <a:p>
            <a:pPr algn="ctr" eaLnBrk="1" hangingPunct="1"/>
            <a:r>
              <a:rPr lang="en-GB" altLang="en-US" b="1" dirty="0"/>
              <a:t>Working Procedures Group</a:t>
            </a:r>
            <a:br>
              <a:rPr lang="en-GB" altLang="en-US" b="1" dirty="0"/>
            </a:br>
            <a:r>
              <a:rPr lang="en-GB" altLang="en-US" sz="3600" b="1" dirty="0"/>
              <a:t>Report and Recommendations</a:t>
            </a:r>
            <a:br>
              <a:rPr lang="en-GB" altLang="en-US" sz="3600" b="1" dirty="0"/>
            </a:b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C088AD1-396B-49C4-B584-08599876C98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Stephen Hayes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WP Convenor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Status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700" dirty="0"/>
              <a:t>Phase 1: Crisis Annex to allow e-voting  </a:t>
            </a:r>
            <a:r>
              <a:rPr lang="en-US" altLang="en-US" sz="2700" dirty="0">
                <a:solidFill>
                  <a:srgbClr val="FF0000"/>
                </a:solidFill>
              </a:rPr>
              <a:t>[Completed]</a:t>
            </a:r>
          </a:p>
          <a:p>
            <a:pPr lvl="1"/>
            <a:r>
              <a:rPr lang="en-US" altLang="en-US" dirty="0"/>
              <a:t>Annex drafted, approved, and activated (May 15, 2020)</a:t>
            </a:r>
          </a:p>
          <a:p>
            <a:pPr lvl="1"/>
            <a:r>
              <a:rPr lang="en-US" altLang="en-US" sz="2300" dirty="0"/>
              <a:t>e-Elections prohibited</a:t>
            </a:r>
          </a:p>
          <a:p>
            <a:pPr lvl="1"/>
            <a:r>
              <a:rPr lang="en-US" altLang="en-US" sz="2300" dirty="0"/>
              <a:t>Does not change how voting rights are accrued and maintained (e.g., still based on physical meetings)</a:t>
            </a:r>
          </a:p>
          <a:p>
            <a:r>
              <a:rPr lang="en-US" altLang="en-US" sz="2700" dirty="0"/>
              <a:t>Phase 2: Crisis Annex changes to permit e-elections </a:t>
            </a:r>
            <a:r>
              <a:rPr lang="en-US" altLang="en-US" sz="2700" dirty="0">
                <a:solidFill>
                  <a:srgbClr val="00B050"/>
                </a:solidFill>
              </a:rPr>
              <a:t>[Recommendations in subsequent slides]</a:t>
            </a:r>
          </a:p>
          <a:p>
            <a:pPr lvl="1"/>
            <a:r>
              <a:rPr lang="en-US" altLang="en-US" sz="2300" dirty="0"/>
              <a:t>Changes to crisis annex proposed to this meeting</a:t>
            </a:r>
          </a:p>
          <a:p>
            <a:pPr lvl="1"/>
            <a:r>
              <a:rPr lang="en-US" altLang="en-US" sz="2300" dirty="0"/>
              <a:t>Secure e-tool for voting needed</a:t>
            </a:r>
          </a:p>
          <a:p>
            <a:pPr lvl="1"/>
            <a:r>
              <a:rPr lang="en-US" altLang="en-US" sz="2300" dirty="0"/>
              <a:t>Decision needed for when to resume elections</a:t>
            </a:r>
          </a:p>
          <a:p>
            <a:pPr lvl="1"/>
            <a:r>
              <a:rPr lang="en-US" altLang="en-US" sz="2300" dirty="0"/>
              <a:t>Forewarning needed on resuming elections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Recommendation 1 (approve changes)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r>
              <a:rPr lang="en-US" altLang="en-US" sz="2700" dirty="0"/>
              <a:t>Approve changes to Crisis Annex to allow e-elections</a:t>
            </a:r>
          </a:p>
          <a:p>
            <a:pPr lvl="1"/>
            <a:r>
              <a:rPr lang="en-US" altLang="en-US" sz="2300" dirty="0"/>
              <a:t>Changes documented in PCG45_11</a:t>
            </a:r>
          </a:p>
          <a:p>
            <a:pPr lvl="1"/>
            <a:r>
              <a:rPr lang="en-US" altLang="en-US" sz="2300" dirty="0"/>
              <a:t>Removed prohibition on e-elections</a:t>
            </a:r>
          </a:p>
          <a:p>
            <a:pPr lvl="1"/>
            <a:r>
              <a:rPr lang="en-US" altLang="en-US" sz="2300" dirty="0"/>
              <a:t>Uses e-voting procedures defined in phase 1 work</a:t>
            </a:r>
          </a:p>
          <a:p>
            <a:pPr lvl="2"/>
            <a:r>
              <a:rPr lang="en-US" altLang="en-US" sz="1900" dirty="0"/>
              <a:t>Does not change how voting rights are accrued and maintained (e.g., still based on physical meetings)</a:t>
            </a:r>
          </a:p>
          <a:p>
            <a:pPr lvl="2"/>
            <a:r>
              <a:rPr lang="en-US" altLang="en-US" sz="1900" dirty="0"/>
              <a:t>Minimum of 24 hours per ballot</a:t>
            </a:r>
          </a:p>
          <a:p>
            <a:pPr lvl="1"/>
            <a:r>
              <a:rPr lang="en-US" altLang="en-US" sz="2300" dirty="0"/>
              <a:t>Allows e-election ballots to extend past the end of the meeting</a:t>
            </a:r>
          </a:p>
          <a:p>
            <a:pPr lvl="1"/>
            <a:r>
              <a:rPr lang="en-US" altLang="en-US" sz="2300" dirty="0"/>
              <a:t>Requires the use of a secure e-voting tool</a:t>
            </a:r>
            <a:endParaRPr lang="en-US" altLang="en-US" sz="1900" dirty="0"/>
          </a:p>
        </p:txBody>
      </p:sp>
    </p:spTree>
    <p:extLst>
      <p:ext uri="{BB962C8B-B14F-4D97-AF65-F5344CB8AC3E}">
        <p14:creationId xmlns:p14="http://schemas.microsoft.com/office/powerpoint/2010/main" val="221849535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Recommendation 2 (secure e-voting tool)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r>
              <a:rPr lang="en-US" altLang="en-US" sz="2700" dirty="0"/>
              <a:t>Elections are postponed until the availability of a secure e-voting tool</a:t>
            </a:r>
          </a:p>
          <a:p>
            <a:pPr lvl="1"/>
            <a:r>
              <a:rPr lang="en-US" altLang="en-US" dirty="0"/>
              <a:t>This refers to all elections, not just scheduled leadership refresh elections</a:t>
            </a:r>
          </a:p>
          <a:p>
            <a:pPr lvl="1"/>
            <a:r>
              <a:rPr lang="en-US" altLang="en-US" dirty="0"/>
              <a:t>MCC will regularly (e.g., monthly) update the PCG as to the progress of the development and deployment of the secure e-voting tool.</a:t>
            </a:r>
          </a:p>
          <a:p>
            <a:pPr lvl="1"/>
            <a:r>
              <a:rPr lang="en-US" altLang="en-US" dirty="0"/>
              <a:t>A usable, tested version of the tool shall be available by the end of 2020.</a:t>
            </a:r>
          </a:p>
          <a:p>
            <a:pPr lvl="1"/>
            <a:r>
              <a:rPr lang="en-US" altLang="en-US" dirty="0"/>
              <a:t>The MCC should work with the 3GPP leadership to ensure that the tool meets requirements and is appropriately tested</a:t>
            </a:r>
          </a:p>
        </p:txBody>
      </p:sp>
    </p:spTree>
    <p:extLst>
      <p:ext uri="{BB962C8B-B14F-4D97-AF65-F5344CB8AC3E}">
        <p14:creationId xmlns:p14="http://schemas.microsoft.com/office/powerpoint/2010/main" val="16617500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3754"/>
            <a:ext cx="10515600" cy="1325563"/>
          </a:xfrm>
        </p:spPr>
        <p:txBody>
          <a:bodyPr/>
          <a:lstStyle/>
          <a:p>
            <a:r>
              <a:rPr lang="en-GB" altLang="en-US" dirty="0"/>
              <a:t>Recommendation 3 (delays after 2020)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5458" y="1900718"/>
            <a:ext cx="10515600" cy="4243228"/>
          </a:xfrm>
        </p:spPr>
        <p:txBody>
          <a:bodyPr/>
          <a:lstStyle/>
          <a:p>
            <a:pPr lvl="0"/>
            <a:r>
              <a:rPr lang="en-US" sz="2400" dirty="0"/>
              <a:t>PCG reviews the situation and decides how to handle elections in 2021 onwards</a:t>
            </a:r>
          </a:p>
          <a:p>
            <a:pPr lvl="1"/>
            <a:r>
              <a:rPr lang="en-US" sz="1900" dirty="0"/>
              <a:t>Although there was no consensus on when elections should resume, there was a split between resuming in March 2021 and allowing further delays:</a:t>
            </a:r>
          </a:p>
          <a:p>
            <a:pPr lvl="2"/>
            <a:r>
              <a:rPr lang="en-US" sz="1900" dirty="0"/>
              <a:t>Resume election starting March 2021 (10 companies: 71%)</a:t>
            </a:r>
          </a:p>
          <a:p>
            <a:pPr lvl="2"/>
            <a:r>
              <a:rPr lang="en-US" sz="1900" dirty="0"/>
              <a:t>PCG reviews periodically (e.g., 2 or 3 months), allowing elections to be delayed past March 2021 (4 companies: 29%)</a:t>
            </a:r>
          </a:p>
          <a:p>
            <a:pPr lvl="1"/>
            <a:r>
              <a:rPr lang="en-US" sz="1900" dirty="0"/>
              <a:t>This delay may be for all elections or only periodic leadership refresh elections</a:t>
            </a:r>
          </a:p>
          <a:p>
            <a:pPr lvl="2"/>
            <a:r>
              <a:rPr lang="en-US" sz="1900" dirty="0"/>
              <a:t>Non refresh elections include elections to replace officials who resign or contested reaffirmations</a:t>
            </a:r>
          </a:p>
          <a:p>
            <a:pPr lvl="1"/>
            <a:r>
              <a:rPr lang="en-US" sz="1900" dirty="0"/>
              <a:t>Election delays may be in the form of postponing elections until a given date or by shifting elections by extending the terms of current officials.</a:t>
            </a:r>
          </a:p>
          <a:p>
            <a:pPr lvl="2"/>
            <a:r>
              <a:rPr lang="en-US" sz="1900" dirty="0"/>
              <a:t>Postponing elections result in all delayed elections occurring soon after that date</a:t>
            </a:r>
          </a:p>
          <a:p>
            <a:pPr lvl="2"/>
            <a:r>
              <a:rPr lang="en-US" sz="1900" dirty="0"/>
              <a:t>Shifting elections will result in terms not due for re-election also being shifted out in time.</a:t>
            </a:r>
          </a:p>
        </p:txBody>
      </p:sp>
    </p:spTree>
    <p:extLst>
      <p:ext uri="{BB962C8B-B14F-4D97-AF65-F5344CB8AC3E}">
        <p14:creationId xmlns:p14="http://schemas.microsoft.com/office/powerpoint/2010/main" val="34177097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Recommendation 4 (resuming elections)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r>
              <a:rPr lang="en-US" dirty="0"/>
              <a:t>When announcing the resumption of elections or declining to further extend an election delay, the PCG will ensure at least 2 months forewarning before elections are actually held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016032619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Potential Future Work to Consider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pPr lvl="0"/>
            <a:r>
              <a:rPr lang="en-US" dirty="0"/>
              <a:t>Reviewing the principles for accruing and maintaining voting rights in the context of a general change to the working procedures (and not as part of the crisis annex)</a:t>
            </a:r>
          </a:p>
          <a:p>
            <a:pPr lvl="0"/>
            <a:r>
              <a:rPr lang="en-US" dirty="0"/>
              <a:t>Allowing the use of e-elections outside of the context of e-meetings or the crisis annex.</a:t>
            </a:r>
          </a:p>
        </p:txBody>
      </p:sp>
    </p:spTree>
    <p:extLst>
      <p:ext uri="{BB962C8B-B14F-4D97-AF65-F5344CB8AC3E}">
        <p14:creationId xmlns:p14="http://schemas.microsoft.com/office/powerpoint/2010/main" val="3789979259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Thanks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pPr lvl="0"/>
            <a:r>
              <a:rPr lang="en-US" dirty="0"/>
              <a:t>Thanks to the delegates and MCC for a productive and constructive spirit in debating and agreeing the recommendations in the e-voting and e-elections discussions.</a:t>
            </a:r>
          </a:p>
        </p:txBody>
      </p:sp>
    </p:spTree>
    <p:extLst>
      <p:ext uri="{BB962C8B-B14F-4D97-AF65-F5344CB8AC3E}">
        <p14:creationId xmlns:p14="http://schemas.microsoft.com/office/powerpoint/2010/main" val="7027178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8064</TotalTime>
  <Words>546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Office Theme</vt:lpstr>
      <vt:lpstr>Working Procedures Group Report and Recommendations </vt:lpstr>
      <vt:lpstr>Status</vt:lpstr>
      <vt:lpstr>Recommendation 1 (approve changes)</vt:lpstr>
      <vt:lpstr>Recommendation 2 (secure e-voting tool)</vt:lpstr>
      <vt:lpstr>Recommendation 3 (delays after 2020)</vt:lpstr>
      <vt:lpstr>Recommendation 4 (resuming elections)</vt:lpstr>
      <vt:lpstr>Potential Future Work to Consider</vt:lpstr>
      <vt:lpstr>Thanks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Stephen Hayes</dc:creator>
  <dc:description>© 3GPP 2018</dc:description>
  <cp:lastModifiedBy>Adrian Scrase</cp:lastModifiedBy>
  <cp:revision>675</cp:revision>
  <dcterms:created xsi:type="dcterms:W3CDTF">2010-02-05T13:52:04Z</dcterms:created>
  <dcterms:modified xsi:type="dcterms:W3CDTF">2020-09-07T06:20:03Z</dcterms:modified>
  <cp:contentStatus>Template 2017</cp:contentStatus>
</cp:coreProperties>
</file>