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65" r:id="rId4"/>
    <p:sldId id="266" r:id="rId5"/>
    <p:sldId id="267" r:id="rId6"/>
    <p:sldId id="263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oppins" panose="020B060402020202020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igKOZxwgyc1OcVNNnB6qquD8vq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F4CC6C-0D74-48D4-9113-7031FD033279}" v="26" dt="2022-05-19T13:08:41.883"/>
  </p1510:revLst>
</p1510:revInfo>
</file>

<file path=ppt/tableStyles.xml><?xml version="1.0" encoding="utf-8"?>
<a:tblStyleLst xmlns:a="http://schemas.openxmlformats.org/drawingml/2006/main" def="{75DD7C9F-B6D5-4565-B4C0-3AE4E164340B}">
  <a:tblStyle styleId="{75DD7C9F-B6D5-4565-B4C0-3AE4E164340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sh Kumar" userId="8037736a01bd0278" providerId="LiveId" clId="{F0F4CC6C-0D74-48D4-9113-7031FD033279}"/>
    <pc:docChg chg="undo custSel modSld">
      <pc:chgData name="Harsh Kumar" userId="8037736a01bd0278" providerId="LiveId" clId="{F0F4CC6C-0D74-48D4-9113-7031FD033279}" dt="2022-05-20T03:12:53.122" v="271" actId="20577"/>
      <pc:docMkLst>
        <pc:docMk/>
      </pc:docMkLst>
      <pc:sldChg chg="modSp mod">
        <pc:chgData name="Harsh Kumar" userId="8037736a01bd0278" providerId="LiveId" clId="{F0F4CC6C-0D74-48D4-9113-7031FD033279}" dt="2022-05-20T03:01:03.862" v="124" actId="20577"/>
        <pc:sldMkLst>
          <pc:docMk/>
          <pc:sldMk cId="0" sldId="257"/>
        </pc:sldMkLst>
        <pc:spChg chg="mod">
          <ac:chgData name="Harsh Kumar" userId="8037736a01bd0278" providerId="LiveId" clId="{F0F4CC6C-0D74-48D4-9113-7031FD033279}" dt="2022-05-20T03:01:03.862" v="124" actId="20577"/>
          <ac:spMkLst>
            <pc:docMk/>
            <pc:sldMk cId="0" sldId="257"/>
            <ac:spMk id="100" creationId="{00000000-0000-0000-0000-000000000000}"/>
          </ac:spMkLst>
        </pc:spChg>
      </pc:sldChg>
      <pc:sldChg chg="modSp mod">
        <pc:chgData name="Harsh Kumar" userId="8037736a01bd0278" providerId="LiveId" clId="{F0F4CC6C-0D74-48D4-9113-7031FD033279}" dt="2022-05-20T03:12:53.122" v="271" actId="20577"/>
        <pc:sldMkLst>
          <pc:docMk/>
          <pc:sldMk cId="0" sldId="258"/>
        </pc:sldMkLst>
        <pc:spChg chg="mod">
          <ac:chgData name="Harsh Kumar" userId="8037736a01bd0278" providerId="LiveId" clId="{F0F4CC6C-0D74-48D4-9113-7031FD033279}" dt="2022-05-20T03:05:03.709" v="148"/>
          <ac:spMkLst>
            <pc:docMk/>
            <pc:sldMk cId="0" sldId="258"/>
            <ac:spMk id="106" creationId="{00000000-0000-0000-0000-000000000000}"/>
          </ac:spMkLst>
        </pc:spChg>
        <pc:spChg chg="mod">
          <ac:chgData name="Harsh Kumar" userId="8037736a01bd0278" providerId="LiveId" clId="{F0F4CC6C-0D74-48D4-9113-7031FD033279}" dt="2022-05-20T03:12:53.122" v="271" actId="20577"/>
          <ac:spMkLst>
            <pc:docMk/>
            <pc:sldMk cId="0" sldId="258"/>
            <ac:spMk id="107" creationId="{00000000-0000-0000-0000-000000000000}"/>
          </ac:spMkLst>
        </pc:spChg>
      </pc:sldChg>
      <pc:sldChg chg="modSp mod">
        <pc:chgData name="Harsh Kumar" userId="8037736a01bd0278" providerId="LiveId" clId="{F0F4CC6C-0D74-48D4-9113-7031FD033279}" dt="2022-05-19T13:09:56.163" v="123" actId="1076"/>
        <pc:sldMkLst>
          <pc:docMk/>
          <pc:sldMk cId="0" sldId="259"/>
        </pc:sldMkLst>
        <pc:graphicFrameChg chg="mod">
          <ac:chgData name="Harsh Kumar" userId="8037736a01bd0278" providerId="LiveId" clId="{F0F4CC6C-0D74-48D4-9113-7031FD033279}" dt="2022-05-19T13:09:56.163" v="123" actId="1076"/>
          <ac:graphicFrameMkLst>
            <pc:docMk/>
            <pc:sldMk cId="0" sldId="259"/>
            <ac:graphicFrameMk id="113" creationId="{00000000-0000-0000-0000-000000000000}"/>
          </ac:graphicFrameMkLst>
        </pc:graphicFrameChg>
        <pc:graphicFrameChg chg="mod">
          <ac:chgData name="Harsh Kumar" userId="8037736a01bd0278" providerId="LiveId" clId="{F0F4CC6C-0D74-48D4-9113-7031FD033279}" dt="2022-05-19T13:09:56.163" v="123" actId="1076"/>
          <ac:graphicFrameMkLst>
            <pc:docMk/>
            <pc:sldMk cId="0" sldId="259"/>
            <ac:graphicFrameMk id="118" creationId="{00000000-0000-0000-0000-000000000000}"/>
          </ac:graphicFrameMkLst>
        </pc:graphicFrameChg>
      </pc:sldChg>
      <pc:sldChg chg="modSp mod">
        <pc:chgData name="Harsh Kumar" userId="8037736a01bd0278" providerId="LiveId" clId="{F0F4CC6C-0D74-48D4-9113-7031FD033279}" dt="2022-05-19T09:03:45.492" v="94"/>
        <pc:sldMkLst>
          <pc:docMk/>
          <pc:sldMk cId="0" sldId="263"/>
        </pc:sldMkLst>
        <pc:spChg chg="mod">
          <ac:chgData name="Harsh Kumar" userId="8037736a01bd0278" providerId="LiveId" clId="{F0F4CC6C-0D74-48D4-9113-7031FD033279}" dt="2022-05-19T09:03:45.492" v="94"/>
          <ac:spMkLst>
            <pc:docMk/>
            <pc:sldMk cId="0" sldId="263"/>
            <ac:spMk id="16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I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4977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3237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5400"/>
              <a:buFont typeface="Calibri"/>
              <a:buNone/>
              <a:defRPr sz="54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400"/>
              <a:buNone/>
              <a:defRPr sz="24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7633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400"/>
              <a:buNone/>
              <a:defRPr sz="2400" b="1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400"/>
              <a:buNone/>
              <a:defRPr sz="2400" b="1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7633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3200"/>
              <a:buFont typeface="Calibri"/>
              <a:buNone/>
              <a:defRPr sz="32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3200"/>
              <a:buChar char="•"/>
              <a:defRPr sz="32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 sz="2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 sz="24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 sz="2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 sz="2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3200"/>
              <a:buFont typeface="Calibri"/>
              <a:buNone/>
              <a:defRPr sz="32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400"/>
              <a:buFont typeface="Poppins"/>
              <a:buNone/>
              <a:defRPr sz="44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487438" y="2867800"/>
            <a:ext cx="54234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IN" sz="4000" b="1" dirty="0" smtClean="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rPr>
              <a:t>TSG#101 Meetings in India</a:t>
            </a:r>
            <a:endParaRPr lang="en-IN" sz="4000" b="1" i="0" u="none" strike="noStrike" cap="none" dirty="0" smtClean="0">
              <a:solidFill>
                <a:srgbClr val="273D7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IN" sz="4000" dirty="0" smtClean="0">
                <a:solidFill>
                  <a:srgbClr val="273D78"/>
                </a:solidFill>
                <a:latin typeface="Calibri"/>
                <a:cs typeface="Calibri"/>
                <a:sym typeface="Calibri"/>
              </a:rPr>
              <a:t>- </a:t>
            </a:r>
            <a:r>
              <a:rPr lang="en-IN" sz="3100" dirty="0" smtClean="0">
                <a:solidFill>
                  <a:srgbClr val="273D78"/>
                </a:solidFill>
                <a:latin typeface="Calibri"/>
                <a:cs typeface="Calibri"/>
                <a:sym typeface="Calibri"/>
              </a:rPr>
              <a:t>Preparedness &amp; next steps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448574" y="5561483"/>
            <a:ext cx="38961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448574" y="6038483"/>
            <a:ext cx="17568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IN" sz="1500" dirty="0" smtClean="0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rPr>
              <a:t>05</a:t>
            </a:r>
            <a:r>
              <a:rPr lang="en-IN" sz="1500" b="0" i="0" u="none" strike="noStrike" cap="none" dirty="0" smtClean="0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rPr>
              <a:t> April </a:t>
            </a:r>
            <a:r>
              <a:rPr lang="en-IN" sz="1500" b="0" i="0" u="none" strike="noStrike" cap="none" dirty="0" smtClean="0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rPr>
              <a:t>2023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-381000">
              <a:buSzPts val="2400"/>
            </a:pPr>
            <a:r>
              <a:rPr lang="en-IN" sz="3200" dirty="0"/>
              <a:t>TSDSI </a:t>
            </a:r>
            <a:r>
              <a:rPr lang="en-IN" sz="3200" dirty="0" smtClean="0"/>
              <a:t>thanks MHPG/MHSG for their continued support to hosting meetings in India</a:t>
            </a:r>
            <a:endParaRPr lang="en-IN" sz="3200" dirty="0"/>
          </a:p>
          <a:p>
            <a:pPr lvl="0" indent="-381000">
              <a:buSzPts val="2400"/>
            </a:pPr>
            <a:r>
              <a:rPr lang="en-IN" sz="3200" dirty="0" smtClean="0"/>
              <a:t>In </a:t>
            </a:r>
            <a:r>
              <a:rPr lang="en-IN" sz="3200" dirty="0"/>
              <a:t>this presentation, an update is provided on the </a:t>
            </a:r>
            <a:r>
              <a:rPr lang="en-IN" sz="3200" dirty="0" smtClean="0"/>
              <a:t>meeting hosting status for TSG#101 (SA, RAN, CT) meetings in India during Sep 11-15, 2023.</a:t>
            </a:r>
            <a:endParaRPr lang="en-IN" sz="3200" dirty="0"/>
          </a:p>
          <a:p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Background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80132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838200" y="1496547"/>
            <a:ext cx="10515600" cy="4351338"/>
          </a:xfrm>
        </p:spPr>
        <p:txBody>
          <a:bodyPr/>
          <a:lstStyle/>
          <a:p>
            <a:r>
              <a:rPr lang="en-IN" sz="2800" dirty="0" smtClean="0"/>
              <a:t>TSG#101 meetings are confirmed to be held in Bengaluru (Bangalore</a:t>
            </a:r>
            <a:r>
              <a:rPr lang="en-IN" sz="2800" dirty="0"/>
              <a:t>), India </a:t>
            </a:r>
            <a:r>
              <a:rPr lang="en-IN" sz="2800" dirty="0" smtClean="0"/>
              <a:t>– “Silicon </a:t>
            </a:r>
            <a:r>
              <a:rPr lang="en-IN" sz="2800" dirty="0"/>
              <a:t>Valley of India</a:t>
            </a:r>
            <a:r>
              <a:rPr lang="en-IN" sz="2800" dirty="0" smtClean="0"/>
              <a:t>”.</a:t>
            </a:r>
          </a:p>
          <a:p>
            <a:pPr marL="114300" indent="0">
              <a:buNone/>
            </a:pPr>
            <a:endParaRPr lang="en-I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City/Venue is confirmed!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" y="2594517"/>
            <a:ext cx="4728591" cy="404646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359152" y="5522976"/>
            <a:ext cx="457200" cy="3249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111" y="2594516"/>
            <a:ext cx="4323689" cy="4046461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7" idx="6"/>
            <a:endCxn id="8" idx="1"/>
          </p:cNvCxnSpPr>
          <p:nvPr/>
        </p:nvCxnSpPr>
        <p:spPr>
          <a:xfrm flipV="1">
            <a:off x="2816352" y="4617747"/>
            <a:ext cx="4213759" cy="10676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98535" y="6263640"/>
            <a:ext cx="268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/>
              <a:t>Whitefield, East Bangalore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10168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628" y="1496547"/>
            <a:ext cx="10515600" cy="4328181"/>
          </a:xfrm>
        </p:spPr>
        <p:txBody>
          <a:bodyPr>
            <a:normAutofit/>
          </a:bodyPr>
          <a:lstStyle/>
          <a:p>
            <a:r>
              <a:rPr lang="en-IN" sz="2800" dirty="0" smtClean="0"/>
              <a:t>The meetings will be held at two hotels – Marriott &amp; Sheraton Grand – exact split yet to be decided!</a:t>
            </a:r>
          </a:p>
          <a:p>
            <a:r>
              <a:rPr lang="en-IN" sz="2800" dirty="0" smtClean="0"/>
              <a:t>Contract under preparation – # of meeting days, guests, and banquet space to be confirmed by MHPG.</a:t>
            </a:r>
          </a:p>
          <a:p>
            <a:r>
              <a:rPr lang="en-IN" sz="2800" dirty="0" smtClean="0"/>
              <a:t>Current planning (as below</a:t>
            </a:r>
            <a:r>
              <a:rPr lang="en-IN" sz="2800" dirty="0" smtClean="0"/>
              <a:t>):</a:t>
            </a:r>
            <a:endParaRPr lang="en-IN" sz="2800" dirty="0" smtClean="0"/>
          </a:p>
          <a:p>
            <a:pPr marL="114300" indent="0">
              <a:buNone/>
            </a:pPr>
            <a:endParaRPr lang="en-IN" sz="2200" dirty="0" smtClean="0"/>
          </a:p>
          <a:p>
            <a:pPr marL="114300" indent="0">
              <a:buNone/>
            </a:pPr>
            <a:endParaRPr lang="en-I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Further details</a:t>
            </a: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19820"/>
              </p:ext>
            </p:extLst>
          </p:nvPr>
        </p:nvGraphicFramePr>
        <p:xfrm>
          <a:off x="1838706" y="4098836"/>
          <a:ext cx="7908798" cy="1365841"/>
        </p:xfrm>
        <a:graphic>
          <a:graphicData uri="http://schemas.openxmlformats.org/drawingml/2006/table">
            <a:tbl>
              <a:tblPr firstRow="1" firstCol="1" bandRow="1">
                <a:tableStyleId>{75DD7C9F-B6D5-4565-B4C0-3AE4E164340B}</a:tableStyleId>
              </a:tblPr>
              <a:tblGrid>
                <a:gridCol w="1169670">
                  <a:extLst>
                    <a:ext uri="{9D8B030D-6E8A-4147-A177-3AD203B41FA5}">
                      <a16:colId xmlns:a16="http://schemas.microsoft.com/office/drawing/2014/main" val="358660949"/>
                    </a:ext>
                  </a:extLst>
                </a:gridCol>
                <a:gridCol w="1466596">
                  <a:extLst>
                    <a:ext uri="{9D8B030D-6E8A-4147-A177-3AD203B41FA5}">
                      <a16:colId xmlns:a16="http://schemas.microsoft.com/office/drawing/2014/main" val="3925315810"/>
                    </a:ext>
                  </a:extLst>
                </a:gridCol>
                <a:gridCol w="1318133">
                  <a:extLst>
                    <a:ext uri="{9D8B030D-6E8A-4147-A177-3AD203B41FA5}">
                      <a16:colId xmlns:a16="http://schemas.microsoft.com/office/drawing/2014/main" val="2716481929"/>
                    </a:ext>
                  </a:extLst>
                </a:gridCol>
                <a:gridCol w="1318133">
                  <a:extLst>
                    <a:ext uri="{9D8B030D-6E8A-4147-A177-3AD203B41FA5}">
                      <a16:colId xmlns:a16="http://schemas.microsoft.com/office/drawing/2014/main" val="2627879988"/>
                    </a:ext>
                  </a:extLst>
                </a:gridCol>
                <a:gridCol w="1318133">
                  <a:extLst>
                    <a:ext uri="{9D8B030D-6E8A-4147-A177-3AD203B41FA5}">
                      <a16:colId xmlns:a16="http://schemas.microsoft.com/office/drawing/2014/main" val="3023163782"/>
                    </a:ext>
                  </a:extLst>
                </a:gridCol>
                <a:gridCol w="1318133">
                  <a:extLst>
                    <a:ext uri="{9D8B030D-6E8A-4147-A177-3AD203B41FA5}">
                      <a16:colId xmlns:a16="http://schemas.microsoft.com/office/drawing/2014/main" val="1642736075"/>
                    </a:ext>
                  </a:extLst>
                </a:gridCol>
              </a:tblGrid>
              <a:tr h="5463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 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Meeting dates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Expected guests</a:t>
                      </a:r>
                      <a:r>
                        <a:rPr lang="en-IN" sz="1100" baseline="30000">
                          <a:effectLst/>
                        </a:rPr>
                        <a:t>1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Room nights</a:t>
                      </a:r>
                      <a:r>
                        <a:rPr lang="en-IN" sz="1100" baseline="30000">
                          <a:effectLst/>
                        </a:rPr>
                        <a:t>2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Banquet space</a:t>
                      </a:r>
                      <a:r>
                        <a:rPr lang="en-IN" sz="1100" baseline="30000">
                          <a:effectLst/>
                        </a:rPr>
                        <a:t>2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Breakout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9071267"/>
                  </a:ext>
                </a:extLst>
              </a:tr>
              <a:tr h="273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RAN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Sep 11-15 (</a:t>
                      </a:r>
                      <a:r>
                        <a:rPr lang="en-IN" sz="1100" dirty="0" smtClean="0">
                          <a:effectLst/>
                        </a:rPr>
                        <a:t>5 days)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250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225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300 (1 hall)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NA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39128931"/>
                  </a:ext>
                </a:extLst>
              </a:tr>
              <a:tr h="273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CT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Sep 11-12 (</a:t>
                      </a:r>
                      <a:r>
                        <a:rPr lang="en-IN" sz="1100" dirty="0" smtClean="0">
                          <a:effectLst/>
                        </a:rPr>
                        <a:t>2 days)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50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effectLst/>
                          <a:latin typeface="Arial"/>
                          <a:ea typeface="Calibri" panose="020F0502020204030204" pitchFamily="34" charset="0"/>
                        </a:rPr>
                        <a:t>45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60 (1 hall)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NA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96804487"/>
                  </a:ext>
                </a:extLst>
              </a:tr>
              <a:tr h="273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SA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Sep 11-15 (</a:t>
                      </a:r>
                      <a:r>
                        <a:rPr lang="en-IN" sz="1100" dirty="0" smtClean="0">
                          <a:effectLst/>
                        </a:rPr>
                        <a:t>5 days)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150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135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>
                          <a:effectLst/>
                        </a:rPr>
                        <a:t>180 (1 hall)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100" dirty="0">
                          <a:effectLst/>
                        </a:rPr>
                        <a:t>NA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8041248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612392" y="5824728"/>
            <a:ext cx="8061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 Unique guest attending the said meeting.</a:t>
            </a:r>
            <a:endParaRPr lang="en-IN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 Banquet space is planned for 120% capacity and room nights guaranteed for 90% unique guest.</a:t>
            </a:r>
            <a:endParaRPr lang="en-IN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IN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4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628" y="1496547"/>
            <a:ext cx="10515600" cy="4351338"/>
          </a:xfrm>
        </p:spPr>
        <p:txBody>
          <a:bodyPr>
            <a:normAutofit/>
          </a:bodyPr>
          <a:lstStyle/>
          <a:p>
            <a:r>
              <a:rPr lang="en-IN" sz="2800" dirty="0" smtClean="0"/>
              <a:t>Finalize hotel contract by April 14</a:t>
            </a:r>
            <a:r>
              <a:rPr lang="en-IN" sz="2800" baseline="30000" dirty="0" smtClean="0"/>
              <a:t>th</a:t>
            </a:r>
            <a:endParaRPr lang="en-IN" sz="2800" dirty="0"/>
          </a:p>
          <a:p>
            <a:r>
              <a:rPr lang="en-IN" sz="2800" dirty="0" smtClean="0"/>
              <a:t>Meeting invitation (including Visa support letter request template) to be made available no later than April 21</a:t>
            </a:r>
            <a:r>
              <a:rPr lang="en-IN" sz="2800" baseline="30000" dirty="0" smtClean="0"/>
              <a:t>st</a:t>
            </a:r>
            <a:r>
              <a:rPr lang="en-IN" sz="2800" dirty="0" smtClean="0"/>
              <a:t>.</a:t>
            </a:r>
          </a:p>
          <a:p>
            <a:pPr lvl="1"/>
            <a:r>
              <a:rPr lang="en-IN" sz="2000" dirty="0" smtClean="0"/>
              <a:t>Discussions </a:t>
            </a:r>
            <a:r>
              <a:rPr lang="en-IN" sz="2000" dirty="0" smtClean="0"/>
              <a:t>underway with Ministry of Communications, and External Affairs to seek administrative approvals</a:t>
            </a:r>
            <a:endParaRPr lang="en-IN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Next Steps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9310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6"/>
          <p:cNvSpPr txBox="1">
            <a:spLocks noGrp="1"/>
          </p:cNvSpPr>
          <p:nvPr>
            <p:ph type="title"/>
          </p:nvPr>
        </p:nvSpPr>
        <p:spPr>
          <a:xfrm>
            <a:off x="838200" y="1969062"/>
            <a:ext cx="10515600" cy="184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ct val="100000"/>
              <a:buFont typeface="Calibri"/>
              <a:buNone/>
            </a:pPr>
            <a:r>
              <a:rPr lang="en-IN" dirty="0"/>
              <a:t>Thank </a:t>
            </a:r>
            <a:r>
              <a:rPr lang="en-IN" dirty="0" smtClean="0"/>
              <a:t>You</a:t>
            </a:r>
            <a:endParaRPr dirty="0"/>
          </a:p>
        </p:txBody>
      </p:sp>
      <p:sp>
        <p:nvSpPr>
          <p:cNvPr id="164" name="Google Shape;164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/>
              <a:t>20 May 2022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261</Words>
  <Application>Microsoft Office PowerPoint</Application>
  <PresentationFormat>Widescreen</PresentationFormat>
  <Paragraphs>46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Poppins</vt:lpstr>
      <vt:lpstr>Office Theme</vt:lpstr>
      <vt:lpstr>PowerPoint Presentation</vt:lpstr>
      <vt:lpstr>Background</vt:lpstr>
      <vt:lpstr>City/Venue is confirmed!</vt:lpstr>
      <vt:lpstr>Further details</vt:lpstr>
      <vt:lpstr>Next Steps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Shefali Sinha</dc:creator>
  <cp:lastModifiedBy>Suresh Chitturi</cp:lastModifiedBy>
  <cp:revision>65</cp:revision>
  <dcterms:created xsi:type="dcterms:W3CDTF">2022-01-18T07:00:58Z</dcterms:created>
  <dcterms:modified xsi:type="dcterms:W3CDTF">2023-04-04T17:05:52Z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