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6"/>
    <p:sldMasterId id="2147483798" r:id="rId7"/>
    <p:sldMasterId id="2147483812" r:id="rId8"/>
  </p:sldMasterIdLst>
  <p:notesMasterIdLst>
    <p:notesMasterId r:id="rId15"/>
  </p:notesMasterIdLst>
  <p:handoutMasterIdLst>
    <p:handoutMasterId r:id="rId16"/>
  </p:handoutMasterIdLst>
  <p:sldIdLst>
    <p:sldId id="311" r:id="rId9"/>
    <p:sldId id="373" r:id="rId10"/>
    <p:sldId id="372" r:id="rId11"/>
    <p:sldId id="374" r:id="rId12"/>
    <p:sldId id="364" r:id="rId13"/>
    <p:sldId id="366" r:id="rId14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4192"/>
    <a:srgbClr val="000000"/>
    <a:srgbClr val="68717A"/>
    <a:srgbClr val="A8B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 autoAdjust="0"/>
    <p:restoredTop sz="96327" autoAdjust="0"/>
  </p:normalViewPr>
  <p:slideViewPr>
    <p:cSldViewPr snapToGrid="0">
      <p:cViewPr varScale="1">
        <p:scale>
          <a:sx n="152" d="100"/>
          <a:sy n="152" d="100"/>
        </p:scale>
        <p:origin x="1038" y="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27" d="100"/>
          <a:sy n="127" d="100"/>
        </p:scale>
        <p:origin x="4472" y="20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" Target="slides/slide5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4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3.xml"/><Relationship Id="rId5" Type="http://schemas.openxmlformats.org/officeDocument/2006/relationships/customXml" Target="../customXml/item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2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8/16/2022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8/16/2022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0548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275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96621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6528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8159A76-98DF-40D7-AAA6-3C6EFC62A7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749A47C-F045-4720-B44F-ABE91F832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84798BF3-AC17-43DB-9543-A1154429A1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1" name="Text Placeholder 42">
            <a:extLst>
              <a:ext uri="{FF2B5EF4-FFF2-40B4-BE49-F238E27FC236}">
                <a16:creationId xmlns:a16="http://schemas.microsoft.com/office/drawing/2014/main" id="{A3E6F846-F43A-474F-AF8A-489219A597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6830014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DE51B3D-110F-4884-81C0-0C6A2D17AF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A48031C6-8898-401E-BAC3-BF0FF9C78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7557691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9272C944-84CC-4AB8-82D5-9695E2FD53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050D1CE3-F30D-40A8-93F6-C618AFBE2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857378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B383DF-E841-4958-AC70-1FE077578D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6D425CB6-0BAB-4AB6-ADCE-D68F0C1DF8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698922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.4 Gray divi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6817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Nokia internal use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911195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>
                <a:latin typeface="+mn-lt"/>
              </a:defRPr>
            </a:lvl1pPr>
            <a:lvl2pPr marL="230188" indent="0">
              <a:buNone/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 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608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4" r:id="rId2"/>
    <p:sldLayoutId id="2147483803" r:id="rId3"/>
  </p:sldLayoutIdLst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latin typeface="+mn-lt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646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17600" y="724749"/>
            <a:ext cx="8244000" cy="1733106"/>
          </a:xfrm>
        </p:spPr>
        <p:txBody>
          <a:bodyPr/>
          <a:lstStyle/>
          <a:p>
            <a:pPr eaLnBrk="1" hangingPunct="1"/>
            <a:r>
              <a:rPr lang="en-GB" sz="5400" dirty="0">
                <a:ea typeface="ヒラギノ角ゴ Pro W3"/>
                <a:cs typeface="ヒラギノ角ゴ Pro W3"/>
              </a:rPr>
              <a:t>3GPP F2F return</a:t>
            </a:r>
          </a:p>
          <a:p>
            <a:pPr eaLnBrk="1" hangingPunct="1"/>
            <a:r>
              <a:rPr lang="en-GB" sz="3600" i="1" dirty="0">
                <a:ea typeface="ヒラギノ角ゴ Pro W3"/>
                <a:cs typeface="ヒラギノ角ゴ Pro W3"/>
              </a:rPr>
              <a:t>Overall plan from 4Q/2022 onwards</a:t>
            </a:r>
            <a:br>
              <a:rPr lang="en-GB" sz="3600" i="1" dirty="0">
                <a:ea typeface="ヒラギノ角ゴ Pro W3"/>
                <a:cs typeface="ヒラギノ角ゴ Pro W3"/>
              </a:rPr>
            </a:br>
            <a:r>
              <a:rPr lang="en-GB" sz="3600" i="1" dirty="0">
                <a:ea typeface="ヒラギノ角ゴ Pro W3"/>
                <a:cs typeface="ヒラギノ角ゴ Pro W3"/>
              </a:rPr>
              <a:t>Input for discussion and decision to DM#4</a:t>
            </a:r>
          </a:p>
          <a:p>
            <a:pPr eaLnBrk="1" hangingPunct="1"/>
            <a:r>
              <a:rPr lang="en-GB" sz="2800" i="1" dirty="0">
                <a:ea typeface="ヒラギノ角ゴ Pro W3"/>
                <a:cs typeface="ヒラギノ角ゴ Pro W3"/>
              </a:rPr>
              <a:t>16</a:t>
            </a:r>
            <a:r>
              <a:rPr lang="en-GB" sz="2800" i="1" baseline="30000" dirty="0">
                <a:ea typeface="ヒラギノ角ゴ Pro W3"/>
                <a:cs typeface="ヒラギノ角ゴ Pro W3"/>
              </a:rPr>
              <a:t>th</a:t>
            </a:r>
            <a:r>
              <a:rPr lang="en-GB" sz="2800" i="1" dirty="0">
                <a:ea typeface="ヒラギノ角ゴ Pro W3"/>
                <a:cs typeface="ヒラギノ角ゴ Pro W3"/>
              </a:rPr>
              <a:t> August 2022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D6E4B32-D2FE-4E95-8B26-997AE087F0C9}"/>
              </a:ext>
            </a:extLst>
          </p:cNvPr>
          <p:cNvSpPr txBox="1"/>
          <p:nvPr/>
        </p:nvSpPr>
        <p:spPr>
          <a:xfrm>
            <a:off x="7321506" y="170268"/>
            <a:ext cx="1444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OPf220040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01635"/>
            <a:ext cx="8227648" cy="3606813"/>
          </a:xfrm>
        </p:spPr>
        <p:txBody>
          <a:bodyPr/>
          <a:lstStyle/>
          <a:p>
            <a:r>
              <a:rPr lang="en-US" dirty="0"/>
              <a:t>Agreements from DM#3bis</a:t>
            </a:r>
          </a:p>
          <a:p>
            <a:pPr lvl="1"/>
            <a:r>
              <a:rPr lang="en-US" dirty="0"/>
              <a:t>November WGs confirmed as F2F, and to be hosted in Canada</a:t>
            </a:r>
          </a:p>
          <a:p>
            <a:pPr lvl="1"/>
            <a:r>
              <a:rPr lang="en-US" dirty="0"/>
              <a:t>TSG chairs to work on best practices for 2-way remote access</a:t>
            </a:r>
          </a:p>
          <a:p>
            <a:pPr lvl="1"/>
            <a:r>
              <a:rPr lang="en-US" dirty="0"/>
              <a:t>If pandemic-related travel hardship does not fundamentally and substantially degrade, OPs will not veto the November meeting to go ahead F2F </a:t>
            </a:r>
          </a:p>
          <a:p>
            <a:pPr lvl="1"/>
            <a:r>
              <a:rPr lang="en-US" dirty="0"/>
              <a:t>Strongly encourage F2F participation, 2-way remote access primarily meant for folks under </a:t>
            </a:r>
            <a:r>
              <a:rPr lang="en-US" u="sng" dirty="0"/>
              <a:t>severe pandemic-related hardship</a:t>
            </a:r>
            <a:endParaRPr lang="en-US" dirty="0"/>
          </a:p>
          <a:p>
            <a:endParaRPr lang="en-US" dirty="0"/>
          </a:p>
          <a:p>
            <a:r>
              <a:rPr lang="en-US" dirty="0"/>
              <a:t>Proposal for DM#4</a:t>
            </a:r>
          </a:p>
          <a:p>
            <a:pPr lvl="1"/>
            <a:r>
              <a:rPr lang="en-US" dirty="0"/>
              <a:t>In case meeting invite cannot be distributed in time for expected length of the visa process, explore alternative location for November F2F meetings in Europe</a:t>
            </a:r>
          </a:p>
          <a:p>
            <a:pPr marL="458788" lvl="2" indent="0">
              <a:buNone/>
            </a:pPr>
            <a:br>
              <a:rPr lang="en-US" b="0" dirty="0"/>
            </a:br>
            <a:endParaRPr lang="en-US" sz="12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Proposed planning for November/2022 WGs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38991978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01635"/>
            <a:ext cx="8227648" cy="4062615"/>
          </a:xfrm>
        </p:spPr>
        <p:txBody>
          <a:bodyPr/>
          <a:lstStyle/>
          <a:p>
            <a:r>
              <a:rPr lang="en-US" dirty="0"/>
              <a:t>Proposed 2023 plan – overall considerations </a:t>
            </a:r>
            <a:endParaRPr lang="en-US" b="0" dirty="0"/>
          </a:p>
          <a:p>
            <a:pPr lvl="1"/>
            <a:r>
              <a:rPr lang="en-US" b="0" dirty="0"/>
              <a:t>Goal is for 4 F2F WG meetings and 2 F2F TSGs. All other meetings planned as Electronic.</a:t>
            </a:r>
          </a:p>
          <a:p>
            <a:pPr lvl="1"/>
            <a:r>
              <a:rPr lang="en-US" b="0" dirty="0"/>
              <a:t>CCSA to provide feedback on the most workable F2F meeting spacing (and location) from the perspective of pandemic-related hardship</a:t>
            </a:r>
          </a:p>
          <a:p>
            <a:pPr lvl="2"/>
            <a:r>
              <a:rPr lang="en-US" b="0" dirty="0"/>
              <a:t>Option A: Feb, May, Aug, Nov as F2F WG meetings. 1 Electronic WG meeting each in Q2 and Q4.</a:t>
            </a:r>
            <a:br>
              <a:rPr lang="en-US" b="0" dirty="0">
                <a:highlight>
                  <a:srgbClr val="FFFF00"/>
                </a:highlight>
              </a:rPr>
            </a:br>
            <a:r>
              <a:rPr lang="en-US" b="0" dirty="0"/>
              <a:t>Option B: April, May, Oct, Nov as F2F WG meetings. 1 Electronic WG meeting each in Q1 and Q3.</a:t>
            </a:r>
            <a:br>
              <a:rPr lang="en-US" b="0" dirty="0"/>
            </a:br>
            <a:r>
              <a:rPr lang="en-US" b="0" dirty="0"/>
              <a:t>Option C: April, May, Aug, Nov as F2F WG meetings. 1 Electronic WG meeting each in Q1 and Q4.</a:t>
            </a:r>
            <a:br>
              <a:rPr lang="en-US" b="0" dirty="0"/>
            </a:br>
            <a:endParaRPr lang="en-US" b="0" dirty="0"/>
          </a:p>
          <a:p>
            <a:pPr lvl="2"/>
            <a:r>
              <a:rPr lang="en-US" dirty="0"/>
              <a:t>F2F TSGs: March, September. Other TSGs planned as Electronic.</a:t>
            </a:r>
          </a:p>
          <a:p>
            <a:pPr lvl="1"/>
            <a:r>
              <a:rPr lang="en-US" dirty="0"/>
              <a:t>Based on CCSA feedback it is proposed to </a:t>
            </a:r>
            <a:r>
              <a:rPr lang="en-US" u="sng" dirty="0"/>
              <a:t>pursue Option C</a:t>
            </a:r>
            <a:endParaRPr lang="en-US" b="0" u="sng" dirty="0"/>
          </a:p>
          <a:p>
            <a:pPr lvl="1"/>
            <a:r>
              <a:rPr lang="en-US" b="0" dirty="0"/>
              <a:t>In case travel hardship eases, then 1 additional WG meeting and 1 additional TSG meeting in 2H/2023 can potentially be converted to F2F</a:t>
            </a:r>
            <a:br>
              <a:rPr lang="en-US" b="0" dirty="0"/>
            </a:br>
            <a:endParaRPr lang="en-US" sz="12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Overall Planning for 2023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21009152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01635"/>
            <a:ext cx="8227648" cy="4062615"/>
          </a:xfrm>
        </p:spPr>
        <p:txBody>
          <a:bodyPr/>
          <a:lstStyle/>
          <a:p>
            <a:r>
              <a:rPr lang="en-US" dirty="0"/>
              <a:t>Proposed 2023 meeting plan</a:t>
            </a:r>
            <a:endParaRPr lang="en-US" b="0" dirty="0"/>
          </a:p>
          <a:p>
            <a:pPr lvl="1"/>
            <a:r>
              <a:rPr lang="en-US" b="0" dirty="0"/>
              <a:t>February WGs: 		Electronic</a:t>
            </a:r>
          </a:p>
          <a:p>
            <a:pPr lvl="1"/>
            <a:r>
              <a:rPr lang="en-US" dirty="0"/>
              <a:t>March TSGs: 		F2F in Europe</a:t>
            </a:r>
          </a:p>
          <a:p>
            <a:pPr lvl="1"/>
            <a:r>
              <a:rPr lang="en-US" b="0" dirty="0"/>
              <a:t>April WGs</a:t>
            </a:r>
            <a:r>
              <a:rPr lang="en-US" dirty="0"/>
              <a:t>: 		F2F in [Europe?]</a:t>
            </a:r>
          </a:p>
          <a:p>
            <a:pPr lvl="1"/>
            <a:r>
              <a:rPr lang="en-US" dirty="0"/>
              <a:t>May WGs:			F2F in Asia (RAN in Korea, SA/CT in [TBD])</a:t>
            </a:r>
          </a:p>
          <a:p>
            <a:pPr lvl="1"/>
            <a:r>
              <a:rPr lang="en-US" dirty="0"/>
              <a:t>June TSGs:		Electronic</a:t>
            </a:r>
          </a:p>
          <a:p>
            <a:pPr lvl="1"/>
            <a:r>
              <a:rPr lang="en-US" dirty="0"/>
              <a:t>August WGs:		F2F in Europe</a:t>
            </a:r>
          </a:p>
          <a:p>
            <a:pPr lvl="1"/>
            <a:r>
              <a:rPr lang="en-US" dirty="0"/>
              <a:t>September TSGs:	F2F in [Europe?]</a:t>
            </a:r>
          </a:p>
          <a:p>
            <a:pPr lvl="1"/>
            <a:r>
              <a:rPr lang="en-US" b="0" dirty="0"/>
              <a:t>October WGs:		Electronic</a:t>
            </a:r>
          </a:p>
          <a:p>
            <a:pPr lvl="1"/>
            <a:r>
              <a:rPr lang="en-US" dirty="0"/>
              <a:t>November WGs:	F2F in [NA]</a:t>
            </a:r>
          </a:p>
          <a:p>
            <a:pPr lvl="1"/>
            <a:r>
              <a:rPr lang="en-US" b="0" dirty="0"/>
              <a:t>December TSGs:	[Electronic]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Detailed Planning for 2023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42332623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1143608"/>
            <a:ext cx="8227648" cy="3257409"/>
          </a:xfrm>
        </p:spPr>
        <p:txBody>
          <a:bodyPr/>
          <a:lstStyle/>
          <a:p>
            <a:r>
              <a:rPr lang="en-US" dirty="0"/>
              <a:t>Summary from F2F_DM#4 on 16/August</a:t>
            </a:r>
          </a:p>
          <a:p>
            <a:pPr lvl="1"/>
            <a:r>
              <a:rPr lang="en-US" dirty="0"/>
              <a:t>[November/2022 meeting conclusion]</a:t>
            </a:r>
          </a:p>
          <a:p>
            <a:pPr lvl="1"/>
            <a:r>
              <a:rPr lang="en-US" dirty="0"/>
              <a:t>[2023 meeting planning outcome]  </a:t>
            </a:r>
          </a:p>
          <a:p>
            <a:endParaRPr lang="en-US" dirty="0"/>
          </a:p>
          <a:p>
            <a:r>
              <a:rPr lang="en-US" dirty="0"/>
              <a:t>Actions for F2F_DM</a:t>
            </a:r>
          </a:p>
          <a:p>
            <a:pPr lvl="1"/>
            <a:r>
              <a:rPr lang="en-US" dirty="0"/>
              <a:t>[Follow up F2F_DM#4bis on 29/August to undertake final confirmation for November WG meetings and potential other items]</a:t>
            </a:r>
          </a:p>
          <a:p>
            <a:endParaRPr lang="en-US" sz="16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Next steps for F2F_DM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7158540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9F89B6-47C0-40AE-8D5C-1F44E1D971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7600" y="2154418"/>
            <a:ext cx="8244000" cy="791339"/>
          </a:xfrm>
        </p:spPr>
        <p:txBody>
          <a:bodyPr/>
          <a:lstStyle/>
          <a:p>
            <a:pPr algn="ctr"/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149109521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Nokia PowerPoint Template Nokia Pure v9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947BB1F7-0F6A-9E48-B7D7-3FC59AFF3104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EFEBCF1D-7277-104B-BDFB-302CF3CA7A17}"/>
    </a:ext>
  </a:extLst>
</a:theme>
</file>

<file path=ppt/theme/theme3.xml><?xml version="1.0" encoding="utf-8"?>
<a:theme xmlns:a="http://schemas.openxmlformats.org/drawingml/2006/main" name="1.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Pure PowerPoint template 2021 v1.3" id="{83E57FD3-4D1E-4396-8750-91CCF5D75450}" vid="{B1A42757-A18C-4C6C-9F92-263C02514E6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TOIBPU4I3N5A-1139849574-111</_dlc_DocId>
    <_dlc_DocIdUrl xmlns="71c5aaf6-e6ce-465b-b873-5148d2a4c105">
      <Url>https://nokia.sharepoint.com/sites/5GstdWr/virtualwarroom8/_layouts/15/DocIdRedir.aspx?ID=TOIBPU4I3N5A-1139849574-111</Url>
      <Description>TOIBPU4I3N5A-1139849574-111</Description>
    </_dlc_DocIdUrl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64148B02D26846BD61137C6AECB1F3" ma:contentTypeVersion="6" ma:contentTypeDescription="Create a new document." ma:contentTypeScope="" ma:versionID="925f2f0b7ad0230d1a7887eca87f5fd6">
  <xsd:schema xmlns:xsd="http://www.w3.org/2001/XMLSchema" xmlns:xs="http://www.w3.org/2001/XMLSchema" xmlns:p="http://schemas.microsoft.com/office/2006/metadata/properties" xmlns:ns2="71c5aaf6-e6ce-465b-b873-5148d2a4c105" xmlns:ns3="8a721af7-6211-45bb-a226-4c61e052e8c0" xmlns:ns4="3b34c8f0-1ef5-4d1e-bb66-517ce7fe7356" targetNamespace="http://schemas.microsoft.com/office/2006/metadata/properties" ma:root="true" ma:fieldsID="935477c40a3ffeee3e30f20ca353cfe2" ns2:_="" ns3:_="" ns4:_="">
    <xsd:import namespace="71c5aaf6-e6ce-465b-b873-5148d2a4c105"/>
    <xsd:import namespace="8a721af7-6211-45bb-a226-4c61e052e8c0"/>
    <xsd:import namespace="3b34c8f0-1ef5-4d1e-bb66-517ce7fe735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721af7-6211-45bb-a226-4c61e052e8c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SharedContentType xmlns="Microsoft.SharePoint.Taxonomy.ContentTypeSync" SourceId="34c87397-5fc1-491e-85e7-d6110dbe9cbd" ContentTypeId="0x0101" PreviousValue="false"/>
</file>

<file path=customXml/itemProps1.xml><?xml version="1.0" encoding="utf-8"?>
<ds:datastoreItem xmlns:ds="http://schemas.openxmlformats.org/officeDocument/2006/customXml" ds:itemID="{3B98F740-4CA2-4E93-955F-EFA031EA1E45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4DC85CB9-A2B8-4A3E-A5A2-8DB4B0336A2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2006C09-D9AD-49CD-95D4-E9B4D315244F}">
  <ds:schemaRefs>
    <ds:schemaRef ds:uri="http://purl.org/dc/terms/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3b34c8f0-1ef5-4d1e-bb66-517ce7fe7356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8a721af7-6211-45bb-a226-4c61e052e8c0"/>
    <ds:schemaRef ds:uri="71c5aaf6-e6ce-465b-b873-5148d2a4c105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FA39EB7F-AA02-4BC7-996F-3B3DF256950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8a721af7-6211-45bb-a226-4c61e052e8c0"/>
    <ds:schemaRef ds:uri="3b34c8f0-1ef5-4d1e-bb66-517ce7fe735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552102D8-93F9-4600-B95F-C05EEE9FF92B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Nokia PowerPoint Template Nokia Pure v9</Template>
  <TotalTime>1280</TotalTime>
  <Words>471</Words>
  <Application>Microsoft Office PowerPoint</Application>
  <PresentationFormat>On-screen Show (16:9)</PresentationFormat>
  <Paragraphs>44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Arial</vt:lpstr>
      <vt:lpstr>Calibri</vt:lpstr>
      <vt:lpstr>Lucida Grande</vt:lpstr>
      <vt:lpstr>Nokia Pure Headline Light</vt:lpstr>
      <vt:lpstr>Nokia Pure Headline Ultra Light</vt:lpstr>
      <vt:lpstr>Nokia Pure Text</vt:lpstr>
      <vt:lpstr>Nokia Pure Text Light</vt:lpstr>
      <vt:lpstr>Nokia PowerPoint Template Nokia Pure v9</vt:lpstr>
      <vt:lpstr>Nokia Master Blue Background</vt:lpstr>
      <vt:lpstr>1. White master</vt:lpstr>
      <vt:lpstr>PowerPoint Presentation</vt:lpstr>
      <vt:lpstr>Proposed planning for November/2022 WGs</vt:lpstr>
      <vt:lpstr>Overall Planning for 2023</vt:lpstr>
      <vt:lpstr>Detailed Planning for 2023</vt:lpstr>
      <vt:lpstr>Next steps for F2F_DM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Sebire, Benoist (Nokia - JP/Tokyo)</dc:creator>
  <cp:lastModifiedBy>CR0174r1 Implementation correction</cp:lastModifiedBy>
  <cp:revision>82</cp:revision>
  <dcterms:created xsi:type="dcterms:W3CDTF">2021-04-28T06:02:25Z</dcterms:created>
  <dcterms:modified xsi:type="dcterms:W3CDTF">2022-08-16T11:42:16Z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0x0101006864148B02D26846BD61137C6AECB1F3</vt:lpwstr>
  </property>
  <property fmtid="{D5CDD505-2E9C-101B-9397-08002B2CF9AE}" pid="3" name="_dlc_DocIdItemGuid">
    <vt:lpwstr>c1cff2d6-7d98-4ef3-942f-df605015776f</vt:lpwstr>
  </property>
</Properties>
</file>