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6"/>
  </p:notesMasterIdLst>
  <p:handoutMasterIdLst>
    <p:handoutMasterId r:id="rId17"/>
  </p:handoutMasterIdLst>
  <p:sldIdLst>
    <p:sldId id="311" r:id="rId9"/>
    <p:sldId id="368" r:id="rId10"/>
    <p:sldId id="373" r:id="rId11"/>
    <p:sldId id="374" r:id="rId12"/>
    <p:sldId id="372" r:id="rId13"/>
    <p:sldId id="364" r:id="rId14"/>
    <p:sldId id="366" r:id="rId15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87" autoAdjust="0"/>
    <p:restoredTop sz="96327" autoAdjust="0"/>
  </p:normalViewPr>
  <p:slideViewPr>
    <p:cSldViewPr snapToGrid="0">
      <p:cViewPr varScale="1">
        <p:scale>
          <a:sx n="152" d="100"/>
          <a:sy n="152" d="100"/>
        </p:scale>
        <p:origin x="786" y="-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6/12/2022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6/12/2022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U" dirty="0"/>
              <a:t>Last day revisions upload refresh needs to be more frequent! Is the 10 minute refresh enough? </a:t>
            </a:r>
          </a:p>
          <a:p>
            <a:r>
              <a:rPr lang="en-HU" dirty="0"/>
              <a:t>Timely availability of documents is key.</a:t>
            </a:r>
          </a:p>
          <a:p>
            <a:r>
              <a:rPr lang="en-HU" dirty="0"/>
              <a:t>Connectivity is critical! Remote end audio quality depends on the setup of the remote persons.</a:t>
            </a:r>
          </a:p>
          <a:p>
            <a:r>
              <a:rPr lang="en-HU" dirty="0"/>
              <a:t>WiFi setup, Access Point Load Balancing.</a:t>
            </a:r>
          </a:p>
          <a:p>
            <a:r>
              <a:rPr lang="en-HU" dirty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28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U" dirty="0"/>
              <a:t>Hardship in this context is about human hardship, and not financial hardship on corporation. </a:t>
            </a:r>
            <a:br>
              <a:rPr lang="en-HU" dirty="0"/>
            </a:br>
            <a:r>
              <a:rPr lang="en-HU" dirty="0"/>
              <a:t>Human hardship shoudl not be a reason to cancel F2F meetings.</a:t>
            </a:r>
          </a:p>
          <a:p>
            <a:r>
              <a:rPr lang="en-HU" dirty="0"/>
              <a:t>2way remote access is only for Annex I period.</a:t>
            </a:r>
          </a:p>
          <a:p>
            <a:r>
              <a:rPr lang="en-HU" dirty="0"/>
              <a:t>All human hardships related to Covid19!</a:t>
            </a:r>
          </a:p>
          <a:p>
            <a:r>
              <a:rPr lang="en-HU" dirty="0"/>
              <a:t>Restrict it to pandemic-related hardship.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4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321506" y="170268"/>
            <a:ext cx="14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OPf220031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sz="2000" dirty="0"/>
              <a:t>2-way remote access (GTW document sharing and 2-way audio) works very well </a:t>
            </a:r>
            <a:endParaRPr lang="en-US" sz="2000" b="0" dirty="0"/>
          </a:p>
          <a:p>
            <a:pPr lvl="1"/>
            <a:r>
              <a:rPr lang="en-US" sz="1800" b="0" dirty="0"/>
              <a:t>Audio quality was great on both sides (local and remote)</a:t>
            </a:r>
          </a:p>
          <a:p>
            <a:pPr lvl="1"/>
            <a:r>
              <a:rPr lang="en-US" sz="1800" b="0" dirty="0" err="1"/>
              <a:t>Tohru</a:t>
            </a:r>
            <a:r>
              <a:rPr lang="en-US" sz="1800" b="0" dirty="0"/>
              <a:t> and document sharing worked flawlessly</a:t>
            </a:r>
          </a:p>
          <a:p>
            <a:pPr lvl="1"/>
            <a:r>
              <a:rPr lang="en-HU" sz="1800" dirty="0"/>
              <a:t>Potential improvements</a:t>
            </a:r>
          </a:p>
          <a:p>
            <a:pPr lvl="2"/>
            <a:r>
              <a:rPr lang="en-HU" dirty="0"/>
              <a:t>Remote server sync needs to be more frequent </a:t>
            </a:r>
            <a:r>
              <a:rPr lang="en-HU" dirty="0">
                <a:sym typeface="Wingdings" pitchFamily="2" charset="2"/>
              </a:rPr>
              <a:t> 5 mins</a:t>
            </a:r>
            <a:endParaRPr lang="en-HU" dirty="0"/>
          </a:p>
          <a:p>
            <a:pPr lvl="2"/>
            <a:r>
              <a:rPr lang="en-HU" dirty="0"/>
              <a:t>Timely availability of documents is key so remote sycn can make it avalable in time as well</a:t>
            </a:r>
          </a:p>
          <a:p>
            <a:pPr lvl="2"/>
            <a:r>
              <a:rPr lang="en-HU" dirty="0"/>
              <a:t>Brodband service quality and capacity are critical! </a:t>
            </a:r>
          </a:p>
          <a:p>
            <a:pPr lvl="2"/>
            <a:r>
              <a:rPr lang="en-HU" dirty="0"/>
              <a:t>Remote-end audio quality depends on the setup of the remote person, need quality headset!</a:t>
            </a:r>
          </a:p>
          <a:p>
            <a:pPr lvl="2"/>
            <a:r>
              <a:rPr lang="en-HU" dirty="0"/>
              <a:t>3GPP WiFi setup, Access Point Load Balancing need improvement</a:t>
            </a:r>
            <a:endParaRPr lang="en-US" sz="2000" dirty="0"/>
          </a:p>
          <a:p>
            <a:r>
              <a:rPr lang="en-US" sz="2000" dirty="0"/>
              <a:t>Next step, a true stress test: August RAN1 meeting</a:t>
            </a:r>
          </a:p>
          <a:p>
            <a:pPr lvl="1"/>
            <a:r>
              <a:rPr lang="en-US" sz="1800" b="0" dirty="0"/>
              <a:t>All official online and offline sessions will provide 2-way remote access </a:t>
            </a:r>
          </a:p>
          <a:p>
            <a:pPr lvl="1"/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Experience on remote access from TSG#96</a:t>
            </a:r>
            <a:endParaRPr lang="en-JP" sz="2000" dirty="0"/>
          </a:p>
        </p:txBody>
      </p:sp>
    </p:spTree>
    <p:extLst>
      <p:ext uri="{BB962C8B-B14F-4D97-AF65-F5344CB8AC3E}">
        <p14:creationId xmlns:p14="http://schemas.microsoft.com/office/powerpoint/2010/main" val="2830855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dirty="0"/>
              <a:t>November F2F meeting planning to proceed with location Canada (hosted by ATIS) for all 3GPP WGs. </a:t>
            </a:r>
            <a:endParaRPr lang="en-US" b="0" dirty="0"/>
          </a:p>
          <a:p>
            <a:pPr lvl="1"/>
            <a:r>
              <a:rPr lang="en-US" b="0" dirty="0"/>
              <a:t>CCSA to collect expected attendance levels, and provide feedback to ATIS by 20/June on the attendance numbers</a:t>
            </a:r>
          </a:p>
          <a:p>
            <a:pPr lvl="1"/>
            <a:r>
              <a:rPr lang="en-US" b="0" dirty="0"/>
              <a:t>ATIS to work on issuing meeting invitation by end of June to allow maximum time for the visa process</a:t>
            </a:r>
          </a:p>
          <a:p>
            <a:pPr lvl="1"/>
            <a:r>
              <a:rPr lang="en-US" dirty="0"/>
              <a:t>ATIS and CCSA to work together on understanding the details of Canadian visa process and potential means to expedite the process</a:t>
            </a:r>
            <a:endParaRPr lang="en-US" b="0" dirty="0"/>
          </a:p>
          <a:p>
            <a:pPr lvl="1"/>
            <a:r>
              <a:rPr lang="en-US" dirty="0"/>
              <a:t>TSG chairs to work on best practices for 2-way remote access</a:t>
            </a:r>
          </a:p>
          <a:p>
            <a:pPr lvl="1"/>
            <a:r>
              <a:rPr lang="en-US" dirty="0"/>
              <a:t>Strongly encourage F2F participation, </a:t>
            </a:r>
            <a:r>
              <a:rPr lang="en-US" b="0" dirty="0"/>
              <a:t>2-way remote access primarily meant for </a:t>
            </a:r>
            <a:r>
              <a:rPr lang="en-US" dirty="0"/>
              <a:t>folks under </a:t>
            </a:r>
            <a:r>
              <a:rPr lang="en-US" u="sng" dirty="0"/>
              <a:t>severe pandemic-related hardship</a:t>
            </a:r>
            <a:endParaRPr lang="en-US" b="0" u="sng" dirty="0"/>
          </a:p>
          <a:p>
            <a:pPr lvl="1"/>
            <a:r>
              <a:rPr lang="en-US" dirty="0"/>
              <a:t>ATIS to ensure similar levels of Covid testing assistance as done for TSG#96, as per the need at November meeting</a:t>
            </a:r>
            <a:br>
              <a:rPr lang="en-US" b="0" dirty="0"/>
            </a:br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dirty="0"/>
              <a:t>Elements of pandemic-related hardship </a:t>
            </a:r>
            <a:endParaRPr lang="en-US" b="0" dirty="0"/>
          </a:p>
          <a:p>
            <a:pPr lvl="1"/>
            <a:r>
              <a:rPr lang="en-US" b="0" dirty="0"/>
              <a:t>Human hardship: mandatory return-quarantine</a:t>
            </a:r>
          </a:p>
          <a:p>
            <a:pPr lvl="2"/>
            <a:r>
              <a:rPr lang="en-US" dirty="0"/>
              <a:t>Human hardship alone is not a reason to cancel already planned F2F meetings</a:t>
            </a:r>
            <a:endParaRPr lang="en-US" b="0" dirty="0"/>
          </a:p>
          <a:p>
            <a:pPr lvl="1"/>
            <a:r>
              <a:rPr lang="en-US" b="0" dirty="0"/>
              <a:t>Unreasonable length of visa process (beyond 2-3 months)</a:t>
            </a:r>
          </a:p>
          <a:p>
            <a:pPr lvl="2"/>
            <a:r>
              <a:rPr lang="en-US" dirty="0"/>
              <a:t>Preference to avoid meeting locations that furnish a visa process taking 2+ months</a:t>
            </a:r>
            <a:endParaRPr lang="en-US" b="0" dirty="0"/>
          </a:p>
          <a:p>
            <a:pPr lvl="1"/>
            <a:r>
              <a:rPr lang="en-US" dirty="0"/>
              <a:t>Unavailability of flights</a:t>
            </a:r>
          </a:p>
          <a:p>
            <a:r>
              <a:rPr lang="en-US" dirty="0"/>
              <a:t>Exact numeric criteria on hardship is not possible to define</a:t>
            </a:r>
          </a:p>
          <a:p>
            <a:r>
              <a:rPr lang="en-HU" dirty="0"/>
              <a:t>2-way remote access is put in place to address hardship</a:t>
            </a:r>
          </a:p>
          <a:p>
            <a:pPr lvl="1"/>
            <a:r>
              <a:rPr lang="en-HU" dirty="0"/>
              <a:t>Remove 2-way remote access once Annex I period (i.e. pandemic related hardship) ends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Pandemic-related hardship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80271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Work towards deciding the 2023 meeting setup at August F2F_DM (formal decision at September PCG)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hardship. Provide feedback by 20/June.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Maximum of 1 Electronic WG meeting per TSG cycle in any potential fallback scenario</a:t>
            </a:r>
            <a:r>
              <a:rPr lang="en-US" b="0" dirty="0"/>
              <a:t>  </a:t>
            </a:r>
          </a:p>
          <a:p>
            <a:pPr lvl="1"/>
            <a:r>
              <a:rPr lang="en-US" b="0" dirty="0"/>
              <a:t>In case travel hardship eases, further meetings can be converted from Electronic to F2F [potentially October WGs and the December TSG] 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262552"/>
            <a:ext cx="8227648" cy="2707281"/>
          </a:xfrm>
        </p:spPr>
        <p:txBody>
          <a:bodyPr/>
          <a:lstStyle/>
          <a:p>
            <a:r>
              <a:rPr lang="en-US" dirty="0"/>
              <a:t>Actions for F2F_DM on 13/June</a:t>
            </a:r>
          </a:p>
          <a:p>
            <a:pPr lvl="1"/>
            <a:r>
              <a:rPr lang="en-US" dirty="0"/>
              <a:t>Confirm November/2022 meeting to be held F2F, hosted by ATIS in Canada</a:t>
            </a:r>
          </a:p>
          <a:p>
            <a:pPr lvl="1"/>
            <a:r>
              <a:rPr lang="en-US" dirty="0"/>
              <a:t>Confirm December/2022 TSG to be held Electronically</a:t>
            </a:r>
          </a:p>
          <a:p>
            <a:pPr lvl="1"/>
            <a:r>
              <a:rPr lang="en-US" dirty="0"/>
              <a:t>Outline roadmap for 2023 meeting planning decision as per previous slide</a:t>
            </a:r>
          </a:p>
          <a:p>
            <a:r>
              <a:rPr lang="en-US" dirty="0"/>
              <a:t>Actions for F2F_DM on 16/August</a:t>
            </a:r>
          </a:p>
          <a:p>
            <a:pPr lvl="1"/>
            <a:r>
              <a:rPr lang="en-US" dirty="0"/>
              <a:t>Agree on 2023 meeting plan, to be provided to September PCG for formal approval</a:t>
            </a:r>
          </a:p>
          <a:p>
            <a:pPr lvl="1"/>
            <a:r>
              <a:rPr lang="en-US" dirty="0"/>
              <a:t>Status update on November/2022 meeting</a:t>
            </a:r>
          </a:p>
          <a:p>
            <a:pPr marL="230188" lvl="1" indent="0">
              <a:buNone/>
            </a:pPr>
            <a:endParaRPr lang="en-US" dirty="0"/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1104</TotalTime>
  <Words>754</Words>
  <Application>Microsoft Office PowerPoint</Application>
  <PresentationFormat>On-screen Show (16:9)</PresentationFormat>
  <Paragraphs>63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Experience on remote access from TSG#96</vt:lpstr>
      <vt:lpstr>Proposed planning for November/2022 WGs</vt:lpstr>
      <vt:lpstr>Pandemic-related hardship</vt:lpstr>
      <vt:lpstr>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24.554_CR0022R1_(Rel-17)_5G_ProSe</cp:lastModifiedBy>
  <cp:revision>75</cp:revision>
  <dcterms:created xsi:type="dcterms:W3CDTF">2021-04-28T06:02:25Z</dcterms:created>
  <dcterms:modified xsi:type="dcterms:W3CDTF">2022-06-12T04:00:40Z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