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6"/>
    <p:sldMasterId id="2147483798" r:id="rId7"/>
    <p:sldMasterId id="2147483812" r:id="rId8"/>
  </p:sldMasterIdLst>
  <p:notesMasterIdLst>
    <p:notesMasterId r:id="rId14"/>
  </p:notesMasterIdLst>
  <p:handoutMasterIdLst>
    <p:handoutMasterId r:id="rId15"/>
  </p:handoutMasterIdLst>
  <p:sldIdLst>
    <p:sldId id="311" r:id="rId9"/>
    <p:sldId id="362" r:id="rId10"/>
    <p:sldId id="364" r:id="rId11"/>
    <p:sldId id="365" r:id="rId12"/>
    <p:sldId id="366" r:id="rId13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16" autoAdjust="0"/>
    <p:restoredTop sz="96327" autoAdjust="0"/>
  </p:normalViewPr>
  <p:slideViewPr>
    <p:cSldViewPr snapToGrid="0">
      <p:cViewPr varScale="1">
        <p:scale>
          <a:sx n="157" d="100"/>
          <a:sy n="157" d="100"/>
        </p:scale>
        <p:origin x="564" y="13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5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4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2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1/28/2022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1/28/2022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54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96621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6528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6830014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755769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857378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98922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.4 Gray 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6817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Nokia internal use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911195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608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4" r:id="rId2"/>
    <p:sldLayoutId id="2147483803" r:id="rId3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latin typeface="+mn-lt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646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17600" y="724749"/>
            <a:ext cx="8244000" cy="1733106"/>
          </a:xfrm>
        </p:spPr>
        <p:txBody>
          <a:bodyPr/>
          <a:lstStyle/>
          <a:p>
            <a:pPr eaLnBrk="1" hangingPunct="1"/>
            <a:r>
              <a:rPr lang="en-GB" sz="5400" dirty="0">
                <a:ea typeface="ヒラギノ角ゴ Pro W3"/>
                <a:cs typeface="ヒラギノ角ゴ Pro W3"/>
              </a:rPr>
              <a:t>3GPP F2F return</a:t>
            </a:r>
          </a:p>
          <a:p>
            <a:pPr eaLnBrk="1" hangingPunct="1"/>
            <a:r>
              <a:rPr lang="en-GB" sz="3600" i="1" dirty="0">
                <a:ea typeface="ヒラギノ角ゴ Pro W3"/>
                <a:cs typeface="ヒラギノ角ゴ Pro W3"/>
              </a:rPr>
              <a:t>Overall plan</a:t>
            </a:r>
          </a:p>
          <a:p>
            <a:pPr eaLnBrk="1" hangingPunct="1"/>
            <a:r>
              <a:rPr lang="en-GB" sz="3600" i="1" dirty="0">
                <a:ea typeface="ヒラギノ角ゴ Pro W3"/>
                <a:cs typeface="ヒラギノ角ゴ Pro W3"/>
              </a:rPr>
              <a:t>F2F DM interim meeting – 28/Jan/2022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F586B12-1B04-4E63-A9C6-E9EF44AC48D5}"/>
              </a:ext>
            </a:extLst>
          </p:cNvPr>
          <p:cNvSpPr txBox="1"/>
          <p:nvPr/>
        </p:nvSpPr>
        <p:spPr>
          <a:xfrm>
            <a:off x="5279136" y="115896"/>
            <a:ext cx="3803904" cy="538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  <a:tabLst>
                <a:tab pos="900430" algn="l"/>
                <a:tab pos="2970530" algn="l"/>
                <a:tab pos="3780790" algn="l"/>
                <a:tab pos="4500880" algn="l"/>
                <a:tab pos="5760085" algn="r"/>
              </a:tabLst>
            </a:pPr>
            <a:r>
              <a:rPr lang="en-GB" sz="9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HOSTING_F2F_CC#002_SynchUp	OPf220002</a:t>
            </a:r>
            <a:endParaRPr lang="en-GB" sz="600" dirty="0">
              <a:solidFill>
                <a:schemeClr val="bg1"/>
              </a:solidFill>
              <a:effectLst/>
              <a:latin typeface="Arial" panose="020B060402020202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spcAft>
                <a:spcPts val="1200"/>
              </a:spcAft>
              <a:tabLst>
                <a:tab pos="900430" algn="l"/>
                <a:tab pos="2970530" algn="l"/>
                <a:tab pos="3780790" algn="l"/>
                <a:tab pos="4500880" algn="l"/>
                <a:tab pos="5760085" algn="r"/>
              </a:tabLst>
            </a:pPr>
            <a:r>
              <a:rPr lang="en-GB" sz="9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Malgun Gothic" panose="020B0503020000020004" pitchFamily="34" charset="-127"/>
                <a:cs typeface="Arial" panose="020B0604020202020204" pitchFamily="34" charset="0"/>
              </a:rPr>
              <a:t>28 January 2022, Conference Call</a:t>
            </a:r>
            <a:endParaRPr lang="en-GB" sz="600" dirty="0">
              <a:solidFill>
                <a:schemeClr val="bg1"/>
              </a:solidFill>
              <a:effectLst/>
              <a:latin typeface="Arial" panose="020B060402020202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DE68D43-3A6D-49DB-BD25-F328CA187A43}"/>
              </a:ext>
            </a:extLst>
          </p:cNvPr>
          <p:cNvSpPr/>
          <p:nvPr/>
        </p:nvSpPr>
        <p:spPr>
          <a:xfrm>
            <a:off x="538223" y="2960226"/>
            <a:ext cx="8339559" cy="111117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CFDC995-51BD-4090-B707-82BE707127C4}"/>
              </a:ext>
            </a:extLst>
          </p:cNvPr>
          <p:cNvSpPr/>
          <p:nvPr/>
        </p:nvSpPr>
        <p:spPr>
          <a:xfrm>
            <a:off x="538223" y="1192192"/>
            <a:ext cx="8339559" cy="1643605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90000" bIns="90000" rtlCol="0" anchor="t" anchorCtr="0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657385"/>
            <a:ext cx="8227648" cy="3828730"/>
          </a:xfrm>
        </p:spPr>
        <p:txBody>
          <a:bodyPr/>
          <a:lstStyle/>
          <a:p>
            <a:r>
              <a:rPr lang="en-US" sz="1200" dirty="0"/>
              <a:t>Based on the current covid-related travel and quarantine policies it is proposed to target the following general plan for 2022:</a:t>
            </a:r>
          </a:p>
          <a:p>
            <a:pPr lvl="1"/>
            <a:endParaRPr lang="en-US" sz="1100" dirty="0">
              <a:solidFill>
                <a:srgbClr val="FF0000"/>
              </a:solidFill>
            </a:endParaRPr>
          </a:p>
          <a:p>
            <a:pPr lvl="1"/>
            <a:r>
              <a:rPr lang="en-US" sz="1100" dirty="0">
                <a:solidFill>
                  <a:srgbClr val="FF0000"/>
                </a:solidFill>
              </a:rPr>
              <a:t>All 3GPP meetings until end of May are to be held as E-meetings</a:t>
            </a:r>
          </a:p>
          <a:p>
            <a:pPr lvl="1"/>
            <a:r>
              <a:rPr lang="en-US" sz="1100" dirty="0">
                <a:solidFill>
                  <a:srgbClr val="00B050"/>
                </a:solidFill>
              </a:rPr>
              <a:t>TSG#96 in June to be held F2F in Budapest/HU</a:t>
            </a:r>
          </a:p>
          <a:p>
            <a:pPr lvl="1"/>
            <a:r>
              <a:rPr lang="en-US" sz="1100" dirty="0">
                <a:solidFill>
                  <a:srgbClr val="FF0000"/>
                </a:solidFill>
              </a:rPr>
              <a:t>All July WG meetings to be held as E-meetings</a:t>
            </a:r>
          </a:p>
          <a:p>
            <a:pPr lvl="1"/>
            <a:r>
              <a:rPr lang="en-US" sz="1100" dirty="0">
                <a:solidFill>
                  <a:srgbClr val="00B050"/>
                </a:solidFill>
              </a:rPr>
              <a:t>RAN WGs in August to be held F2F in Toulouse/FR</a:t>
            </a:r>
          </a:p>
          <a:p>
            <a:pPr lvl="1"/>
            <a:r>
              <a:rPr lang="en-US" sz="1100" dirty="0">
                <a:solidFill>
                  <a:srgbClr val="00B050"/>
                </a:solidFill>
              </a:rPr>
              <a:t>SA and CT WGs in August to be held F2F in Gothenburg/Sweden</a:t>
            </a:r>
          </a:p>
          <a:p>
            <a:pPr lvl="2"/>
            <a:r>
              <a:rPr lang="en-US" sz="900" dirty="0">
                <a:solidFill>
                  <a:srgbClr val="00B050"/>
                </a:solidFill>
              </a:rPr>
              <a:t>Some smaller groups are hosted in Malaga/SP, Wroclaw/PL, Bath/UK</a:t>
            </a:r>
          </a:p>
          <a:p>
            <a:pPr lvl="1"/>
            <a:endParaRPr lang="en-US" sz="1100" dirty="0">
              <a:solidFill>
                <a:srgbClr val="FF0000"/>
              </a:solidFill>
            </a:endParaRPr>
          </a:p>
          <a:p>
            <a:pPr lvl="1"/>
            <a:r>
              <a:rPr lang="en-US" sz="1100" dirty="0">
                <a:solidFill>
                  <a:srgbClr val="FF0000"/>
                </a:solidFill>
              </a:rPr>
              <a:t>TSG#97 in September to be held as E-meeting (originally NA)</a:t>
            </a:r>
          </a:p>
          <a:p>
            <a:pPr lvl="1"/>
            <a:r>
              <a:rPr lang="en-US" sz="1100" dirty="0">
                <a:solidFill>
                  <a:srgbClr val="FF0000"/>
                </a:solidFill>
              </a:rPr>
              <a:t>All WG meetings in October to be held as E-meetings (originally India and China)</a:t>
            </a:r>
          </a:p>
          <a:p>
            <a:pPr lvl="1"/>
            <a:r>
              <a:rPr lang="en-US" sz="1100" dirty="0">
                <a:solidFill>
                  <a:srgbClr val="00B050"/>
                </a:solidFill>
              </a:rPr>
              <a:t>All WG meetings in November to be held F2F</a:t>
            </a:r>
          </a:p>
          <a:p>
            <a:pPr lvl="1"/>
            <a:r>
              <a:rPr lang="en-US" sz="1100" dirty="0">
                <a:solidFill>
                  <a:srgbClr val="00B050"/>
                </a:solidFill>
              </a:rPr>
              <a:t>TSG#98 in December: proposal to hold this as F2F meeting in Seville/SP</a:t>
            </a:r>
            <a:endParaRPr lang="en-US" sz="900" dirty="0">
              <a:solidFill>
                <a:srgbClr val="00B050"/>
              </a:solidFill>
              <a:highlight>
                <a:srgbClr val="FFFF00"/>
              </a:highlight>
            </a:endParaRPr>
          </a:p>
          <a:p>
            <a:endParaRPr lang="en-US" sz="1200" dirty="0"/>
          </a:p>
          <a:p>
            <a:r>
              <a:rPr lang="en-US" sz="1200" dirty="0"/>
              <a:t>In case return-quarantine restrictions entirely disappear, moving even more meetings to F2F in 2022 can be considered</a:t>
            </a:r>
          </a:p>
          <a:p>
            <a:pPr lvl="1"/>
            <a:r>
              <a:rPr lang="en-US" sz="1100" dirty="0"/>
              <a:t>A minimum of 6 months lead time is needed for the host to find location, sign contract, </a:t>
            </a:r>
            <a:r>
              <a:rPr lang="en-US" sz="1100" dirty="0" err="1"/>
              <a:t>etc</a:t>
            </a:r>
            <a:r>
              <a:rPr lang="en-US" sz="1100" dirty="0"/>
              <a:t>…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ヒラギノ角ゴ Pro W3"/>
                <a:cs typeface="ヒラギノ角ゴ Pro W3"/>
              </a:rPr>
              <a:t>Overall plan</a:t>
            </a:r>
            <a:br>
              <a:rPr lang="en-GB" dirty="0">
                <a:ea typeface="ヒラギノ角ゴ Pro W3"/>
                <a:cs typeface="ヒラギノ角ゴ Pro W3"/>
              </a:rPr>
            </a:br>
            <a:endParaRPr lang="en-JP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BEE9B3-C5ED-4949-ACC2-5E880B6AF559}"/>
              </a:ext>
            </a:extLst>
          </p:cNvPr>
          <p:cNvSpPr txBox="1"/>
          <p:nvPr/>
        </p:nvSpPr>
        <p:spPr>
          <a:xfrm>
            <a:off x="6015942" y="1805651"/>
            <a:ext cx="2634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Confirm target plan now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D2F3C7C-EBDE-4D9B-959A-641B16F71A69}"/>
              </a:ext>
            </a:extLst>
          </p:cNvPr>
          <p:cNvSpPr txBox="1"/>
          <p:nvPr/>
        </p:nvSpPr>
        <p:spPr>
          <a:xfrm>
            <a:off x="6015942" y="3027978"/>
            <a:ext cx="21595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Tentative for now, </a:t>
            </a:r>
          </a:p>
          <a:p>
            <a:r>
              <a:rPr lang="en-US" dirty="0"/>
              <a:t>confirm target plan </a:t>
            </a:r>
            <a:br>
              <a:rPr lang="en-US" dirty="0"/>
            </a:br>
            <a:r>
              <a:rPr lang="en-US" dirty="0"/>
              <a:t>on 2</a:t>
            </a:r>
            <a:r>
              <a:rPr lang="en-US" baseline="30000" dirty="0"/>
              <a:t>nd</a:t>
            </a:r>
            <a:r>
              <a:rPr lang="en-US" dirty="0"/>
              <a:t> March</a:t>
            </a:r>
          </a:p>
        </p:txBody>
      </p:sp>
    </p:spTree>
    <p:extLst>
      <p:ext uri="{BB962C8B-B14F-4D97-AF65-F5344CB8AC3E}">
        <p14:creationId xmlns:p14="http://schemas.microsoft.com/office/powerpoint/2010/main" val="2444807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01636"/>
            <a:ext cx="8227648" cy="3828730"/>
          </a:xfrm>
        </p:spPr>
        <p:txBody>
          <a:bodyPr/>
          <a:lstStyle/>
          <a:p>
            <a:r>
              <a:rPr lang="en-US" sz="1400" dirty="0"/>
              <a:t>Review the status of June and August meetings – see separate contributions</a:t>
            </a:r>
          </a:p>
          <a:p>
            <a:endParaRPr lang="en-US" sz="1400" dirty="0"/>
          </a:p>
          <a:p>
            <a:r>
              <a:rPr lang="en-US" sz="1400" dirty="0"/>
              <a:t>November WG planning (14-18/Nov)</a:t>
            </a:r>
          </a:p>
          <a:p>
            <a:pPr lvl="1"/>
            <a:r>
              <a:rPr lang="en-US" sz="1200" dirty="0"/>
              <a:t>Planned to be hosted in North America</a:t>
            </a:r>
          </a:p>
          <a:p>
            <a:pPr lvl="1"/>
            <a:r>
              <a:rPr lang="en-US" sz="1200" dirty="0"/>
              <a:t>ATIS to seek a suitable location (considering the impact on delegates of all Covid-19 rules and visa issues) and present information for F2F_DM#2 (2</a:t>
            </a:r>
            <a:r>
              <a:rPr lang="en-US" sz="1200" baseline="30000" dirty="0"/>
              <a:t>nd</a:t>
            </a:r>
            <a:r>
              <a:rPr lang="en-US" sz="1200" dirty="0"/>
              <a:t>/March)</a:t>
            </a:r>
          </a:p>
          <a:p>
            <a:pPr lvl="1"/>
            <a:r>
              <a:rPr lang="en-US" sz="1200" dirty="0"/>
              <a:t>F2F_DM#2 to confirm, or re-consider November WG meeting location if suitable North American location is not identified</a:t>
            </a:r>
          </a:p>
          <a:p>
            <a:pPr lvl="2"/>
            <a:r>
              <a:rPr lang="en-US" sz="1000" dirty="0"/>
              <a:t>Re-confirm North America, or move the location to Europe</a:t>
            </a:r>
          </a:p>
          <a:p>
            <a:endParaRPr lang="en-US" sz="1400" dirty="0"/>
          </a:p>
          <a:p>
            <a:r>
              <a:rPr lang="en-US" sz="1400" dirty="0"/>
              <a:t>December TSG planning (12-16/Dec)</a:t>
            </a:r>
          </a:p>
          <a:p>
            <a:pPr lvl="1"/>
            <a:r>
              <a:rPr lang="en-US" sz="1200" dirty="0"/>
              <a:t>EF3 has signed contract (from earlier postponement) for Seville/SP</a:t>
            </a:r>
          </a:p>
          <a:p>
            <a:pPr lvl="1"/>
            <a:r>
              <a:rPr lang="en-US" sz="1200" dirty="0"/>
              <a:t>Unreasonable hardship if return-quarantine is still in place: X-mas quarantine!</a:t>
            </a:r>
          </a:p>
          <a:p>
            <a:pPr lvl="1"/>
            <a:r>
              <a:rPr lang="en-US" sz="1200" dirty="0"/>
              <a:t>Re-check status at F2F_DM#2 (2</a:t>
            </a:r>
            <a:r>
              <a:rPr lang="en-US" sz="1200" baseline="30000" dirty="0"/>
              <a:t>nd</a:t>
            </a:r>
            <a:r>
              <a:rPr lang="en-US" sz="1200" dirty="0"/>
              <a:t>/March)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Detailed considerations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7158540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01636"/>
            <a:ext cx="8227648" cy="3828730"/>
          </a:xfrm>
        </p:spPr>
        <p:txBody>
          <a:bodyPr/>
          <a:lstStyle/>
          <a:p>
            <a:r>
              <a:rPr lang="en-US" sz="1200" dirty="0"/>
              <a:t>F2F DM interim sync up </a:t>
            </a:r>
            <a:r>
              <a:rPr lang="en-US" sz="1200" u="sng" dirty="0"/>
              <a:t>28</a:t>
            </a:r>
            <a:r>
              <a:rPr lang="en-US" sz="1200" u="sng" baseline="30000" dirty="0"/>
              <a:t>th</a:t>
            </a:r>
            <a:r>
              <a:rPr lang="en-US" sz="1200" u="sng" dirty="0"/>
              <a:t> January (Friday)</a:t>
            </a:r>
            <a:r>
              <a:rPr lang="en-US" sz="1200" dirty="0"/>
              <a:t> 13-15h UTC </a:t>
            </a:r>
          </a:p>
          <a:p>
            <a:pPr lvl="1"/>
            <a:r>
              <a:rPr lang="en-US" sz="1100" dirty="0"/>
              <a:t>Re-confirm/update plans for F2F meetings.</a:t>
            </a:r>
          </a:p>
          <a:p>
            <a:endParaRPr lang="en-US" sz="1200" i="1" dirty="0"/>
          </a:p>
          <a:p>
            <a:r>
              <a:rPr lang="en-US" sz="1200" i="1" dirty="0"/>
              <a:t>[MHSG#27: 7</a:t>
            </a:r>
            <a:r>
              <a:rPr lang="en-US" sz="1200" i="1" baseline="30000" dirty="0"/>
              <a:t>th</a:t>
            </a:r>
            <a:r>
              <a:rPr lang="en-US" sz="1200" i="1" dirty="0"/>
              <a:t> February (Monday) 13-15h UTC</a:t>
            </a:r>
          </a:p>
          <a:p>
            <a:pPr lvl="1"/>
            <a:r>
              <a:rPr lang="en-US" sz="1100" i="1" dirty="0"/>
              <a:t>Update F2F resumption study on key criteria to cover Omicron policies]</a:t>
            </a:r>
          </a:p>
          <a:p>
            <a:endParaRPr lang="en-US" sz="1200" dirty="0"/>
          </a:p>
          <a:p>
            <a:r>
              <a:rPr lang="en-US" sz="1200" dirty="0"/>
              <a:t>F2F_DM#2: </a:t>
            </a:r>
            <a:r>
              <a:rPr lang="en-US" sz="1200" u="sng" dirty="0"/>
              <a:t>2</a:t>
            </a:r>
            <a:r>
              <a:rPr lang="en-US" sz="1200" u="sng" baseline="30000" dirty="0"/>
              <a:t>nd</a:t>
            </a:r>
            <a:r>
              <a:rPr lang="en-US" sz="1200" u="sng" dirty="0"/>
              <a:t> March (Wednesday)</a:t>
            </a:r>
            <a:r>
              <a:rPr lang="en-US" sz="1200" dirty="0"/>
              <a:t> 13-15h UTC</a:t>
            </a:r>
          </a:p>
          <a:p>
            <a:pPr lvl="1"/>
            <a:r>
              <a:rPr lang="en-US" sz="1100" dirty="0"/>
              <a:t>Confirm target plan for Sept-Dec/2022</a:t>
            </a:r>
          </a:p>
          <a:p>
            <a:pPr lvl="1"/>
            <a:r>
              <a:rPr lang="en-US" sz="1100" dirty="0"/>
              <a:t>Make formal decision on June TSGs</a:t>
            </a:r>
          </a:p>
          <a:p>
            <a:pPr lvl="1"/>
            <a:r>
              <a:rPr lang="en-US" sz="1100" dirty="0"/>
              <a:t>Review planning status (August, Nov meetings)</a:t>
            </a:r>
          </a:p>
          <a:p>
            <a:r>
              <a:rPr lang="en-US" sz="1200" dirty="0"/>
              <a:t>F2F_DM#3: </a:t>
            </a:r>
            <a:r>
              <a:rPr lang="en-US" sz="1200" u="sng" dirty="0"/>
              <a:t>10</a:t>
            </a:r>
            <a:r>
              <a:rPr lang="en-US" sz="1200" u="sng" baseline="30000" dirty="0"/>
              <a:t>th</a:t>
            </a:r>
            <a:r>
              <a:rPr lang="en-US" sz="1200" u="sng" dirty="0"/>
              <a:t>  May (Tuesday)</a:t>
            </a:r>
            <a:r>
              <a:rPr lang="en-US" sz="1200" dirty="0"/>
              <a:t> 13-15h UTC</a:t>
            </a:r>
          </a:p>
          <a:p>
            <a:pPr lvl="1"/>
            <a:r>
              <a:rPr lang="en-US" sz="1100" dirty="0"/>
              <a:t>Formal decision on August WGs, formal decision on September TSGs</a:t>
            </a:r>
          </a:p>
          <a:p>
            <a:r>
              <a:rPr lang="en-US" sz="1200" dirty="0"/>
              <a:t>F2F_DM#4: </a:t>
            </a:r>
            <a:r>
              <a:rPr lang="en-US" sz="1200" u="sng" dirty="0"/>
              <a:t>16 August (Tuesday)</a:t>
            </a:r>
            <a:r>
              <a:rPr lang="en-US" sz="1200" dirty="0"/>
              <a:t> 13-15h UTC</a:t>
            </a:r>
          </a:p>
          <a:p>
            <a:pPr lvl="1"/>
            <a:r>
              <a:rPr lang="en-US" sz="1100" dirty="0"/>
              <a:t>Formal decision on November WGs and December TSGs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F2F Decision Meeting plan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29243914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9F89B6-47C0-40AE-8D5C-1F44E1D971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7600" y="2154418"/>
            <a:ext cx="8244000" cy="791339"/>
          </a:xfrm>
        </p:spPr>
        <p:txBody>
          <a:bodyPr/>
          <a:lstStyle/>
          <a:p>
            <a:pPr algn="ctr"/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149109521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Nokia PowerPoint Template Nokia Pure v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947BB1F7-0F6A-9E48-B7D7-3FC59AFF3104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EFEBCF1D-7277-104B-BDFB-302CF3CA7A17}"/>
    </a:ext>
  </a:extLst>
</a:theme>
</file>

<file path=ppt/theme/theme3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ure PowerPoint template 2021 v1.3" id="{83E57FD3-4D1E-4396-8750-91CCF5D75450}" vid="{B1A42757-A18C-4C6C-9F92-263C02514E6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64148B02D26846BD61137C6AECB1F3" ma:contentTypeVersion="6" ma:contentTypeDescription="Create a new document." ma:contentTypeScope="" ma:versionID="925f2f0b7ad0230d1a7887eca87f5fd6">
  <xsd:schema xmlns:xsd="http://www.w3.org/2001/XMLSchema" xmlns:xs="http://www.w3.org/2001/XMLSchema" xmlns:p="http://schemas.microsoft.com/office/2006/metadata/properties" xmlns:ns2="71c5aaf6-e6ce-465b-b873-5148d2a4c105" xmlns:ns3="8a721af7-6211-45bb-a226-4c61e052e8c0" xmlns:ns4="3b34c8f0-1ef5-4d1e-bb66-517ce7fe7356" targetNamespace="http://schemas.microsoft.com/office/2006/metadata/properties" ma:root="true" ma:fieldsID="935477c40a3ffeee3e30f20ca353cfe2" ns2:_="" ns3:_="" ns4:_="">
    <xsd:import namespace="71c5aaf6-e6ce-465b-b873-5148d2a4c105"/>
    <xsd:import namespace="8a721af7-6211-45bb-a226-4c61e052e8c0"/>
    <xsd:import namespace="3b34c8f0-1ef5-4d1e-bb66-517ce7fe735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721af7-6211-45bb-a226-4c61e052e8c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TOIBPU4I3N5A-1139849574-111</_dlc_DocId>
    <_dlc_DocIdUrl xmlns="71c5aaf6-e6ce-465b-b873-5148d2a4c105">
      <Url>https://nokia.sharepoint.com/sites/5GstdWr/virtualwarroom8/_layouts/15/DocIdRedir.aspx?ID=TOIBPU4I3N5A-1139849574-111</Url>
      <Description>TOIBPU4I3N5A-1139849574-111</Description>
    </_dlc_DocIdUrl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552102D8-93F9-4600-B95F-C05EEE9FF92B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FA39EB7F-AA02-4BC7-996F-3B3DF256950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8a721af7-6211-45bb-a226-4c61e052e8c0"/>
    <ds:schemaRef ds:uri="3b34c8f0-1ef5-4d1e-bb66-517ce7fe73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2006C09-D9AD-49CD-95D4-E9B4D315244F}">
  <ds:schemaRefs>
    <ds:schemaRef ds:uri="http://schemas.openxmlformats.org/package/2006/metadata/core-properties"/>
    <ds:schemaRef ds:uri="http://purl.org/dc/terms/"/>
    <ds:schemaRef ds:uri="8a721af7-6211-45bb-a226-4c61e052e8c0"/>
    <ds:schemaRef ds:uri="http://schemas.microsoft.com/office/2006/documentManagement/types"/>
    <ds:schemaRef ds:uri="http://schemas.microsoft.com/office/2006/metadata/properties"/>
    <ds:schemaRef ds:uri="71c5aaf6-e6ce-465b-b873-5148d2a4c105"/>
    <ds:schemaRef ds:uri="http://purl.org/dc/elements/1.1/"/>
    <ds:schemaRef ds:uri="http://schemas.microsoft.com/office/infopath/2007/PartnerControls"/>
    <ds:schemaRef ds:uri="3b34c8f0-1ef5-4d1e-bb66-517ce7fe7356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4DC85CB9-A2B8-4A3E-A5A2-8DB4B0336A29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3B98F740-4CA2-4E93-955F-EFA031EA1E45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Template Nokia Pure v9</Template>
  <TotalTime>94</TotalTime>
  <Words>517</Words>
  <Application>Microsoft Office PowerPoint</Application>
  <PresentationFormat>On-screen Show (16:9)</PresentationFormat>
  <Paragraphs>55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Arial</vt:lpstr>
      <vt:lpstr>Calibri</vt:lpstr>
      <vt:lpstr>Lucida Grande</vt:lpstr>
      <vt:lpstr>Nokia Pure Headline Light</vt:lpstr>
      <vt:lpstr>Nokia Pure Headline Ultra Light</vt:lpstr>
      <vt:lpstr>Nokia Pure Text</vt:lpstr>
      <vt:lpstr>Nokia Pure Text Light</vt:lpstr>
      <vt:lpstr>Nokia PowerPoint Template Nokia Pure v9</vt:lpstr>
      <vt:lpstr>Nokia Master Blue Background</vt:lpstr>
      <vt:lpstr>1. White master</vt:lpstr>
      <vt:lpstr>PowerPoint Presentation</vt:lpstr>
      <vt:lpstr>Overall plan </vt:lpstr>
      <vt:lpstr>Detailed considerations</vt:lpstr>
      <vt:lpstr>F2F Decision Meeting plan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Sebire, Benoist (Nokia - JP/Tokyo)</dc:creator>
  <cp:lastModifiedBy>23.682_CR0487R2_(Rel-17)_IoT_SAT_ARCH_EPS</cp:lastModifiedBy>
  <cp:revision>56</cp:revision>
  <dcterms:created xsi:type="dcterms:W3CDTF">2021-04-28T06:02:25Z</dcterms:created>
  <dcterms:modified xsi:type="dcterms:W3CDTF">2022-01-28T08:18:59Z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0x0101006864148B02D26846BD61137C6AECB1F3</vt:lpwstr>
  </property>
  <property fmtid="{D5CDD505-2E9C-101B-9397-08002B2CF9AE}" pid="3" name="_dlc_DocIdItemGuid">
    <vt:lpwstr>c1cff2d6-7d98-4ef3-942f-df605015776f</vt:lpwstr>
  </property>
</Properties>
</file>