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7"/>
  </p:notesMasterIdLst>
  <p:handoutMasterIdLst>
    <p:handoutMasterId r:id="rId18"/>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58" r:id="rId16"/>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396" autoAdjust="0"/>
    <p:restoredTop sz="94625" autoAdjust="0"/>
  </p:normalViewPr>
  <p:slideViewPr>
    <p:cSldViewPr snapToGrid="0">
      <p:cViewPr varScale="1">
        <p:scale>
          <a:sx n="76" d="100"/>
          <a:sy n="76" d="100"/>
        </p:scale>
        <p:origin x="652"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82" d="100"/>
          <a:sy n="82" d="100"/>
        </p:scale>
        <p:origin x="3972" y="7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écile Vasseur" userId="0801844d-c963-48f9-92d4-577f1fa76c9c" providerId="ADAL" clId="{1D824134-1093-4BBA-A792-D571A6DA0356}"/>
    <pc:docChg chg="undo custSel modSld">
      <pc:chgData name="Cécile Vasseur" userId="0801844d-c963-48f9-92d4-577f1fa76c9c" providerId="ADAL" clId="{1D824134-1093-4BBA-A792-D571A6DA0356}" dt="2024-03-12T18:06:19.270" v="11" actId="6549"/>
      <pc:docMkLst>
        <pc:docMk/>
      </pc:docMkLst>
      <pc:sldChg chg="modSp mod">
        <pc:chgData name="Cécile Vasseur" userId="0801844d-c963-48f9-92d4-577f1fa76c9c" providerId="ADAL" clId="{1D824134-1093-4BBA-A792-D571A6DA0356}" dt="2024-03-12T18:06:19.270" v="11" actId="6549"/>
        <pc:sldMkLst>
          <pc:docMk/>
          <pc:sldMk cId="0" sldId="558"/>
        </pc:sldMkLst>
        <pc:spChg chg="mod">
          <ac:chgData name="Cécile Vasseur" userId="0801844d-c963-48f9-92d4-577f1fa76c9c" providerId="ADAL" clId="{1D824134-1093-4BBA-A792-D571A6DA0356}" dt="2024-03-12T18:06:19.270" v="11" actId="6549"/>
          <ac:spMkLst>
            <pc:docMk/>
            <pc:sldMk cId="0" sldId="558"/>
            <ac:spMk id="7" creationId="{47321805-7739-4B90-B7F4-CE6DD90E990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3/12/2024</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‹N°›</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3/12/2024</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‹N°›</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477054"/>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#51-Reston</a:t>
            </a:r>
          </a:p>
          <a:p>
            <a:pPr>
              <a:spcBef>
                <a:spcPct val="50000"/>
              </a:spcBef>
              <a:defRPr/>
            </a:pPr>
            <a:endParaRPr lang="en-GB" altLang="en-US" sz="1000" dirty="0">
              <a:solidFill>
                <a:schemeClr val="bg1"/>
              </a:solidFill>
            </a:endParaRP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‹N°›</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2023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338554"/>
          </a:xfrm>
          <a:prstGeom prst="rect">
            <a:avLst/>
          </a:prstGeom>
          <a:noFill/>
        </p:spPr>
        <p:txBody>
          <a:bodyPr wrap="square" rtlCol="0">
            <a:spAutoFit/>
          </a:bodyPr>
          <a:lstStyle/>
          <a:p>
            <a:r>
              <a:rPr lang="da-DK" sz="1600" b="1" i="1" dirty="0"/>
              <a:t>OP#51(24)05</a:t>
            </a:r>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1091953" y="1181103"/>
            <a:ext cx="10360241" cy="1907329"/>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The expenditure on promotion and marketing materials at the end of 2023 amounted to 46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14 </a:t>
            </a:r>
            <a:r>
              <a:rPr lang="en-GB" sz="1800" kern="0" dirty="0" err="1">
                <a:latin typeface="+mn-lt"/>
              </a:rPr>
              <a:t>kEUR</a:t>
            </a:r>
            <a:r>
              <a:rPr lang="en-GB" sz="1800" kern="0" dirty="0">
                <a:latin typeface="+mn-lt"/>
              </a:rPr>
              <a:t>.</a:t>
            </a:r>
          </a:p>
          <a:p>
            <a:pPr>
              <a:spcBef>
                <a:spcPct val="20000"/>
              </a:spcBef>
              <a:defRPr/>
            </a:pPr>
            <a:r>
              <a:rPr lang="en-GB" sz="1800" kern="0" dirty="0">
                <a:latin typeface="+mn-lt"/>
              </a:rPr>
              <a:t>Here below, a breakdown of promotion and marketing expenditure:</a:t>
            </a:r>
          </a:p>
          <a:p>
            <a:pPr>
              <a:spcBef>
                <a:spcPct val="20000"/>
              </a:spcBef>
              <a:defRPr/>
            </a:pPr>
            <a:endParaRPr lang="en-GB" sz="1800" kern="0" dirty="0">
              <a:latin typeface="+mn-lt"/>
            </a:endParaRPr>
          </a:p>
          <a:p>
            <a:pPr>
              <a:spcBef>
                <a:spcPct val="20000"/>
              </a:spcBef>
              <a:defRPr/>
            </a:pPr>
            <a:endParaRPr lang="en-GB" sz="1600" kern="0" dirty="0">
              <a:latin typeface="+mn-lt"/>
            </a:endParaRPr>
          </a:p>
          <a:p>
            <a:pPr>
              <a:spcBef>
                <a:spcPct val="20000"/>
              </a:spcBef>
              <a:defRPr/>
            </a:pPr>
            <a:r>
              <a:rPr lang="en-GB" sz="1800" kern="0" dirty="0">
                <a:latin typeface="+mn-lt"/>
              </a:rPr>
              <a:t>  </a:t>
            </a:r>
          </a:p>
          <a:p>
            <a:pPr lvl="1">
              <a:spcBef>
                <a:spcPct val="20000"/>
              </a:spcBef>
              <a:defRPr/>
            </a:pPr>
            <a:endParaRPr lang="en-GB" sz="1800" kern="0" dirty="0">
              <a:latin typeface="+mn-lt"/>
            </a:endParaRPr>
          </a:p>
          <a:p>
            <a:pPr lvl="1">
              <a:spcBef>
                <a:spcPct val="20000"/>
              </a:spcBef>
              <a:defRPr/>
            </a:pPr>
            <a:endParaRPr lang="en-GB" sz="1800" i="1" kern="0" dirty="0">
              <a:latin typeface="+mn-lt"/>
            </a:endParaRPr>
          </a:p>
          <a:p>
            <a:pPr lvl="1">
              <a:spcBef>
                <a:spcPct val="20000"/>
              </a:spcBef>
              <a:defRPr/>
            </a:pPr>
            <a:endParaRPr lang="en-GB" sz="1800" i="1" kern="0" dirty="0">
              <a:latin typeface="+mn-lt"/>
            </a:endParaRPr>
          </a:p>
          <a:p>
            <a:pPr lvl="1">
              <a:spcBef>
                <a:spcPct val="20000"/>
              </a:spcBef>
              <a:defRPr/>
            </a:pPr>
            <a:endParaRPr lang="en-GB" sz="1800" i="1" kern="0" dirty="0">
              <a:latin typeface="+mn-lt"/>
            </a:endParaRPr>
          </a:p>
          <a:p>
            <a:pPr lvl="1">
              <a:spcBef>
                <a:spcPct val="20000"/>
              </a:spcBef>
              <a:defRPr/>
            </a:pPr>
            <a:endParaRPr lang="en-GB" sz="1800" kern="0" dirty="0">
              <a:latin typeface="+mn-lt"/>
            </a:endParaRPr>
          </a:p>
        </p:txBody>
      </p:sp>
      <p:pic>
        <p:nvPicPr>
          <p:cNvPr id="6" name="Image 5">
            <a:extLst>
              <a:ext uri="{FF2B5EF4-FFF2-40B4-BE49-F238E27FC236}">
                <a16:creationId xmlns:a16="http://schemas.microsoft.com/office/drawing/2014/main" id="{ADDB2753-742D-9952-C92D-473399CF3FE2}"/>
              </a:ext>
            </a:extLst>
          </p:cNvPr>
          <p:cNvPicPr>
            <a:picLocks noChangeAspect="1"/>
          </p:cNvPicPr>
          <p:nvPr/>
        </p:nvPicPr>
        <p:blipFill>
          <a:blip r:embed="rId2"/>
          <a:stretch>
            <a:fillRect/>
          </a:stretch>
        </p:blipFill>
        <p:spPr>
          <a:xfrm>
            <a:off x="1164446" y="3284290"/>
            <a:ext cx="5718948" cy="2772560"/>
          </a:xfrm>
          <a:prstGeom prst="rect">
            <a:avLst/>
          </a:prstGeom>
        </p:spPr>
      </p:pic>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889233" y="1189492"/>
            <a:ext cx="10670972" cy="162877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Three antitrust compliance training sessions were held during 2023, as follows:</a:t>
            </a:r>
          </a:p>
          <a:p>
            <a:pPr>
              <a:spcBef>
                <a:spcPct val="20000"/>
              </a:spcBef>
              <a:defRPr/>
            </a:pPr>
            <a:r>
              <a:rPr lang="en-GB" sz="1800" kern="0" dirty="0">
                <a:latin typeface="+mn-lt"/>
              </a:rPr>
              <a:t>- 03 October (European friendly timing)</a:t>
            </a:r>
          </a:p>
          <a:p>
            <a:pPr>
              <a:spcBef>
                <a:spcPct val="20000"/>
              </a:spcBef>
              <a:defRPr/>
            </a:pPr>
            <a:r>
              <a:rPr lang="en-GB" sz="1800" kern="0" dirty="0">
                <a:latin typeface="+mn-lt"/>
              </a:rPr>
              <a:t>- 24 October (US friendly timing)</a:t>
            </a:r>
          </a:p>
          <a:p>
            <a:pPr>
              <a:spcBef>
                <a:spcPct val="20000"/>
              </a:spcBef>
              <a:defRPr/>
            </a:pPr>
            <a:r>
              <a:rPr lang="en-GB" sz="1800" kern="0" dirty="0">
                <a:latin typeface="+mn-lt"/>
              </a:rPr>
              <a:t>- 28 November (Asia friendly timing)</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The expenditure on trainings at the end of 2023 amounted to 17 KEUR from an annual budget of 20 </a:t>
            </a:r>
            <a:r>
              <a:rPr lang="en-GB" sz="1800" kern="0" dirty="0" err="1">
                <a:latin typeface="+mn-lt"/>
              </a:rPr>
              <a:t>kEUR</a:t>
            </a:r>
            <a:r>
              <a:rPr lang="en-GB" sz="1800" kern="0" dirty="0">
                <a:latin typeface="+mn-lt"/>
              </a:rPr>
              <a:t>. </a:t>
            </a:r>
          </a:p>
          <a:p>
            <a:pPr>
              <a:spcBef>
                <a:spcPct val="20000"/>
              </a:spcBef>
              <a:defRPr/>
            </a:pPr>
            <a:r>
              <a:rPr lang="en-GB" sz="1800" kern="0" dirty="0">
                <a:latin typeface="+mn-lt"/>
              </a:rPr>
              <a:t>This represents an underspend of 3k EUR.</a:t>
            </a: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973123" y="1181103"/>
            <a:ext cx="10505703" cy="443846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An overhead charge is applied to the 3GPP accounts to cover Accommodation, Administration and IT system costs.  Under normal circumstances the overhead charge represents 39% of personnel costs.  </a:t>
            </a:r>
          </a:p>
          <a:p>
            <a:pPr>
              <a:spcBef>
                <a:spcPct val="20000"/>
              </a:spcBef>
              <a:defRPr/>
            </a:pPr>
            <a:r>
              <a:rPr lang="en-GB" sz="1800" kern="0" dirty="0">
                <a:latin typeface="+mn-lt"/>
              </a:rPr>
              <a:t>This figure has been re-assessed after closing the 2023 books and revised downwards to a rate of 37% . </a:t>
            </a:r>
          </a:p>
          <a:p>
            <a:pPr>
              <a:spcBef>
                <a:spcPct val="20000"/>
              </a:spcBef>
              <a:defRPr/>
            </a:pPr>
            <a:endParaRPr lang="en-GB" sz="1800" kern="0" dirty="0">
              <a:latin typeface="+mn-lt"/>
            </a:endParaRPr>
          </a:p>
          <a:p>
            <a:pPr>
              <a:spcBef>
                <a:spcPct val="20000"/>
              </a:spcBef>
              <a:defRPr/>
            </a:pPr>
            <a:r>
              <a:rPr lang="en-GB" sz="1800" kern="0" dirty="0">
                <a:latin typeface="+mn-lt"/>
              </a:rPr>
              <a:t>The expenditure at the end of 2023 amounted to 1394 </a:t>
            </a:r>
            <a:r>
              <a:rPr lang="en-GB" sz="1800" kern="0" dirty="0" err="1">
                <a:latin typeface="+mn-lt"/>
              </a:rPr>
              <a:t>kEUR</a:t>
            </a:r>
            <a:r>
              <a:rPr lang="en-GB" sz="1800" kern="0" dirty="0">
                <a:latin typeface="+mn-lt"/>
              </a:rPr>
              <a:t> from an annual budget of 1438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44 </a:t>
            </a:r>
            <a:r>
              <a:rPr lang="en-GB" sz="1800" kern="0" dirty="0" err="1">
                <a:latin typeface="+mn-lt"/>
              </a:rPr>
              <a:t>kEUR</a:t>
            </a:r>
            <a:r>
              <a:rPr lang="en-GB" sz="1800" kern="0" dirty="0">
                <a:latin typeface="+mn-lt"/>
              </a:rPr>
              <a:t>.</a:t>
            </a:r>
            <a:endParaRPr lang="en-GB" sz="1800" kern="0" dirty="0">
              <a:highlight>
                <a:srgbClr val="FFFF00"/>
              </a:highlight>
              <a:latin typeface="+mn-lt"/>
            </a:endParaRPr>
          </a:p>
          <a:p>
            <a:pPr>
              <a:spcBef>
                <a:spcPct val="20000"/>
              </a:spcBef>
              <a:defRPr/>
            </a:pPr>
            <a:endParaRPr lang="en-GB" sz="1800" kern="0" dirty="0">
              <a:highlight>
                <a:srgbClr val="FFFF00"/>
              </a:highlight>
              <a:latin typeface="+mn-lt"/>
            </a:endParaRP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62634" y="1314450"/>
            <a:ext cx="10928411" cy="3126138"/>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2023.</a:t>
            </a:r>
            <a:r>
              <a:rPr lang="en-GB" sz="1800" kern="0" dirty="0">
                <a:highlight>
                  <a:srgbClr val="FFFF00"/>
                </a:highlight>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At the end of 2023, the expenditure of this budget line was approximately 14 </a:t>
            </a:r>
            <a:r>
              <a:rPr lang="en-GB" sz="1800" kern="0" dirty="0" err="1">
                <a:latin typeface="+mn-lt"/>
              </a:rPr>
              <a:t>kEUR</a:t>
            </a:r>
            <a:r>
              <a:rPr lang="en-GB" sz="1800" kern="0" dirty="0">
                <a:latin typeface="+mn-lt"/>
              </a:rPr>
              <a:t> (staff relocation, expert’s immigration and work permit fees, exchange rates costs, acquisition of IEEE ID). </a:t>
            </a:r>
            <a:endParaRPr lang="en-GB" sz="1800" dirty="0">
              <a:highlight>
                <a:srgbClr val="FFFF00"/>
              </a:highlight>
              <a:latin typeface="+mn-lt"/>
            </a:endParaRP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The underspent contingency is hence 136 KEUR.</a:t>
            </a: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latin typeface="+mn-lt"/>
              </a:rPr>
              <a:t>Full payment has been received from all OPs as tabulated below (after application of credit notes and deduction for experts provided </a:t>
            </a:r>
            <a:r>
              <a:rPr lang="en-US" sz="2000" i="1" kern="0" dirty="0">
                <a:latin typeface="+mn-lt"/>
              </a:rPr>
              <a:t>in lieu </a:t>
            </a:r>
            <a:r>
              <a:rPr lang="en-US" sz="2000" kern="0" dirty="0">
                <a:latin typeface="+mn-lt"/>
              </a:rPr>
              <a:t>of payment)</a:t>
            </a: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r>
              <a:rPr lang="en-US" sz="2000" kern="0" dirty="0">
                <a:solidFill>
                  <a:srgbClr val="003366"/>
                </a:solidFill>
                <a:latin typeface="+mn-lt"/>
              </a:rPr>
              <a:t>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pic>
        <p:nvPicPr>
          <p:cNvPr id="7" name="Picture 6">
            <a:extLst>
              <a:ext uri="{FF2B5EF4-FFF2-40B4-BE49-F238E27FC236}">
                <a16:creationId xmlns:a16="http://schemas.microsoft.com/office/drawing/2014/main" id="{A25CABD5-5E46-F0CF-2A28-DCAAF6E9BF24}"/>
              </a:ext>
            </a:extLst>
          </p:cNvPr>
          <p:cNvPicPr>
            <a:picLocks noChangeAspect="1"/>
          </p:cNvPicPr>
          <p:nvPr/>
        </p:nvPicPr>
        <p:blipFill>
          <a:blip r:embed="rId3"/>
          <a:stretch>
            <a:fillRect/>
          </a:stretch>
        </p:blipFill>
        <p:spPr>
          <a:xfrm>
            <a:off x="1248512" y="2453951"/>
            <a:ext cx="8303497" cy="2687216"/>
          </a:xfrm>
          <a:prstGeom prst="rect">
            <a:avLst/>
          </a:prstGeom>
        </p:spPr>
      </p:pic>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719091" y="1207736"/>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On the expenditure side, the error in the budget for the staff salaries in 2023, the IT support required which is more than expected due to the multiplication of meeting venues and the support needed for remote access, plus the travel budget overspent, has led to an overspend of these three budget lines. </a:t>
            </a:r>
          </a:p>
          <a:p>
            <a:pPr>
              <a:spcBef>
                <a:spcPct val="20000"/>
              </a:spcBef>
              <a:defRPr/>
            </a:pPr>
            <a:endParaRPr lang="en-GB" sz="1800" kern="0" dirty="0">
              <a:latin typeface="+mn-lt"/>
            </a:endParaRPr>
          </a:p>
          <a:p>
            <a:pPr>
              <a:spcBef>
                <a:spcPct val="20000"/>
              </a:spcBef>
              <a:defRPr/>
            </a:pPr>
            <a:r>
              <a:rPr lang="en-GB" sz="1800" kern="0" dirty="0">
                <a:latin typeface="+mn-lt"/>
              </a:rPr>
              <a:t>The other budget items are more in control compared to the original budget.</a:t>
            </a:r>
          </a:p>
          <a:p>
            <a:pPr>
              <a:spcBef>
                <a:spcPct val="20000"/>
              </a:spcBef>
              <a:defRPr/>
            </a:pPr>
            <a:endParaRPr lang="en-GB" sz="1800" kern="0" dirty="0">
              <a:latin typeface="+mn-lt"/>
            </a:endParaRPr>
          </a:p>
          <a:p>
            <a:pPr>
              <a:spcBef>
                <a:spcPct val="20000"/>
              </a:spcBef>
              <a:defRPr/>
            </a:pPr>
            <a:r>
              <a:rPr lang="en-GB" sz="1800" kern="0" dirty="0">
                <a:latin typeface="+mn-lt"/>
              </a:rPr>
              <a:t>All Partner’s payments were received by the year-end</a:t>
            </a:r>
            <a:r>
              <a:rPr lang="en-GB" sz="1800" kern="0" dirty="0"/>
              <a:t>.</a:t>
            </a:r>
            <a:r>
              <a:rPr lang="en-GB" sz="1800" kern="0" dirty="0">
                <a:highlight>
                  <a:srgbClr val="FFFF00"/>
                </a:highlight>
              </a:rPr>
              <a:t> </a:t>
            </a:r>
          </a:p>
          <a:p>
            <a:pPr>
              <a:spcBef>
                <a:spcPct val="20000"/>
              </a:spcBef>
              <a:defRPr/>
            </a:pPr>
            <a:endParaRPr lang="en-GB" sz="1800" kern="0" dirty="0">
              <a:highlight>
                <a:srgbClr val="FFFF00"/>
              </a:highlight>
              <a:latin typeface="+mn-lt"/>
            </a:endParaRPr>
          </a:p>
          <a:p>
            <a:pPr algn="just">
              <a:spcAft>
                <a:spcPts val="1200"/>
              </a:spcAft>
              <a:tabLst>
                <a:tab pos="900430" algn="l"/>
                <a:tab pos="2970530" algn="l"/>
                <a:tab pos="3780790" algn="l"/>
                <a:tab pos="4500880" algn="l"/>
              </a:tabLst>
            </a:pPr>
            <a:r>
              <a:rPr lang="en-GB" sz="1800" kern="0" dirty="0">
                <a:latin typeface="+mn-lt"/>
              </a:rPr>
              <a:t>Considering the low amount of the 2023 surplus to be returned to each Partner, it is proposed to exceptionally allocate the total surplus of 39 389 EUR to the long-term reserve fund, instead of returning 50% of it contrary to decision OP50/12.</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p>
          <a:p>
            <a:pPr>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Personnel (MCC staff)</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Personnel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staff)</a:t>
            </a:r>
          </a:p>
        </p:txBody>
      </p:sp>
      <p:sp>
        <p:nvSpPr>
          <p:cNvPr id="6" name="Subtitle 6"/>
          <p:cNvSpPr txBox="1">
            <a:spLocks/>
          </p:cNvSpPr>
          <p:nvPr/>
        </p:nvSpPr>
        <p:spPr bwMode="auto">
          <a:xfrm>
            <a:off x="1414401" y="1296955"/>
            <a:ext cx="9781563" cy="4721290"/>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At the end of H1 2023 ETSI’s former CTO, Adrian Scrase went on retirement and the MCC Director, Issam Toufik has been appointed as the new CTO. No other changes to be reported.  </a:t>
            </a:r>
          </a:p>
          <a:p>
            <a:pPr>
              <a:spcBef>
                <a:spcPct val="20000"/>
              </a:spcBef>
              <a:defRPr/>
            </a:pPr>
            <a:endParaRPr lang="en-GB" sz="1800" kern="0" dirty="0">
              <a:latin typeface="+mn-lt"/>
            </a:endParaRPr>
          </a:p>
          <a:p>
            <a:pPr>
              <a:spcBef>
                <a:spcPct val="20000"/>
              </a:spcBef>
              <a:defRPr/>
            </a:pPr>
            <a:r>
              <a:rPr lang="en-GB" sz="1800" kern="0" dirty="0">
                <a:latin typeface="+mn-lt"/>
              </a:rPr>
              <a:t>Expenditure at the end of 2023 under the MCC staff budget line was  2555 </a:t>
            </a:r>
            <a:r>
              <a:rPr lang="en-GB" sz="1800" kern="0" dirty="0" err="1">
                <a:latin typeface="+mn-lt"/>
              </a:rPr>
              <a:t>kEUR</a:t>
            </a:r>
            <a:r>
              <a:rPr lang="en-GB" sz="1800" kern="0" dirty="0">
                <a:latin typeface="+mn-lt"/>
              </a:rPr>
              <a:t>  out of an annual budget of 2374 </a:t>
            </a:r>
            <a:r>
              <a:rPr lang="en-GB" sz="1800" kern="0" dirty="0" err="1">
                <a:latin typeface="+mn-lt"/>
              </a:rPr>
              <a:t>kEUR</a:t>
            </a:r>
            <a:r>
              <a:rPr lang="en-GB" sz="1800" kern="0" dirty="0">
                <a:latin typeface="+mn-lt"/>
              </a:rPr>
              <a:t>, which represents an overspend 180 </a:t>
            </a:r>
            <a:r>
              <a:rPr lang="en-GB" sz="1800" kern="0" dirty="0" err="1">
                <a:latin typeface="+mn-lt"/>
              </a:rPr>
              <a:t>kEUR</a:t>
            </a:r>
            <a:r>
              <a:rPr lang="en-GB" sz="1800" kern="0" dirty="0">
                <a:latin typeface="+mn-lt"/>
              </a:rPr>
              <a:t>. </a:t>
            </a:r>
          </a:p>
          <a:p>
            <a:pPr>
              <a:spcBef>
                <a:spcPct val="20000"/>
              </a:spcBef>
              <a:defRPr/>
            </a:pPr>
            <a:r>
              <a:rPr lang="en-GB" sz="1800" kern="0" dirty="0">
                <a:latin typeface="+mn-lt"/>
              </a:rPr>
              <a:t>The overspend is mainly due to an error in the calculation of the former CTO costs for H1 2023. In addition, bonus and a general salary increase (unplanned) were granted to the personnel to compensate for the high level of inflation. </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Seconded Experts)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1154097" y="1181102"/>
            <a:ext cx="9534618"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CCSA, TTA and TSDSI have each provided a seconded expert (in-lieu of payment ) that have worked full time within MCC throughout 2023. </a:t>
            </a:r>
          </a:p>
          <a:p>
            <a:pPr>
              <a:spcBef>
                <a:spcPct val="20000"/>
              </a:spcBef>
              <a:defRPr/>
            </a:pPr>
            <a:endParaRPr lang="en-GB" sz="1800" kern="0" dirty="0">
              <a:latin typeface="+mn-lt"/>
            </a:endParaRPr>
          </a:p>
          <a:p>
            <a:pPr>
              <a:spcBef>
                <a:spcPct val="20000"/>
              </a:spcBef>
              <a:defRPr/>
            </a:pPr>
            <a:r>
              <a:rPr lang="en-GB" sz="1800" kern="0" dirty="0">
                <a:latin typeface="+mn-lt"/>
              </a:rPr>
              <a:t>They each have a value of 136,2 </a:t>
            </a:r>
            <a:r>
              <a:rPr lang="en-GB" sz="1800" kern="0" dirty="0" err="1">
                <a:latin typeface="+mn-lt"/>
              </a:rPr>
              <a:t>kEUR</a:t>
            </a:r>
            <a:r>
              <a:rPr lang="en-GB" sz="1800" kern="0" dirty="0">
                <a:latin typeface="+mn-lt"/>
              </a:rPr>
              <a:t> which has been deducted from the invoices issued to those Partners.</a:t>
            </a:r>
          </a:p>
          <a:p>
            <a:pPr>
              <a:spcBef>
                <a:spcPct val="20000"/>
              </a:spcBef>
              <a:defRPr/>
            </a:pPr>
            <a:endParaRPr lang="en-GB" sz="1800" kern="0" dirty="0">
              <a:latin typeface="+mn-lt"/>
            </a:endParaRPr>
          </a:p>
          <a:p>
            <a:pPr>
              <a:spcBef>
                <a:spcPct val="20000"/>
              </a:spcBef>
              <a:defRPr/>
            </a:pPr>
            <a:r>
              <a:rPr lang="en-GB" sz="1800" kern="0" dirty="0">
                <a:latin typeface="+mn-lt"/>
              </a:rPr>
              <a:t>At the year end the value of these experts totalled 408,6 </a:t>
            </a:r>
            <a:r>
              <a:rPr lang="en-GB" sz="1800" kern="0" dirty="0" err="1">
                <a:latin typeface="+mn-lt"/>
              </a:rPr>
              <a:t>kEUR</a:t>
            </a:r>
            <a:r>
              <a:rPr lang="en-GB" sz="1800" kern="0" dirty="0">
                <a:latin typeface="+mn-lt"/>
              </a:rPr>
              <a:t> out of an allocation of 409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Personnel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746449" y="1147664"/>
            <a:ext cx="10288841" cy="5113176"/>
          </a:xfrm>
          <a:prstGeom prst="rect">
            <a:avLst/>
          </a:prstGeom>
          <a:noFill/>
          <a:ln w="9525">
            <a:noFill/>
            <a:miter lim="800000"/>
            <a:headEnd/>
            <a:tailEnd/>
          </a:ln>
        </p:spPr>
        <p:txBody>
          <a:bodyPr/>
          <a:lstStyle/>
          <a:p>
            <a:pPr>
              <a:spcBef>
                <a:spcPct val="20000"/>
              </a:spcBef>
              <a:defRPr/>
            </a:pPr>
            <a:r>
              <a:rPr lang="en-GB" sz="1400" kern="0" dirty="0">
                <a:latin typeface="+mn-lt"/>
              </a:rPr>
              <a:t>All F2F meeting occurrences where more than 100 delegates are expected to be present are now supported by dedicated IT personnel for the full duration of the meeting.  </a:t>
            </a:r>
          </a:p>
          <a:p>
            <a:pPr>
              <a:spcBef>
                <a:spcPct val="20000"/>
              </a:spcBef>
              <a:defRPr/>
            </a:pPr>
            <a:r>
              <a:rPr lang="en-GB" sz="1400" kern="0" dirty="0">
                <a:latin typeface="+mn-lt"/>
              </a:rPr>
              <a:t>It includes the provision of online-access for remote attendees.</a:t>
            </a:r>
          </a:p>
          <a:p>
            <a:pPr>
              <a:spcBef>
                <a:spcPct val="20000"/>
              </a:spcBef>
              <a:defRPr/>
            </a:pPr>
            <a:endParaRPr lang="en-GB" sz="1400" kern="0" dirty="0">
              <a:latin typeface="+mn-lt"/>
            </a:endParaRPr>
          </a:p>
          <a:p>
            <a:pPr>
              <a:spcBef>
                <a:spcPct val="20000"/>
              </a:spcBef>
              <a:defRPr/>
            </a:pPr>
            <a:r>
              <a:rPr lang="en-GB" sz="1400" kern="0" dirty="0">
                <a:latin typeface="+mn-lt"/>
              </a:rPr>
              <a:t>At the end of 2023 IT support had been provided for the following meetings: </a:t>
            </a:r>
          </a:p>
          <a:p>
            <a:pPr>
              <a:spcBef>
                <a:spcPct val="20000"/>
              </a:spcBef>
              <a:defRPr/>
            </a:pPr>
            <a:r>
              <a:rPr lang="en-GB" sz="1400" kern="0" dirty="0">
                <a:latin typeface="+mn-lt"/>
              </a:rPr>
              <a:t>-	February: working groups in Athens (RAN, SA, CT)</a:t>
            </a:r>
          </a:p>
          <a:p>
            <a:pPr>
              <a:spcBef>
                <a:spcPct val="20000"/>
              </a:spcBef>
              <a:defRPr/>
            </a:pPr>
            <a:r>
              <a:rPr lang="en-GB" sz="1400" kern="0" dirty="0">
                <a:latin typeface="+mn-lt"/>
              </a:rPr>
              <a:t>-	March: plenary meetings in Rotterdam</a:t>
            </a:r>
          </a:p>
          <a:p>
            <a:pPr>
              <a:spcBef>
                <a:spcPct val="20000"/>
              </a:spcBef>
              <a:defRPr/>
            </a:pPr>
            <a:r>
              <a:rPr lang="en-GB" sz="1400" kern="0" dirty="0">
                <a:latin typeface="+mn-lt"/>
              </a:rPr>
              <a:t>-	May: working groups in Berlin (SA), Bratislava (CT), Incheon (RAN)</a:t>
            </a:r>
          </a:p>
          <a:p>
            <a:pPr>
              <a:spcBef>
                <a:spcPct val="20000"/>
              </a:spcBef>
              <a:defRPr/>
            </a:pPr>
            <a:r>
              <a:rPr lang="en-GB" sz="1400" kern="0" dirty="0">
                <a:latin typeface="+mn-lt"/>
              </a:rPr>
              <a:t>-	June: plenary meetings in Taipei</a:t>
            </a:r>
          </a:p>
          <a:p>
            <a:pPr>
              <a:spcBef>
                <a:spcPct val="20000"/>
              </a:spcBef>
              <a:defRPr/>
            </a:pPr>
            <a:r>
              <a:rPr lang="en-GB" sz="1400" kern="0" dirty="0">
                <a:latin typeface="+mn-lt"/>
              </a:rPr>
              <a:t>-	August: working groups in Gothenburg (CT and SA), and Toulouse (RAN)</a:t>
            </a:r>
          </a:p>
          <a:p>
            <a:pPr>
              <a:spcBef>
                <a:spcPct val="20000"/>
              </a:spcBef>
              <a:defRPr/>
            </a:pPr>
            <a:r>
              <a:rPr lang="en-GB" sz="1400" kern="0" dirty="0">
                <a:latin typeface="+mn-lt"/>
              </a:rPr>
              <a:t>-	September: plenary meetings in Bangalore</a:t>
            </a:r>
            <a:endParaRPr lang="en-GB" sz="1400" kern="0" dirty="0">
              <a:highlight>
                <a:srgbClr val="FFFF00"/>
              </a:highlight>
              <a:latin typeface="+mn-lt"/>
            </a:endParaRPr>
          </a:p>
          <a:p>
            <a:pPr>
              <a:spcBef>
                <a:spcPct val="20000"/>
              </a:spcBef>
              <a:defRPr/>
            </a:pPr>
            <a:r>
              <a:rPr lang="en-GB" sz="1400" kern="0" dirty="0">
                <a:latin typeface="+mn-lt"/>
              </a:rPr>
              <a:t>-	October: working groups in Xiamen (-- &gt; 6 hotels, 4 people required)</a:t>
            </a:r>
          </a:p>
          <a:p>
            <a:pPr>
              <a:spcBef>
                <a:spcPct val="20000"/>
              </a:spcBef>
              <a:defRPr/>
            </a:pPr>
            <a:r>
              <a:rPr lang="en-GB" sz="1400" kern="0" dirty="0">
                <a:latin typeface="+mn-lt"/>
              </a:rPr>
              <a:t>-	November: working groups in Chicago </a:t>
            </a:r>
          </a:p>
          <a:p>
            <a:pPr>
              <a:spcBef>
                <a:spcPct val="20000"/>
              </a:spcBef>
              <a:defRPr/>
            </a:pPr>
            <a:r>
              <a:rPr lang="en-GB" sz="1400" kern="0" dirty="0">
                <a:latin typeface="+mn-lt"/>
              </a:rPr>
              <a:t>-	December: plenaries in Edinburgh.</a:t>
            </a:r>
          </a:p>
          <a:p>
            <a:pPr>
              <a:spcBef>
                <a:spcPct val="20000"/>
              </a:spcBef>
              <a:defRPr/>
            </a:pPr>
            <a:endParaRPr lang="en-GB" sz="1400" kern="0" dirty="0">
              <a:latin typeface="+mn-lt"/>
            </a:endParaRPr>
          </a:p>
          <a:p>
            <a:pPr>
              <a:spcBef>
                <a:spcPct val="20000"/>
              </a:spcBef>
              <a:defRPr/>
            </a:pPr>
            <a:r>
              <a:rPr lang="en-GB" sz="1400" kern="0" dirty="0">
                <a:latin typeface="+mn-lt"/>
              </a:rPr>
              <a:t>Taking the above into account, the expenditure under the IT support budget by the year-end amounted to 91,2  </a:t>
            </a:r>
            <a:r>
              <a:rPr lang="en-GB" sz="1400" kern="0" dirty="0" err="1">
                <a:latin typeface="+mn-lt"/>
              </a:rPr>
              <a:t>kEUR</a:t>
            </a:r>
            <a:r>
              <a:rPr lang="en-GB" sz="1400" kern="0" dirty="0">
                <a:latin typeface="+mn-lt"/>
              </a:rPr>
              <a:t> (152 days), which represent an overspend of 40,2 </a:t>
            </a:r>
            <a:r>
              <a:rPr lang="en-GB" sz="1400" kern="0" dirty="0" err="1">
                <a:latin typeface="+mn-lt"/>
              </a:rPr>
              <a:t>kEUR</a:t>
            </a:r>
            <a:r>
              <a:rPr lang="en-GB" sz="1400" kern="0" dirty="0">
                <a:latin typeface="+mn-lt"/>
              </a:rPr>
              <a:t>.</a:t>
            </a:r>
          </a:p>
          <a:p>
            <a:pPr>
              <a:spcBef>
                <a:spcPct val="20000"/>
              </a:spcBef>
              <a:defRPr/>
            </a:pPr>
            <a:endParaRPr lang="en-GB" sz="1400" kern="0" dirty="0">
              <a:solidFill>
                <a:srgbClr val="FF0000"/>
              </a:solidFill>
              <a:latin typeface="+mn-lt"/>
            </a:endParaRPr>
          </a:p>
          <a:p>
            <a:pPr lvl="1">
              <a:spcBef>
                <a:spcPct val="20000"/>
              </a:spcBef>
              <a:defRPr/>
            </a:pPr>
            <a:endParaRPr lang="en-GB" sz="1400" kern="0" dirty="0">
              <a:highlight>
                <a:srgbClr val="FFFF00"/>
              </a:highlight>
              <a:latin typeface="+mn-lt"/>
            </a:endParaRPr>
          </a:p>
          <a:p>
            <a:pPr lvl="1">
              <a:spcBef>
                <a:spcPct val="20000"/>
              </a:spcBef>
              <a:defRPr/>
            </a:pPr>
            <a:endParaRPr lang="en-GB" sz="14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1243779" y="1475536"/>
            <a:ext cx="9881906"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The cost of that expert at the end of 2023 was  164 </a:t>
            </a:r>
            <a:r>
              <a:rPr lang="en-GB" sz="1800" kern="0" dirty="0" err="1">
                <a:latin typeface="+mn-lt"/>
              </a:rPr>
              <a:t>kEUR</a:t>
            </a:r>
            <a:r>
              <a:rPr lang="en-GB" sz="1800" kern="0" dirty="0">
                <a:latin typeface="+mn-lt"/>
              </a:rPr>
              <a:t> out of an annual budget of 150 </a:t>
            </a:r>
            <a:r>
              <a:rPr lang="en-GB" sz="1800" kern="0" dirty="0" err="1">
                <a:latin typeface="+mn-lt"/>
              </a:rPr>
              <a:t>kEUR</a:t>
            </a:r>
            <a:r>
              <a:rPr lang="en-GB" sz="1800" kern="0" dirty="0">
                <a:latin typeface="+mn-lt"/>
              </a:rPr>
              <a:t>.  This represents an overspend of 14 </a:t>
            </a:r>
            <a:r>
              <a:rPr lang="en-GB" sz="1800" kern="0" dirty="0" err="1">
                <a:latin typeface="+mn-lt"/>
              </a:rPr>
              <a:t>kEUR</a:t>
            </a:r>
            <a:r>
              <a:rPr lang="en-GB" sz="1800" kern="0" dirty="0">
                <a:latin typeface="+mn-lt"/>
              </a:rPr>
              <a:t>.</a:t>
            </a:r>
          </a:p>
          <a:p>
            <a:pPr>
              <a:spcBef>
                <a:spcPct val="20000"/>
              </a:spcBef>
              <a:defRPr/>
            </a:pPr>
            <a:endParaRPr lang="en-GB" sz="1800" kern="0" dirty="0">
              <a:highlight>
                <a:srgbClr val="FFFF00"/>
              </a:highlight>
              <a:latin typeface="+mn-lt"/>
            </a:endParaRP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n-lt"/>
              </a:rPr>
              <a:t>Personnel (TTCN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1334530" y="1181103"/>
            <a:ext cx="9537602" cy="2352210"/>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At the end of 2023,  640,8 </a:t>
            </a:r>
            <a:r>
              <a:rPr lang="en-GB" sz="1800" kern="0" dirty="0" err="1">
                <a:latin typeface="+mn-lt"/>
              </a:rPr>
              <a:t>kEUR</a:t>
            </a:r>
            <a:r>
              <a:rPr lang="en-GB" sz="1800" kern="0" dirty="0">
                <a:latin typeface="+mn-lt"/>
              </a:rPr>
              <a:t> of contracts have been established for STF160 out of the annual budget of 754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113,2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r>
              <a:rPr lang="en-GB" sz="1800" kern="0" dirty="0">
                <a:latin typeface="+mn-lt"/>
              </a:rPr>
              <a:t> </a:t>
            </a: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rPr>
              <a:t>Personnel (TTCN STF </a:t>
            </a:r>
            <a:r>
              <a:rPr lang="en-GB" sz="2400" b="1" kern="0" dirty="0">
                <a:solidFill>
                  <a:srgbClr val="FF3300"/>
                </a:solidFill>
                <a:latin typeface="+mj-lt"/>
                <a:ea typeface="+mj-ea"/>
                <a:cs typeface="+mj-cs"/>
              </a:rPr>
              <a:t>160P, 160G and 160Q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1100830" y="1181103"/>
            <a:ext cx="10064917" cy="2352210"/>
          </a:xfrm>
          <a:prstGeom prst="rect">
            <a:avLst/>
          </a:prstGeom>
          <a:noFill/>
          <a:ln w="9525">
            <a:noFill/>
            <a:miter lim="800000"/>
            <a:headEnd/>
            <a:tailEnd/>
          </a:ln>
        </p:spPr>
        <p:txBody>
          <a:bodyPr/>
          <a:lstStyle/>
          <a:p>
            <a:pPr>
              <a:spcBef>
                <a:spcPct val="20000"/>
              </a:spcBef>
              <a:defRPr/>
            </a:pPr>
            <a:r>
              <a:rPr lang="en-GB" sz="1800" kern="0" dirty="0">
                <a:latin typeface="+mn-lt"/>
              </a:rPr>
              <a:t>   The following voluntary funding were provided for TTCN development:</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funded by PTCRB/CTIA</a:t>
            </a: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funded by GCF  </a:t>
            </a:r>
          </a:p>
          <a:p>
            <a:pPr marL="285750" indent="-285750">
              <a:spcBef>
                <a:spcPct val="20000"/>
              </a:spcBef>
              <a:buFont typeface="Arial" panose="020B0604020202020204" pitchFamily="34" charset="0"/>
              <a:buChar char="•"/>
              <a:defRPr/>
            </a:pPr>
            <a:r>
              <a:rPr lang="en-GB" sz="1800" kern="0" dirty="0">
                <a:latin typeface="+mn-lt"/>
              </a:rPr>
              <a:t> 26 </a:t>
            </a:r>
            <a:r>
              <a:rPr lang="en-GB" sz="1800" kern="0" dirty="0" err="1">
                <a:latin typeface="+mn-lt"/>
              </a:rPr>
              <a:t>kEUR</a:t>
            </a:r>
            <a:r>
              <a:rPr lang="en-GB" sz="1800" kern="0" dirty="0">
                <a:latin typeface="+mn-lt"/>
              </a:rPr>
              <a:t> funded by Qualcomm</a:t>
            </a:r>
          </a:p>
          <a:p>
            <a:pPr>
              <a:spcBef>
                <a:spcPct val="20000"/>
              </a:spcBef>
              <a:defRPr/>
            </a:pPr>
            <a:endParaRPr lang="en-GB" sz="1800" kern="0" dirty="0">
              <a:latin typeface="+mn-lt"/>
            </a:endParaRPr>
          </a:p>
          <a:p>
            <a:pPr>
              <a:spcBef>
                <a:spcPct val="20000"/>
              </a:spcBef>
              <a:defRPr/>
            </a:pPr>
            <a:r>
              <a:rPr lang="en-GB" sz="1800" kern="0" dirty="0">
                <a:latin typeface="+mn-lt"/>
              </a:rPr>
              <a:t>At the end of 2023, all of the above funds were exhausted.</a:t>
            </a:r>
            <a:endParaRPr lang="en-GB" sz="1800" i="1"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highlight>
                <a:srgbClr val="FFFF00"/>
              </a:highlight>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1023458" y="1181103"/>
            <a:ext cx="10008066"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As previously mentioned, twelve physical meetings took place in 2023.</a:t>
            </a:r>
          </a:p>
          <a:p>
            <a:pPr>
              <a:spcBef>
                <a:spcPct val="20000"/>
              </a:spcBef>
              <a:defRPr/>
            </a:pPr>
            <a:endParaRPr lang="en-GB" sz="1800" kern="0" dirty="0">
              <a:latin typeface="+mn-lt"/>
            </a:endParaRPr>
          </a:p>
          <a:p>
            <a:pPr>
              <a:spcBef>
                <a:spcPct val="20000"/>
              </a:spcBef>
              <a:defRPr/>
            </a:pPr>
            <a:r>
              <a:rPr lang="en-GB" sz="1800" kern="0" dirty="0">
                <a:latin typeface="+mn-lt"/>
              </a:rPr>
              <a:t>The travel costs amounted to 435 </a:t>
            </a:r>
            <a:r>
              <a:rPr lang="en-GB" sz="1800" kern="0" dirty="0" err="1">
                <a:latin typeface="+mn-lt"/>
              </a:rPr>
              <a:t>kEUR</a:t>
            </a:r>
            <a:r>
              <a:rPr lang="en-GB" sz="1800" kern="0" dirty="0">
                <a:latin typeface="+mn-lt"/>
              </a:rPr>
              <a:t> out of a budget of 400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represents an overspend of 35 </a:t>
            </a:r>
            <a:r>
              <a:rPr lang="en-GB" sz="1800" kern="0" dirty="0" err="1">
                <a:latin typeface="+mn-lt"/>
              </a:rPr>
              <a:t>kEUR</a:t>
            </a:r>
            <a:r>
              <a:rPr lang="en-GB" sz="1800" kern="0" dirty="0">
                <a:latin typeface="+mn-lt"/>
              </a:rPr>
              <a:t>. </a:t>
            </a: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38732</TotalTime>
  <Words>1085</Words>
  <Application>Microsoft Office PowerPoint</Application>
  <PresentationFormat>Grand écran</PresentationFormat>
  <Paragraphs>177</Paragraphs>
  <Slides>15</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15</vt:i4>
      </vt:variant>
    </vt:vector>
  </HeadingPairs>
  <TitlesOfParts>
    <vt:vector size="20" baseType="lpstr">
      <vt:lpstr>Arial</vt:lpstr>
      <vt:lpstr>Calibri</vt:lpstr>
      <vt:lpstr>Times New Roman</vt:lpstr>
      <vt:lpstr>Wingdings</vt:lpstr>
      <vt:lpstr>Office Theme</vt:lpstr>
      <vt:lpstr>  Summary of 2023 Income and Expenditure </vt:lpstr>
      <vt:lpstr>Contents</vt:lpstr>
      <vt:lpstr>Présentation PowerPoint</vt:lpstr>
      <vt:lpstr>Présentation PowerPoint</vt:lpstr>
      <vt:lpstr>Personnel (IT support staff) </vt:lpstr>
      <vt:lpstr>Présentation PowerPoint</vt:lpstr>
      <vt:lpstr>Présentation PowerPoint</vt:lpstr>
      <vt:lpstr>Présentation PowerPoint</vt:lpstr>
      <vt:lpstr>Travel and subsistence</vt:lpstr>
      <vt:lpstr>Promotion and marketing materials</vt:lpstr>
      <vt:lpstr>Training</vt:lpstr>
      <vt:lpstr>Overheads</vt:lpstr>
      <vt:lpstr>Contingency</vt:lpstr>
      <vt:lpstr>Présentation PowerPoint</vt:lpstr>
      <vt:lpstr>Présentation PowerPoint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Cécile Vasseur</cp:lastModifiedBy>
  <cp:revision>1101</cp:revision>
  <cp:lastPrinted>2021-09-13T13:10:36Z</cp:lastPrinted>
  <dcterms:created xsi:type="dcterms:W3CDTF">2008-08-30T09:32:10Z</dcterms:created>
  <dcterms:modified xsi:type="dcterms:W3CDTF">2024-03-12T18:06:24Z</dcterms:modified>
</cp:coreProperties>
</file>