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4" r:id="rId7"/>
    <p:sldId id="365" r:id="rId8"/>
    <p:sldId id="368" r:id="rId9"/>
    <p:sldId id="374" r:id="rId10"/>
    <p:sldId id="375" r:id="rId11"/>
    <p:sldId id="369" r:id="rId12"/>
    <p:sldId id="370" r:id="rId13"/>
    <p:sldId id="372" r:id="rId14"/>
    <p:sldId id="376" r:id="rId15"/>
    <p:sldId id="373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18" autoAdjust="0"/>
    <p:restoredTop sz="94694" autoAdjust="0"/>
  </p:normalViewPr>
  <p:slideViewPr>
    <p:cSldViewPr snapToGrid="0">
      <p:cViewPr varScale="1">
        <p:scale>
          <a:sx n="116" d="100"/>
          <a:sy n="116" d="100"/>
        </p:scale>
        <p:origin x="16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220CE666-4240-41BE-82A5-5C9F1281A026}"/>
    <pc:docChg chg="modMainMaster">
      <pc:chgData name="Issam Toufik" userId="910a7b8e-d50d-42b5-8a90-c9aaeb763a91" providerId="ADAL" clId="{220CE666-4240-41BE-82A5-5C9F1281A026}" dt="2023-10-09T17:22:50.202" v="1" actId="20577"/>
      <pc:docMkLst>
        <pc:docMk/>
      </pc:docMkLst>
      <pc:sldMasterChg chg="modSp mod">
        <pc:chgData name="Issam Toufik" userId="910a7b8e-d50d-42b5-8a90-c9aaeb763a91" providerId="ADAL" clId="{220CE666-4240-41BE-82A5-5C9F1281A026}" dt="2023-10-09T17:22:50.202" v="1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220CE666-4240-41BE-82A5-5C9F1281A026}" dt="2023-10-09T17:22:50.202" v="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07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OP#50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25th October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OP50_09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MHPG report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Funding principles for 3GPP meetings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A446B9-F878-8323-A43B-C9C67DC65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 MHPG is undertaking a dedicated Study for potential renewal of 3GPP’s meeting funding model</a:t>
            </a:r>
          </a:p>
          <a:p>
            <a:r>
              <a:rPr lang="en-HU" dirty="0"/>
              <a:t> Study work has started in April</a:t>
            </a:r>
          </a:p>
          <a:p>
            <a:r>
              <a:rPr lang="en-HU" dirty="0"/>
              <a:t> Initial version of the study (v0.5.0) provided for I</a:t>
            </a:r>
            <a:r>
              <a:rPr lang="en-GB" dirty="0"/>
              <a:t>n</a:t>
            </a:r>
            <a:r>
              <a:rPr lang="en-HU" dirty="0"/>
              <a:t>formation at this meeting</a:t>
            </a:r>
          </a:p>
          <a:p>
            <a:r>
              <a:rPr lang="en-HU" dirty="0"/>
              <a:t> Further work is needed to come up with conclusions and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380461810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Proposals for OP endorsement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A446B9-F878-8323-A43B-C9C67DC65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4508"/>
            <a:ext cx="10515600" cy="265178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HU" dirty="0"/>
              <a:t> Endorse meeting planning and corresponding decisions on remote access and hardship exemption</a:t>
            </a:r>
          </a:p>
          <a:p>
            <a:pPr marL="514350" indent="-514350">
              <a:buFont typeface="+mj-lt"/>
              <a:buAutoNum type="arabicPeriod"/>
            </a:pPr>
            <a:endParaRPr lang="en-HU" dirty="0"/>
          </a:p>
          <a:p>
            <a:pPr marL="514350" indent="-514350">
              <a:buFont typeface="+mj-lt"/>
              <a:buAutoNum type="arabicPeriod"/>
            </a:pPr>
            <a:r>
              <a:rPr lang="en-HU" dirty="0"/>
              <a:t> Commission MHPG to continue until OP#51 in April/2024 to address open issues on meeting planning and to generate recommendations for t</a:t>
            </a:r>
            <a:r>
              <a:rPr lang="en-GB" dirty="0"/>
              <a:t>he</a:t>
            </a:r>
            <a:r>
              <a:rPr lang="en-HU" dirty="0"/>
              <a:t> TR on Funding Model</a:t>
            </a:r>
          </a:p>
        </p:txBody>
      </p:sp>
    </p:spTree>
    <p:extLst>
      <p:ext uri="{BB962C8B-B14F-4D97-AF65-F5344CB8AC3E}">
        <p14:creationId xmlns:p14="http://schemas.microsoft.com/office/powerpoint/2010/main" val="230313051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MHPG meetings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3GPP Meeting planning for 2024 and 2025</a:t>
            </a:r>
          </a:p>
          <a:p>
            <a:pPr lvl="1"/>
            <a:r>
              <a:rPr lang="en-US" altLang="en-US" dirty="0"/>
              <a:t>Remote access plans and hardship exemption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Principles of funding and hosting 3GPP meetings</a:t>
            </a:r>
          </a:p>
          <a:p>
            <a:endParaRPr lang="en-US" altLang="en-US" dirty="0"/>
          </a:p>
          <a:p>
            <a:r>
              <a:rPr lang="en-US" altLang="en-US" dirty="0"/>
              <a:t>Proposals for OP endorsement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MHPG#5:	10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May 2023 13-15h UTC</a:t>
            </a:r>
          </a:p>
          <a:p>
            <a:r>
              <a:rPr lang="en-US" altLang="en-US" sz="2400" dirty="0"/>
              <a:t> MHPG#6:	31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May 2023 13-15h UTC</a:t>
            </a:r>
          </a:p>
          <a:p>
            <a:r>
              <a:rPr lang="en-US" altLang="en-US" sz="2400" dirty="0"/>
              <a:t> MHPG#7:	10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July 2023 13-15h UTC</a:t>
            </a:r>
          </a:p>
          <a:p>
            <a:r>
              <a:rPr lang="en-US" altLang="en-US" sz="2400" dirty="0"/>
              <a:t> MHPG#8:	29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August 13-15h UTC</a:t>
            </a:r>
          </a:p>
          <a:p>
            <a:r>
              <a:rPr lang="en-US" altLang="en-US" sz="2400" dirty="0"/>
              <a:t> MHPG#9: 	22</a:t>
            </a:r>
            <a:r>
              <a:rPr lang="en-US" altLang="en-US" sz="2400" baseline="30000" dirty="0"/>
              <a:t>nd</a:t>
            </a:r>
            <a:r>
              <a:rPr lang="en-US" altLang="en-US" sz="2400" dirty="0"/>
              <a:t> September 13-15h UTC</a:t>
            </a:r>
          </a:p>
          <a:p>
            <a:pPr marL="0" indent="0">
              <a:buNone/>
            </a:pPr>
            <a:r>
              <a:rPr lang="en-US" altLang="en-US" sz="2400" dirty="0"/>
              <a:t>_____________</a:t>
            </a:r>
          </a:p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TBD in mid Feb</a:t>
            </a:r>
          </a:p>
          <a:p>
            <a:r>
              <a:rPr lang="en-US" altLang="en-US" sz="2400" dirty="0"/>
              <a:t> MHPG#12: TBD end of March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2024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5"/>
            <a:ext cx="10515600" cy="4351338"/>
          </a:xfrm>
        </p:spPr>
        <p:txBody>
          <a:bodyPr/>
          <a:lstStyle/>
          <a:p>
            <a:r>
              <a:rPr lang="en-US" sz="2100" b="0" dirty="0"/>
              <a:t>Jan/February WGs: 			F2F in Europe </a:t>
            </a:r>
          </a:p>
          <a:p>
            <a:r>
              <a:rPr lang="en-US" sz="2100" b="0" dirty="0"/>
              <a:t>March TSGs: 				F2F in Maastricht/NL</a:t>
            </a:r>
          </a:p>
          <a:p>
            <a:r>
              <a:rPr lang="en-US" sz="2100" b="0" dirty="0"/>
              <a:t>April WGs: 				F2F in China</a:t>
            </a:r>
          </a:p>
          <a:p>
            <a:r>
              <a:rPr lang="en-US" sz="2100" b="0" dirty="0"/>
              <a:t>May WGs:				F2F RAN in Japan, SA in Korea, CT in India</a:t>
            </a:r>
          </a:p>
          <a:p>
            <a:r>
              <a:rPr lang="en-US" sz="2100" b="0" dirty="0"/>
              <a:t>June TSGs:				F2F in China</a:t>
            </a:r>
          </a:p>
          <a:p>
            <a:r>
              <a:rPr lang="en-US" sz="2100" b="0" dirty="0"/>
              <a:t>August WGs:				F2F in Maastricht/NL</a:t>
            </a:r>
          </a:p>
          <a:p>
            <a:r>
              <a:rPr lang="en-US" sz="2100" b="0" dirty="0"/>
              <a:t>September TSGs:			F2F in Melbourne/AUS</a:t>
            </a:r>
          </a:p>
          <a:p>
            <a:r>
              <a:rPr lang="en-US" sz="2100" b="0" dirty="0"/>
              <a:t>October WGs:				F2F RAN in China, SA in India, CT in China</a:t>
            </a:r>
          </a:p>
          <a:p>
            <a:r>
              <a:rPr lang="en-US" sz="2100" b="0" dirty="0"/>
              <a:t>November WGs:			F2F in Orlando/US</a:t>
            </a:r>
          </a:p>
          <a:p>
            <a:r>
              <a:rPr lang="en-US" sz="2100" b="0" dirty="0"/>
              <a:t>December TSGs:			F2F in Europe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543643"/>
          </a:xfrm>
        </p:spPr>
        <p:txBody>
          <a:bodyPr/>
          <a:lstStyle/>
          <a:p>
            <a:r>
              <a:rPr lang="en-US" sz="1600" b="0" dirty="0"/>
              <a:t>Feb 17-21  CT WGs, SA WGs, RAN WGs: 		F2F in Europe</a:t>
            </a:r>
          </a:p>
          <a:p>
            <a:r>
              <a:rPr lang="en-US" sz="1600" b="0" dirty="0"/>
              <a:t>March 10-14 TSGs:	 			F2F in Korea</a:t>
            </a:r>
          </a:p>
          <a:p>
            <a:r>
              <a:rPr lang="en-US" sz="1600" b="0" dirty="0"/>
              <a:t>April </a:t>
            </a:r>
            <a:r>
              <a:rPr lang="en-US" sz="1600" dirty="0"/>
              <a:t>7-11</a:t>
            </a:r>
            <a:r>
              <a:rPr lang="en-US" sz="1600" baseline="30000" dirty="0"/>
              <a:t> </a:t>
            </a:r>
            <a:r>
              <a:rPr lang="en-US" sz="1600" b="0" dirty="0"/>
              <a:t>CT1/3/4, SA2/3/4/5/6, RAN1/2/3/4 WGs: 	F2F in Europe</a:t>
            </a:r>
          </a:p>
          <a:p>
            <a:r>
              <a:rPr lang="en-US" sz="1600" b="0" dirty="0"/>
              <a:t>May 19-23 RAN and CT WGs:			F2F in [China – TBC in Dec/2023]</a:t>
            </a:r>
          </a:p>
          <a:p>
            <a:r>
              <a:rPr lang="en-US" sz="1600" b="0" dirty="0"/>
              <a:t>May 19-23 SA WGs:			F2F in Japan</a:t>
            </a:r>
          </a:p>
          <a:p>
            <a:r>
              <a:rPr lang="en-US" sz="1600" b="0" dirty="0"/>
              <a:t>June 9-13 TSGs:				F2F in [China – TBC in Dec/2023]</a:t>
            </a:r>
          </a:p>
          <a:p>
            <a:r>
              <a:rPr lang="en-US" sz="1600" b="0" dirty="0"/>
              <a:t>August 25-29 CT WGs, SA WGs:		F2F in Europe </a:t>
            </a:r>
          </a:p>
          <a:p>
            <a:r>
              <a:rPr lang="en-US" sz="1600" b="0" dirty="0"/>
              <a:t>August 25-29 RAN WGs:			F2F in [India – TBC in Dec/2023]</a:t>
            </a:r>
          </a:p>
          <a:p>
            <a:r>
              <a:rPr lang="en-US" sz="1600" b="0" dirty="0"/>
              <a:t>September 15-19 TSGs:			F2F in Europe</a:t>
            </a:r>
          </a:p>
          <a:p>
            <a:r>
              <a:rPr lang="en-US" sz="1600" b="0" dirty="0"/>
              <a:t>Oct 13- 17 RAN1/2/3/4 WGs:			F2F in Europe</a:t>
            </a:r>
          </a:p>
          <a:p>
            <a:r>
              <a:rPr lang="en-US" sz="1600" b="0" dirty="0"/>
              <a:t>Oct 13-17 SA2/3/4/5/6 and CT1/3/4 WGs:	F2F in [China – TBC in Dec/2023]</a:t>
            </a:r>
          </a:p>
          <a:p>
            <a:r>
              <a:rPr lang="en-US" sz="1600" b="0" dirty="0"/>
              <a:t>November 17-21 CT WGs, SA WGs, RAN WGs:	F2F in [NA – TBC in Dec/2023]</a:t>
            </a:r>
          </a:p>
          <a:p>
            <a:r>
              <a:rPr lang="en-US" sz="1600" b="0" dirty="0"/>
              <a:t>Dec 8-12 TSGs:				F2F in [NA – TBC in Dec/2023]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2025 plan – points to note (1/2)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0730"/>
            <a:ext cx="10515600" cy="3755367"/>
          </a:xfrm>
        </p:spPr>
        <p:txBody>
          <a:bodyPr/>
          <a:lstStyle/>
          <a:p>
            <a:r>
              <a:rPr lang="en-US" sz="2400" b="0" dirty="0"/>
              <a:t>3GPP is addressing cost pressures and CO2 emission targets by putting a hard cap on F2F meetings considerably </a:t>
            </a:r>
            <a:r>
              <a:rPr lang="en-US" sz="2400" b="1" u="sng" dirty="0"/>
              <a:t>reducing the overall number of F2F meetings </a:t>
            </a:r>
            <a:r>
              <a:rPr lang="en-US" sz="2400" b="0" dirty="0"/>
              <a:t>compared to pre-Covid</a:t>
            </a:r>
          </a:p>
          <a:p>
            <a:r>
              <a:rPr lang="en-US" sz="2400" b="0" dirty="0"/>
              <a:t>Number of F2F meetings has a </a:t>
            </a:r>
            <a:r>
              <a:rPr lang="en-US" sz="2400" b="1" u="sng" dirty="0"/>
              <a:t>strict cap of 6 </a:t>
            </a:r>
            <a:r>
              <a:rPr lang="en-US" sz="2400" b="0" dirty="0"/>
              <a:t>for the following groups:</a:t>
            </a:r>
            <a:br>
              <a:rPr lang="en-US" sz="2400" b="0" dirty="0"/>
            </a:br>
            <a:r>
              <a:rPr lang="en-US" sz="2400" b="0" dirty="0"/>
              <a:t>SA2, SA3, SA5, SA6, CT1, CT3, CT4, RAN1/2/3/4</a:t>
            </a:r>
          </a:p>
          <a:p>
            <a:r>
              <a:rPr lang="en-US" sz="2400" b="0" dirty="0"/>
              <a:t>Number of F2F meetings has a </a:t>
            </a:r>
            <a:r>
              <a:rPr lang="en-US" sz="2400" b="1" u="sng" dirty="0"/>
              <a:t>strict cap of 4</a:t>
            </a:r>
            <a:r>
              <a:rPr lang="en-US" sz="2400" b="0" dirty="0"/>
              <a:t> for the following groups:</a:t>
            </a:r>
            <a:br>
              <a:rPr lang="en-US" sz="2400" b="0" dirty="0"/>
            </a:br>
            <a:r>
              <a:rPr lang="en-US" sz="2400" b="0" dirty="0"/>
              <a:t>SA1, SA4, CT6, RAN5</a:t>
            </a:r>
          </a:p>
          <a:p>
            <a:r>
              <a:rPr lang="en-US" sz="2400" b="0" dirty="0"/>
              <a:t>WGs are encouraged to have less F2F meetings than the designated cap, and are requested to provide feedback to MHPG by TSG#102 in Dec/2023.</a:t>
            </a:r>
          </a:p>
          <a:p>
            <a:endParaRPr lang="en-US" sz="2100" b="0" dirty="0"/>
          </a:p>
        </p:txBody>
      </p:sp>
    </p:spTree>
    <p:extLst>
      <p:ext uri="{BB962C8B-B14F-4D97-AF65-F5344CB8AC3E}">
        <p14:creationId xmlns:p14="http://schemas.microsoft.com/office/powerpoint/2010/main" val="11344885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2025 plan – points to note (2/2)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6008"/>
            <a:ext cx="10515600" cy="3334953"/>
          </a:xfrm>
        </p:spPr>
        <p:txBody>
          <a:bodyPr/>
          <a:lstStyle/>
          <a:p>
            <a:r>
              <a:rPr lang="en-US" sz="2400" b="0" dirty="0"/>
              <a:t>In case hosting offers are received from individual companies or other organizations, these offers would need to be worked into the overall plan. </a:t>
            </a:r>
            <a:br>
              <a:rPr lang="en-US" sz="2400" b="0" dirty="0"/>
            </a:br>
            <a:r>
              <a:rPr lang="en-US" sz="2400" b="0" dirty="0"/>
              <a:t>I.e., these offers would NOT entail additional F2F meetings.</a:t>
            </a:r>
          </a:p>
          <a:p>
            <a:r>
              <a:rPr lang="en-US" sz="2400" b="0" dirty="0"/>
              <a:t>E-meetings (ordinary or ad-hoc) on top of the strict cap are not expected to be needed. Any exceptional need will have to be discussed and decided by the parent TSG.</a:t>
            </a:r>
          </a:p>
          <a:p>
            <a:r>
              <a:rPr lang="en-US" sz="2400" dirty="0"/>
              <a:t> Some locations for 2025 are noted as “TBC” for now. MHPG plans to finalize these by December/2023.</a:t>
            </a:r>
            <a:endParaRPr lang="en-US" sz="2400" b="0" dirty="0"/>
          </a:p>
          <a:p>
            <a:endParaRPr lang="en-US" sz="2100" b="0" dirty="0"/>
          </a:p>
        </p:txBody>
      </p:sp>
    </p:spTree>
    <p:extLst>
      <p:ext uri="{BB962C8B-B14F-4D97-AF65-F5344CB8AC3E}">
        <p14:creationId xmlns:p14="http://schemas.microsoft.com/office/powerpoint/2010/main" val="13320759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Remote access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343947"/>
          </a:xfrm>
        </p:spPr>
        <p:txBody>
          <a:bodyPr/>
          <a:lstStyle/>
          <a:p>
            <a:pPr marL="0" indent="0">
              <a:buNone/>
            </a:pPr>
            <a:endParaRPr lang="en-HU" sz="2200" u="sng" dirty="0"/>
          </a:p>
          <a:p>
            <a:pPr marL="0" indent="0">
              <a:buNone/>
            </a:pPr>
            <a:r>
              <a:rPr lang="en-HU" sz="2400" u="sng" dirty="0"/>
              <a:t>2024 onwards:</a:t>
            </a:r>
          </a:p>
          <a:p>
            <a:pPr marL="0" indent="0">
              <a:buNone/>
            </a:pPr>
            <a:r>
              <a:rPr lang="en-GB" sz="2400" b="0" dirty="0"/>
              <a:t>1-way GTW/Teams will be provided for all F2F TSG and WG meetings.</a:t>
            </a:r>
          </a:p>
          <a:p>
            <a:pPr marL="0" indent="0">
              <a:buNone/>
            </a:pPr>
            <a:r>
              <a:rPr lang="en-GB" sz="2400" b="0" dirty="0"/>
              <a:t>Assuming all meeting locations are well accessible to all IMs (e.g. visa, etc…).</a:t>
            </a:r>
          </a:p>
          <a:p>
            <a:pPr marL="0" indent="0">
              <a:buNone/>
            </a:pPr>
            <a:r>
              <a:rPr lang="en-GB" sz="2400" b="0" dirty="0"/>
              <a:t>Need for remote access to be periodically re-evaluated.</a:t>
            </a:r>
          </a:p>
          <a:p>
            <a:pPr marL="0" indent="0">
              <a:buNone/>
            </a:pPr>
            <a:br>
              <a:rPr lang="en-GB" sz="2400" b="0" dirty="0"/>
            </a:br>
            <a:r>
              <a:rPr lang="en-GB" sz="2400" b="0" dirty="0"/>
              <a:t>For 1-way remote access OPs are expected to provide the necessary infrastructure, even though it is understood that IT glitches may occur and 1-way remote access might not always be available.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4464826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Hardship exemption for voting rights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3471589"/>
          </a:xfrm>
        </p:spPr>
        <p:txBody>
          <a:bodyPr/>
          <a:lstStyle/>
          <a:p>
            <a:pPr marL="0" indent="0">
              <a:buNone/>
            </a:pPr>
            <a:endParaRPr lang="en-HU" sz="2400" i="1" dirty="0"/>
          </a:p>
          <a:p>
            <a:pPr marL="0" indent="0">
              <a:buNone/>
            </a:pPr>
            <a:r>
              <a:rPr lang="en-HU" sz="2400" u="sng" dirty="0"/>
              <a:t>Already agreed for 2023 onwards at OP#49:</a:t>
            </a:r>
          </a:p>
          <a:p>
            <a:pPr marL="0" indent="0">
              <a:buNone/>
            </a:pPr>
            <a:r>
              <a:rPr lang="en-HU" sz="2400" b="0" dirty="0"/>
              <a:t>Not to grant Hardship Exemptions in from Q2/2023 and beyond for any of the OPs</a:t>
            </a:r>
            <a:br>
              <a:rPr lang="en-HU" sz="2400" b="0" dirty="0"/>
            </a:br>
            <a:r>
              <a:rPr lang="en-HU" sz="2400" b="0" dirty="0"/>
              <a:t>Normal deprecation of voting rules to apply.</a:t>
            </a:r>
            <a:br>
              <a:rPr lang="en-HU" sz="2400" i="1" dirty="0"/>
            </a:br>
            <a:r>
              <a:rPr lang="en-HU" sz="2400" dirty="0"/>
              <a:t>A</a:t>
            </a:r>
            <a:r>
              <a:rPr lang="en-GB" sz="2400" dirty="0" err="1"/>
              <a:t>ssuming</a:t>
            </a:r>
            <a:r>
              <a:rPr lang="en-GB" sz="2400" dirty="0"/>
              <a:t> all meeting locations are well accessible to all IMs (e.g. visa, etc…).</a:t>
            </a:r>
          </a:p>
          <a:p>
            <a:pPr marL="0" indent="0">
              <a:buNone/>
            </a:pPr>
            <a:endParaRPr lang="en-GB" sz="2400" i="1" dirty="0"/>
          </a:p>
          <a:p>
            <a:pPr marL="0" indent="0">
              <a:buNone/>
            </a:pPr>
            <a:r>
              <a:rPr lang="en-GB" sz="2400" i="1" dirty="0"/>
              <a:t>No further update proposed to the agreement above.</a:t>
            </a:r>
            <a:endParaRPr lang="en-HU" sz="2400" i="1" dirty="0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598120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elements/1.1/"/>
    <ds:schemaRef ds:uri="http://schemas.microsoft.com/office/2006/metadata/properties"/>
    <ds:schemaRef ds:uri="280d8efa-eff2-4910-88d2-79ca146720c4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5771</TotalTime>
  <Words>946</Words>
  <Application>Microsoft Office PowerPoint</Application>
  <PresentationFormat>Widescreen</PresentationFormat>
  <Paragraphs>78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Office Theme</vt:lpstr>
      <vt:lpstr>MHPG report</vt:lpstr>
      <vt:lpstr>Outline</vt:lpstr>
      <vt:lpstr>MHPG meetings</vt:lpstr>
      <vt:lpstr>2024 plan for ordinary F2F meetings</vt:lpstr>
      <vt:lpstr>2025 plan for ordinary F2F meetings</vt:lpstr>
      <vt:lpstr>2025 plan – points to note (1/2)</vt:lpstr>
      <vt:lpstr>2025 plan – points to note (2/2)</vt:lpstr>
      <vt:lpstr>Remote access</vt:lpstr>
      <vt:lpstr>Hardship exemption for voting rights</vt:lpstr>
      <vt:lpstr>Funding principles for 3GPP meetings</vt:lpstr>
      <vt:lpstr>Proposals for OP endorsement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601</cp:revision>
  <dcterms:created xsi:type="dcterms:W3CDTF">2010-02-05T13:52:04Z</dcterms:created>
  <dcterms:modified xsi:type="dcterms:W3CDTF">2023-10-09T17:22:58Z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