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8"/>
  </p:notesMasterIdLst>
  <p:handoutMasterIdLst>
    <p:handoutMasterId r:id="rId19"/>
  </p:handoutMasterIdLst>
  <p:sldIdLst>
    <p:sldId id="303" r:id="rId2"/>
    <p:sldId id="535" r:id="rId3"/>
    <p:sldId id="553" r:id="rId4"/>
    <p:sldId id="561" r:id="rId5"/>
    <p:sldId id="562" r:id="rId6"/>
    <p:sldId id="563" r:id="rId7"/>
    <p:sldId id="554" r:id="rId8"/>
    <p:sldId id="564" r:id="rId9"/>
    <p:sldId id="542" r:id="rId10"/>
    <p:sldId id="551" r:id="rId11"/>
    <p:sldId id="565" r:id="rId12"/>
    <p:sldId id="541" r:id="rId13"/>
    <p:sldId id="557" r:id="rId14"/>
    <p:sldId id="540" r:id="rId15"/>
    <p:sldId id="566" r:id="rId16"/>
    <p:sldId id="558" r:id="rId17"/>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FF318D-C729-43DF-8F7F-9CB1E8BCC7CD}" v="3" dt="2022-09-13T19:45:21.0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99" d="100"/>
          <a:sy n="99" d="100"/>
        </p:scale>
        <p:origin x="552"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82" d="100"/>
          <a:sy n="82" d="100"/>
        </p:scale>
        <p:origin x="3972" y="7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53FF318D-C729-43DF-8F7F-9CB1E8BCC7CD}"/>
    <pc:docChg chg="undo custSel modSld">
      <pc:chgData name="Adrian Scrase" userId="c433f16e-0562-4556-87af-24c4f609effe" providerId="ADAL" clId="{53FF318D-C729-43DF-8F7F-9CB1E8BCC7CD}" dt="2022-09-14T06:31:44.736" v="1662" actId="20577"/>
      <pc:docMkLst>
        <pc:docMk/>
      </pc:docMkLst>
      <pc:sldChg chg="modSp mod">
        <pc:chgData name="Adrian Scrase" userId="c433f16e-0562-4556-87af-24c4f609effe" providerId="ADAL" clId="{53FF318D-C729-43DF-8F7F-9CB1E8BCC7CD}" dt="2022-09-06T07:41:24.007" v="4" actId="13926"/>
        <pc:sldMkLst>
          <pc:docMk/>
          <pc:sldMk cId="0" sldId="303"/>
        </pc:sldMkLst>
        <pc:spChg chg="mod">
          <ac:chgData name="Adrian Scrase" userId="c433f16e-0562-4556-87af-24c4f609effe" providerId="ADAL" clId="{53FF318D-C729-43DF-8F7F-9CB1E8BCC7CD}" dt="2022-09-06T07:41:24.007" v="4" actId="13926"/>
          <ac:spMkLst>
            <pc:docMk/>
            <pc:sldMk cId="0" sldId="303"/>
            <ac:spMk id="2" creationId="{00000000-0000-0000-0000-000000000000}"/>
          </ac:spMkLst>
        </pc:spChg>
      </pc:sldChg>
      <pc:sldChg chg="modSp mod">
        <pc:chgData name="Adrian Scrase" userId="c433f16e-0562-4556-87af-24c4f609effe" providerId="ADAL" clId="{53FF318D-C729-43DF-8F7F-9CB1E8BCC7CD}" dt="2022-09-06T07:42:08.768" v="7" actId="6549"/>
        <pc:sldMkLst>
          <pc:docMk/>
          <pc:sldMk cId="0" sldId="535"/>
        </pc:sldMkLst>
        <pc:spChg chg="mod">
          <ac:chgData name="Adrian Scrase" userId="c433f16e-0562-4556-87af-24c4f609effe" providerId="ADAL" clId="{53FF318D-C729-43DF-8F7F-9CB1E8BCC7CD}" dt="2022-09-06T07:42:08.768" v="7" actId="6549"/>
          <ac:spMkLst>
            <pc:docMk/>
            <pc:sldMk cId="0" sldId="535"/>
            <ac:spMk id="18436" creationId="{00000000-0000-0000-0000-000000000000}"/>
          </ac:spMkLst>
        </pc:spChg>
      </pc:sldChg>
      <pc:sldChg chg="modSp mod">
        <pc:chgData name="Adrian Scrase" userId="c433f16e-0562-4556-87af-24c4f609effe" providerId="ADAL" clId="{53FF318D-C729-43DF-8F7F-9CB1E8BCC7CD}" dt="2022-09-14T06:28:58.580" v="1623" actId="20577"/>
        <pc:sldMkLst>
          <pc:docMk/>
          <pc:sldMk cId="0" sldId="540"/>
        </pc:sldMkLst>
        <pc:spChg chg="mod">
          <ac:chgData name="Adrian Scrase" userId="c433f16e-0562-4556-87af-24c4f609effe" providerId="ADAL" clId="{53FF318D-C729-43DF-8F7F-9CB1E8BCC7CD}" dt="2022-09-06T08:04:08.176" v="1444" actId="20577"/>
          <ac:spMkLst>
            <pc:docMk/>
            <pc:sldMk cId="0" sldId="540"/>
            <ac:spMk id="5" creationId="{00000000-0000-0000-0000-000000000000}"/>
          </ac:spMkLst>
        </pc:spChg>
        <pc:graphicFrameChg chg="mod modGraphic">
          <ac:chgData name="Adrian Scrase" userId="c433f16e-0562-4556-87af-24c4f609effe" providerId="ADAL" clId="{53FF318D-C729-43DF-8F7F-9CB1E8BCC7CD}" dt="2022-09-14T06:28:58.580" v="1623" actId="20577"/>
          <ac:graphicFrameMkLst>
            <pc:docMk/>
            <pc:sldMk cId="0" sldId="540"/>
            <ac:graphicFrameMk id="3" creationId="{3817A9B7-25FE-4BAA-9A52-1C02BF45025A}"/>
          </ac:graphicFrameMkLst>
        </pc:graphicFrameChg>
      </pc:sldChg>
      <pc:sldChg chg="modSp mod">
        <pc:chgData name="Adrian Scrase" userId="c433f16e-0562-4556-87af-24c4f609effe" providerId="ADAL" clId="{53FF318D-C729-43DF-8F7F-9CB1E8BCC7CD}" dt="2022-09-06T08:02:24.494" v="1397" actId="6549"/>
        <pc:sldMkLst>
          <pc:docMk/>
          <pc:sldMk cId="0" sldId="541"/>
        </pc:sldMkLst>
        <pc:spChg chg="mod">
          <ac:chgData name="Adrian Scrase" userId="c433f16e-0562-4556-87af-24c4f609effe" providerId="ADAL" clId="{53FF318D-C729-43DF-8F7F-9CB1E8BCC7CD}" dt="2022-09-06T08:02:24.494" v="1397" actId="6549"/>
          <ac:spMkLst>
            <pc:docMk/>
            <pc:sldMk cId="0" sldId="541"/>
            <ac:spMk id="5" creationId="{D8143AEA-9FE3-45AE-A5EB-E4980175CE28}"/>
          </ac:spMkLst>
        </pc:spChg>
      </pc:sldChg>
      <pc:sldChg chg="modSp mod">
        <pc:chgData name="Adrian Scrase" userId="c433f16e-0562-4556-87af-24c4f609effe" providerId="ADAL" clId="{53FF318D-C729-43DF-8F7F-9CB1E8BCC7CD}" dt="2022-09-13T12:22:53.500" v="1534" actId="20577"/>
        <pc:sldMkLst>
          <pc:docMk/>
          <pc:sldMk cId="0" sldId="542"/>
        </pc:sldMkLst>
        <pc:spChg chg="mod">
          <ac:chgData name="Adrian Scrase" userId="c433f16e-0562-4556-87af-24c4f609effe" providerId="ADAL" clId="{53FF318D-C729-43DF-8F7F-9CB1E8BCC7CD}" dt="2022-09-13T12:22:53.500" v="1534" actId="20577"/>
          <ac:spMkLst>
            <pc:docMk/>
            <pc:sldMk cId="0" sldId="542"/>
            <ac:spMk id="5" creationId="{79FD3EA7-42D7-4429-BBAC-AEF21C4C4DB5}"/>
          </ac:spMkLst>
        </pc:spChg>
      </pc:sldChg>
      <pc:sldChg chg="modSp mod">
        <pc:chgData name="Adrian Scrase" userId="c433f16e-0562-4556-87af-24c4f609effe" providerId="ADAL" clId="{53FF318D-C729-43DF-8F7F-9CB1E8BCC7CD}" dt="2022-09-06T07:58:05.977" v="881" actId="20577"/>
        <pc:sldMkLst>
          <pc:docMk/>
          <pc:sldMk cId="0" sldId="551"/>
        </pc:sldMkLst>
        <pc:spChg chg="mod">
          <ac:chgData name="Adrian Scrase" userId="c433f16e-0562-4556-87af-24c4f609effe" providerId="ADAL" clId="{53FF318D-C729-43DF-8F7F-9CB1E8BCC7CD}" dt="2022-09-06T07:58:05.977" v="881" actId="20577"/>
          <ac:spMkLst>
            <pc:docMk/>
            <pc:sldMk cId="0" sldId="551"/>
            <ac:spMk id="4" creationId="{ACD718B4-75E2-49EA-937D-FA396C7418B5}"/>
          </ac:spMkLst>
        </pc:spChg>
      </pc:sldChg>
      <pc:sldChg chg="modSp mod">
        <pc:chgData name="Adrian Scrase" userId="c433f16e-0562-4556-87af-24c4f609effe" providerId="ADAL" clId="{53FF318D-C729-43DF-8F7F-9CB1E8BCC7CD}" dt="2022-09-06T07:46:38.907" v="205" actId="20577"/>
        <pc:sldMkLst>
          <pc:docMk/>
          <pc:sldMk cId="0" sldId="553"/>
        </pc:sldMkLst>
        <pc:spChg chg="mod">
          <ac:chgData name="Adrian Scrase" userId="c433f16e-0562-4556-87af-24c4f609effe" providerId="ADAL" clId="{53FF318D-C729-43DF-8F7F-9CB1E8BCC7CD}" dt="2022-09-06T07:46:38.907" v="205" actId="20577"/>
          <ac:spMkLst>
            <pc:docMk/>
            <pc:sldMk cId="0" sldId="553"/>
            <ac:spMk id="6" creationId="{00000000-0000-0000-0000-000000000000}"/>
          </ac:spMkLst>
        </pc:spChg>
      </pc:sldChg>
      <pc:sldChg chg="modSp mod">
        <pc:chgData name="Adrian Scrase" userId="c433f16e-0562-4556-87af-24c4f609effe" providerId="ADAL" clId="{53FF318D-C729-43DF-8F7F-9CB1E8BCC7CD}" dt="2022-09-06T08:02:52.883" v="1415" actId="20577"/>
        <pc:sldMkLst>
          <pc:docMk/>
          <pc:sldMk cId="0" sldId="557"/>
        </pc:sldMkLst>
        <pc:spChg chg="mod">
          <ac:chgData name="Adrian Scrase" userId="c433f16e-0562-4556-87af-24c4f609effe" providerId="ADAL" clId="{53FF318D-C729-43DF-8F7F-9CB1E8BCC7CD}" dt="2022-09-06T08:02:52.883" v="1415" actId="20577"/>
          <ac:spMkLst>
            <pc:docMk/>
            <pc:sldMk cId="0" sldId="557"/>
            <ac:spMk id="4" creationId="{3A0226A8-ACCC-481E-A31B-481E4B032CAD}"/>
          </ac:spMkLst>
        </pc:spChg>
      </pc:sldChg>
      <pc:sldChg chg="modSp mod">
        <pc:chgData name="Adrian Scrase" userId="c433f16e-0562-4556-87af-24c4f609effe" providerId="ADAL" clId="{53FF318D-C729-43DF-8F7F-9CB1E8BCC7CD}" dt="2022-09-06T08:11:14.465" v="1527" actId="20577"/>
        <pc:sldMkLst>
          <pc:docMk/>
          <pc:sldMk cId="0" sldId="558"/>
        </pc:sldMkLst>
        <pc:spChg chg="mod">
          <ac:chgData name="Adrian Scrase" userId="c433f16e-0562-4556-87af-24c4f609effe" providerId="ADAL" clId="{53FF318D-C729-43DF-8F7F-9CB1E8BCC7CD}" dt="2022-09-06T08:11:14.465" v="1527" actId="20577"/>
          <ac:spMkLst>
            <pc:docMk/>
            <pc:sldMk cId="0" sldId="558"/>
            <ac:spMk id="7" creationId="{47321805-7739-4B90-B7F4-CE6DD90E9902}"/>
          </ac:spMkLst>
        </pc:spChg>
      </pc:sldChg>
      <pc:sldChg chg="modSp mod">
        <pc:chgData name="Adrian Scrase" userId="c433f16e-0562-4556-87af-24c4f609effe" providerId="ADAL" clId="{53FF318D-C729-43DF-8F7F-9CB1E8BCC7CD}" dt="2022-09-06T07:51:43.896" v="479" actId="6549"/>
        <pc:sldMkLst>
          <pc:docMk/>
          <pc:sldMk cId="2779036069" sldId="562"/>
        </pc:sldMkLst>
        <pc:spChg chg="mod">
          <ac:chgData name="Adrian Scrase" userId="c433f16e-0562-4556-87af-24c4f609effe" providerId="ADAL" clId="{53FF318D-C729-43DF-8F7F-9CB1E8BCC7CD}" dt="2022-09-06T07:51:43.896" v="479" actId="6549"/>
          <ac:spMkLst>
            <pc:docMk/>
            <pc:sldMk cId="2779036069" sldId="562"/>
            <ac:spMk id="6" creationId="{0F83D5C7-8DAE-419C-A6EB-5141867664E2}"/>
          </ac:spMkLst>
        </pc:spChg>
      </pc:sldChg>
      <pc:sldChg chg="modSp mod">
        <pc:chgData name="Adrian Scrase" userId="c433f16e-0562-4556-87af-24c4f609effe" providerId="ADAL" clId="{53FF318D-C729-43DF-8F7F-9CB1E8BCC7CD}" dt="2022-09-06T07:54:27.183" v="585" actId="20577"/>
        <pc:sldMkLst>
          <pc:docMk/>
          <pc:sldMk cId="1404096004" sldId="563"/>
        </pc:sldMkLst>
        <pc:spChg chg="mod">
          <ac:chgData name="Adrian Scrase" userId="c433f16e-0562-4556-87af-24c4f609effe" providerId="ADAL" clId="{53FF318D-C729-43DF-8F7F-9CB1E8BCC7CD}" dt="2022-09-06T07:54:27.183" v="585" actId="20577"/>
          <ac:spMkLst>
            <pc:docMk/>
            <pc:sldMk cId="1404096004" sldId="563"/>
            <ac:spMk id="7" creationId="{96B0D677-9093-4A72-98F0-9665B3FDCD86}"/>
          </ac:spMkLst>
        </pc:spChg>
      </pc:sldChg>
      <pc:sldChg chg="modSp mod">
        <pc:chgData name="Adrian Scrase" userId="c433f16e-0562-4556-87af-24c4f609effe" providerId="ADAL" clId="{53FF318D-C729-43DF-8F7F-9CB1E8BCC7CD}" dt="2022-09-14T06:31:44.736" v="1662" actId="20577"/>
        <pc:sldMkLst>
          <pc:docMk/>
          <pc:sldMk cId="4253359787" sldId="564"/>
        </pc:sldMkLst>
        <pc:spChg chg="mod">
          <ac:chgData name="Adrian Scrase" userId="c433f16e-0562-4556-87af-24c4f609effe" providerId="ADAL" clId="{53FF318D-C729-43DF-8F7F-9CB1E8BCC7CD}" dt="2022-09-14T06:31:44.736" v="1662" actId="20577"/>
          <ac:spMkLst>
            <pc:docMk/>
            <pc:sldMk cId="4253359787" sldId="564"/>
            <ac:spMk id="8" creationId="{74111305-2FC7-44DF-BC29-847A9716DD79}"/>
          </ac:spMkLst>
        </pc:spChg>
      </pc:sldChg>
      <pc:sldChg chg="modSp mod">
        <pc:chgData name="Adrian Scrase" userId="c433f16e-0562-4556-87af-24c4f609effe" providerId="ADAL" clId="{53FF318D-C729-43DF-8F7F-9CB1E8BCC7CD}" dt="2022-09-06T08:11:40.519" v="1528" actId="20577"/>
        <pc:sldMkLst>
          <pc:docMk/>
          <pc:sldMk cId="3068723993" sldId="565"/>
        </pc:sldMkLst>
        <pc:spChg chg="mod">
          <ac:chgData name="Adrian Scrase" userId="c433f16e-0562-4556-87af-24c4f609effe" providerId="ADAL" clId="{53FF318D-C729-43DF-8F7F-9CB1E8BCC7CD}" dt="2022-09-06T08:11:40.519" v="1528" actId="20577"/>
          <ac:spMkLst>
            <pc:docMk/>
            <pc:sldMk cId="3068723993" sldId="565"/>
            <ac:spMk id="5" creationId="{12AEEBB0-2669-4840-AF84-F1F59C1C336C}"/>
          </ac:spMkLst>
        </pc:spChg>
      </pc:sldChg>
      <pc:sldChg chg="modSp mod">
        <pc:chgData name="Adrian Scrase" userId="c433f16e-0562-4556-87af-24c4f609effe" providerId="ADAL" clId="{53FF318D-C729-43DF-8F7F-9CB1E8BCC7CD}" dt="2022-09-06T08:09:58.406" v="1521" actId="14734"/>
        <pc:sldMkLst>
          <pc:docMk/>
          <pc:sldMk cId="2096894941" sldId="566"/>
        </pc:sldMkLst>
        <pc:graphicFrameChg chg="mod modGraphic">
          <ac:chgData name="Adrian Scrase" userId="c433f16e-0562-4556-87af-24c4f609effe" providerId="ADAL" clId="{53FF318D-C729-43DF-8F7F-9CB1E8BCC7CD}" dt="2022-09-06T08:09:58.406" v="1521" actId="14734"/>
          <ac:graphicFrameMkLst>
            <pc:docMk/>
            <pc:sldMk cId="2096894941" sldId="566"/>
            <ac:graphicFrameMk id="3"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9/13/2022</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9/13/2022</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244475"/>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#48-e – Virtual Meeting</a:t>
            </a: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2022 H1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dirty="0"/>
              <a:t>OP#48(22)05</a:t>
            </a:r>
            <a:endParaRPr lang="en-GB" sz="1600" dirty="0"/>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dirty="0">
                <a:solidFill>
                  <a:srgbClr val="FF3300"/>
                </a:solidFill>
              </a:rPr>
              <a:t>Promotion and marketing materials</a:t>
            </a:r>
          </a:p>
        </p:txBody>
      </p:sp>
      <p:sp>
        <p:nvSpPr>
          <p:cNvPr id="4" name="Subtitle 6">
            <a:extLst>
              <a:ext uri="{FF2B5EF4-FFF2-40B4-BE49-F238E27FC236}">
                <a16:creationId xmlns:a16="http://schemas.microsoft.com/office/drawing/2014/main" id="{ACD718B4-75E2-49EA-937D-FA396C7418B5}"/>
              </a:ext>
            </a:extLst>
          </p:cNvPr>
          <p:cNvSpPr txBox="1">
            <a:spLocks/>
          </p:cNvSpPr>
          <p:nvPr/>
        </p:nvSpPr>
        <p:spPr bwMode="auto">
          <a:xfrm>
            <a:off x="478173" y="1181103"/>
            <a:ext cx="11000654" cy="2132547"/>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The expenditure on promotion and marketing materials at the end of H1 2022 was 25,4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end of the year, expenditure will be approximately 53 </a:t>
            </a:r>
            <a:r>
              <a:rPr lang="en-GB" sz="1800" kern="0" dirty="0" err="1">
                <a:latin typeface="+mn-lt"/>
              </a:rPr>
              <a:t>kEUR</a:t>
            </a:r>
            <a:r>
              <a:rPr lang="en-GB" sz="1800" kern="0" dirty="0">
                <a:latin typeface="+mn-lt"/>
              </a:rPr>
              <a:t> which will represent an underspend of 7 </a:t>
            </a:r>
            <a:r>
              <a:rPr lang="en-GB" sz="1800" kern="0" dirty="0" err="1">
                <a:latin typeface="+mn-lt"/>
              </a:rPr>
              <a:t>kEUR</a:t>
            </a:r>
            <a:r>
              <a:rPr lang="en-GB" sz="1800" kern="0" dirty="0">
                <a:latin typeface="+mn-lt"/>
              </a:rPr>
              <a:t>.  </a:t>
            </a:r>
          </a:p>
          <a:p>
            <a:pPr lvl="1">
              <a:spcBef>
                <a:spcPct val="20000"/>
              </a:spcBef>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550415" y="1181103"/>
            <a:ext cx="10928411" cy="162877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No trainings were delivered in H1 2022, but several training sessions are planned in H2. </a:t>
            </a:r>
          </a:p>
          <a:p>
            <a:pPr>
              <a:spcBef>
                <a:spcPct val="20000"/>
              </a:spcBef>
              <a:defRPr/>
            </a:pPr>
            <a:endParaRPr lang="en-GB" sz="1800" kern="0" dirty="0">
              <a:latin typeface="+mn-lt"/>
            </a:endParaRPr>
          </a:p>
          <a:p>
            <a:pPr>
              <a:spcBef>
                <a:spcPct val="20000"/>
              </a:spcBef>
              <a:defRPr/>
            </a:pPr>
            <a:r>
              <a:rPr lang="en-GB" sz="1800" kern="0" dirty="0">
                <a:latin typeface="+mn-lt"/>
              </a:rPr>
              <a:t>It is therefore predicted that the training budget of 20 </a:t>
            </a:r>
            <a:r>
              <a:rPr lang="en-GB" sz="1800" kern="0" dirty="0" err="1">
                <a:latin typeface="+mn-lt"/>
              </a:rPr>
              <a:t>kEUR</a:t>
            </a:r>
            <a:r>
              <a:rPr lang="en-GB" sz="1800" kern="0" dirty="0">
                <a:latin typeface="+mn-lt"/>
              </a:rPr>
              <a:t> will be fully exhausted by the end of the year.</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550415" y="1181103"/>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The expenditure at the end of H1 2022 amounted to 717 </a:t>
            </a:r>
            <a:r>
              <a:rPr lang="en-GB" sz="1800" kern="0" dirty="0" err="1">
                <a:latin typeface="+mn-lt"/>
              </a:rPr>
              <a:t>kEUR</a:t>
            </a:r>
            <a:r>
              <a:rPr lang="en-GB" sz="1800" kern="0" dirty="0">
                <a:latin typeface="+mn-lt"/>
              </a:rPr>
              <a:t> from an annual budget of 1,454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expenditure will be approximately 1,452 </a:t>
            </a:r>
            <a:r>
              <a:rPr lang="en-GB" sz="1800" kern="0" dirty="0" err="1">
                <a:latin typeface="+mn-lt"/>
              </a:rPr>
              <a:t>kEUR</a:t>
            </a:r>
            <a:r>
              <a:rPr lang="en-GB" sz="1800" kern="0" dirty="0">
                <a:latin typeface="+mn-lt"/>
              </a:rPr>
              <a:t>, representing an underspending of approximately 2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This prediction is made on the assumption that the overhead rate of 39% is applied which needs to be confirmed by the ETSI auditors.  </a:t>
            </a:r>
          </a:p>
          <a:p>
            <a:pPr>
              <a:spcBef>
                <a:spcPct val="20000"/>
              </a:spcBef>
              <a:defRPr/>
            </a:pPr>
            <a:endParaRPr lang="en-GB" sz="1800" kern="0" dirty="0">
              <a:latin typeface="+mn-lt"/>
            </a:endParaRPr>
          </a:p>
          <a:p>
            <a:pPr>
              <a:spcBef>
                <a:spcPct val="20000"/>
              </a:spcBef>
              <a:defRPr/>
            </a:pPr>
            <a:r>
              <a:rPr lang="en-GB" sz="1800" kern="0" dirty="0">
                <a:latin typeface="+mn-lt"/>
              </a:rPr>
              <a:t>It should be noted that the overhead rate may be impacted by the rapidly increasing rate of inflation, a fact that will be reassessed by the ETSI auditors at the year end.</a:t>
            </a: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719091" y="1207737"/>
            <a:ext cx="10928411" cy="3126138"/>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 contingency of 150 </a:t>
            </a:r>
            <a:r>
              <a:rPr lang="en-GB" sz="1800" kern="0" dirty="0" err="1">
                <a:latin typeface="+mn-lt"/>
              </a:rPr>
              <a:t>kEUR</a:t>
            </a:r>
            <a:r>
              <a:rPr lang="en-GB" sz="1800" kern="0" dirty="0">
                <a:latin typeface="+mn-lt"/>
              </a:rPr>
              <a:t> had been set aside for 2022.</a:t>
            </a:r>
            <a:r>
              <a:rPr lang="en-GB" sz="1800" kern="0" dirty="0">
                <a:highlight>
                  <a:srgbClr val="FFFF00"/>
                </a:highlight>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During H1 2022, the expenditure of this budget line was  18 </a:t>
            </a:r>
            <a:r>
              <a:rPr lang="en-GB" sz="1800" kern="0" dirty="0" err="1">
                <a:latin typeface="+mn-lt"/>
              </a:rPr>
              <a:t>kEUR</a:t>
            </a:r>
            <a:r>
              <a:rPr lang="en-GB" sz="1800" kern="0" dirty="0">
                <a:latin typeface="+mn-lt"/>
              </a:rPr>
              <a:t> (staff relocation, expert’s immigration, work permit fees and exchange rates costs).</a:t>
            </a:r>
          </a:p>
          <a:p>
            <a:pPr>
              <a:spcBef>
                <a:spcPct val="20000"/>
              </a:spcBef>
              <a:defRPr/>
            </a:pPr>
            <a:endParaRPr lang="en-GB" sz="1800" dirty="0">
              <a:latin typeface="+mn-lt"/>
            </a:endParaRPr>
          </a:p>
          <a:p>
            <a:pPr>
              <a:spcBef>
                <a:spcPct val="20000"/>
              </a:spcBef>
              <a:defRPr/>
            </a:pPr>
            <a:r>
              <a:rPr lang="en-GB" sz="1800" kern="0" dirty="0">
                <a:latin typeface="+mn-lt"/>
              </a:rPr>
              <a:t>It is predicted that by the year end, expenditure will be 23 </a:t>
            </a:r>
            <a:r>
              <a:rPr lang="en-GB" sz="1800" kern="0" dirty="0" err="1">
                <a:latin typeface="+mn-lt"/>
              </a:rPr>
              <a:t>kEUR</a:t>
            </a:r>
            <a:r>
              <a:rPr lang="en-GB" sz="1800" kern="0" dirty="0">
                <a:latin typeface="+mn-lt"/>
              </a:rPr>
              <a:t> and that approximately 127 </a:t>
            </a:r>
            <a:r>
              <a:rPr lang="en-GB" sz="1800" kern="0" dirty="0" err="1">
                <a:latin typeface="+mn-lt"/>
              </a:rPr>
              <a:t>kEUR</a:t>
            </a:r>
            <a:r>
              <a:rPr lang="en-GB" sz="1800" kern="0" dirty="0">
                <a:latin typeface="+mn-lt"/>
              </a:rPr>
              <a:t>  will remain in contingency.</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Invoices issued and payment received by September 2022 </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3" name="Table 2">
            <a:extLst>
              <a:ext uri="{FF2B5EF4-FFF2-40B4-BE49-F238E27FC236}">
                <a16:creationId xmlns:a16="http://schemas.microsoft.com/office/drawing/2014/main" id="{3817A9B7-25FE-4BAA-9A52-1C02BF45025A}"/>
              </a:ext>
            </a:extLst>
          </p:cNvPr>
          <p:cNvGraphicFramePr>
            <a:graphicFrameLocks noGrp="1"/>
          </p:cNvGraphicFramePr>
          <p:nvPr>
            <p:extLst>
              <p:ext uri="{D42A27DB-BD31-4B8C-83A1-F6EECF244321}">
                <p14:modId xmlns:p14="http://schemas.microsoft.com/office/powerpoint/2010/main" val="3563252514"/>
              </p:ext>
            </p:extLst>
          </p:nvPr>
        </p:nvGraphicFramePr>
        <p:xfrm>
          <a:off x="805343" y="2012322"/>
          <a:ext cx="8112154" cy="1983022"/>
        </p:xfrm>
        <a:graphic>
          <a:graphicData uri="http://schemas.openxmlformats.org/drawingml/2006/table">
            <a:tbl>
              <a:tblPr/>
              <a:tblGrid>
                <a:gridCol w="2461358">
                  <a:extLst>
                    <a:ext uri="{9D8B030D-6E8A-4147-A177-3AD203B41FA5}">
                      <a16:colId xmlns:a16="http://schemas.microsoft.com/office/drawing/2014/main" val="2440944042"/>
                    </a:ext>
                  </a:extLst>
                </a:gridCol>
                <a:gridCol w="2825398">
                  <a:extLst>
                    <a:ext uri="{9D8B030D-6E8A-4147-A177-3AD203B41FA5}">
                      <a16:colId xmlns:a16="http://schemas.microsoft.com/office/drawing/2014/main" val="658947718"/>
                    </a:ext>
                  </a:extLst>
                </a:gridCol>
                <a:gridCol w="2825398">
                  <a:extLst>
                    <a:ext uri="{9D8B030D-6E8A-4147-A177-3AD203B41FA5}">
                      <a16:colId xmlns:a16="http://schemas.microsoft.com/office/drawing/2014/main" val="2251783954"/>
                    </a:ext>
                  </a:extLst>
                </a:gridCol>
              </a:tblGrid>
              <a:tr h="0">
                <a:tc>
                  <a:txBody>
                    <a:bodyPr/>
                    <a:lstStyle/>
                    <a:p>
                      <a:pPr algn="ctr" fontAlgn="ctr"/>
                      <a:r>
                        <a:rPr lang="en-GB" sz="1000" b="1" i="0" u="none" strike="noStrike">
                          <a:solidFill>
                            <a:srgbClr val="000000"/>
                          </a:solidFill>
                          <a:effectLst/>
                          <a:latin typeface="Arial" panose="020B0604020202020204" pitchFamily="34" charset="0"/>
                        </a:rPr>
                        <a:t>Partner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GB" sz="1000" b="1" i="0" u="none" strike="noStrike" dirty="0">
                          <a:solidFill>
                            <a:srgbClr val="000000"/>
                          </a:solidFill>
                          <a:effectLst/>
                          <a:latin typeface="Arial" panose="020B0604020202020204" pitchFamily="34" charset="0"/>
                        </a:rPr>
                        <a:t>Amount invoiced (</a:t>
                      </a:r>
                      <a:r>
                        <a:rPr lang="en-GB" sz="1000" b="1" i="0" u="none" strike="noStrike" dirty="0" err="1">
                          <a:solidFill>
                            <a:srgbClr val="000000"/>
                          </a:solidFill>
                          <a:effectLst/>
                          <a:latin typeface="Arial" panose="020B0604020202020204" pitchFamily="34" charset="0"/>
                        </a:rPr>
                        <a:t>kEUR</a:t>
                      </a:r>
                      <a:r>
                        <a:rPr lang="en-GB" sz="10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GB" sz="1000" b="1" i="0" u="none" strike="noStrike">
                          <a:solidFill>
                            <a:srgbClr val="000000"/>
                          </a:solidFill>
                          <a:effectLst/>
                          <a:latin typeface="Arial" panose="020B0604020202020204" pitchFamily="34" charset="0"/>
                        </a:rPr>
                        <a:t>Amount paid (kEUR)</a:t>
                      </a: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162911410"/>
                  </a:ext>
                </a:extLst>
              </a:tr>
              <a:tr h="325672">
                <a:tc>
                  <a:txBody>
                    <a:bodyPr/>
                    <a:lstStyle/>
                    <a:p>
                      <a:pPr algn="l" fontAlgn="b"/>
                      <a:r>
                        <a:rPr lang="en-GB" sz="1100" b="0" i="0" u="none" strike="noStrike">
                          <a:solidFill>
                            <a:srgbClr val="000000"/>
                          </a:solidFill>
                          <a:effectLst/>
                          <a:latin typeface="Calibri" panose="020F0502020204030204" pitchFamily="34" charset="0"/>
                        </a:rPr>
                        <a:t>ARIB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294 631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294 631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88601783"/>
                  </a:ext>
                </a:extLst>
              </a:tr>
              <a:tr h="190500">
                <a:tc>
                  <a:txBody>
                    <a:bodyPr/>
                    <a:lstStyle/>
                    <a:p>
                      <a:pPr algn="l" fontAlgn="b"/>
                      <a:r>
                        <a:rPr lang="en-GB" sz="1100" b="0" i="0" u="none" strike="noStrike">
                          <a:solidFill>
                            <a:srgbClr val="000000"/>
                          </a:solidFill>
                          <a:effectLst/>
                          <a:latin typeface="Calibri" panose="020F0502020204030204" pitchFamily="34" charset="0"/>
                        </a:rPr>
                        <a:t>CCSA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764 829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764 829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187761"/>
                  </a:ext>
                </a:extLst>
              </a:tr>
              <a:tr h="190500">
                <a:tc>
                  <a:txBody>
                    <a:bodyPr/>
                    <a:lstStyle/>
                    <a:p>
                      <a:pPr algn="l" fontAlgn="b"/>
                      <a:r>
                        <a:rPr lang="en-GB" sz="1100" b="0" i="0" u="none" strike="noStrike">
                          <a:solidFill>
                            <a:srgbClr val="000000"/>
                          </a:solidFill>
                          <a:effectLst/>
                          <a:latin typeface="Calibri" panose="020F0502020204030204" pitchFamily="34" charset="0"/>
                        </a:rPr>
                        <a:t>ETSI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2448 894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2 448 894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99403562"/>
                  </a:ext>
                </a:extLst>
              </a:tr>
              <a:tr h="190500">
                <a:tc>
                  <a:txBody>
                    <a:bodyPr/>
                    <a:lstStyle/>
                    <a:p>
                      <a:pPr algn="l" fontAlgn="b"/>
                      <a:r>
                        <a:rPr lang="en-GB" sz="1100" b="0" i="0" u="none" strike="noStrike">
                          <a:solidFill>
                            <a:srgbClr val="000000"/>
                          </a:solidFill>
                          <a:effectLst/>
                          <a:latin typeface="Calibri" panose="020F0502020204030204" pitchFamily="34" charset="0"/>
                        </a:rPr>
                        <a:t>ATIS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463 526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463 526</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65372"/>
                  </a:ext>
                </a:extLst>
              </a:tr>
              <a:tr h="190500">
                <a:tc>
                  <a:txBody>
                    <a:bodyPr/>
                    <a:lstStyle/>
                    <a:p>
                      <a:pPr algn="l" fontAlgn="b"/>
                      <a:r>
                        <a:rPr lang="en-GB" sz="1100" b="0" i="0" u="none" strike="noStrike">
                          <a:solidFill>
                            <a:srgbClr val="000000"/>
                          </a:solidFill>
                          <a:effectLst/>
                          <a:latin typeface="Calibri" panose="020F0502020204030204" pitchFamily="34" charset="0"/>
                        </a:rPr>
                        <a:t>TTA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148 770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148 770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00995277"/>
                  </a:ext>
                </a:extLst>
              </a:tr>
              <a:tr h="190500">
                <a:tc>
                  <a:txBody>
                    <a:bodyPr/>
                    <a:lstStyle/>
                    <a:p>
                      <a:pPr algn="l" fontAlgn="b"/>
                      <a:r>
                        <a:rPr lang="en-GB" sz="1100" b="0" i="0" u="none" strike="noStrike">
                          <a:solidFill>
                            <a:srgbClr val="000000"/>
                          </a:solidFill>
                          <a:effectLst/>
                          <a:latin typeface="Calibri" panose="020F0502020204030204" pitchFamily="34" charset="0"/>
                        </a:rPr>
                        <a:t>TTC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197 861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000" b="0" i="0" u="none" strike="noStrike" dirty="0">
                          <a:solidFill>
                            <a:srgbClr val="000000"/>
                          </a:solidFill>
                          <a:effectLst/>
                          <a:latin typeface="Arial" panose="020B0604020202020204" pitchFamily="34" charset="0"/>
                        </a:rPr>
                        <a:t>197 861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6527889"/>
                  </a:ext>
                </a:extLst>
              </a:tr>
              <a:tr h="0">
                <a:tc>
                  <a:txBody>
                    <a:bodyPr/>
                    <a:lstStyle/>
                    <a:p>
                      <a:pPr algn="l" fontAlgn="b"/>
                      <a:r>
                        <a:rPr lang="en-GB" sz="1100" b="0" i="0" u="none" strike="noStrike">
                          <a:solidFill>
                            <a:srgbClr val="000000"/>
                          </a:solidFill>
                          <a:effectLst/>
                          <a:latin typeface="Calibri" panose="020F0502020204030204" pitchFamily="34" charset="0"/>
                        </a:rPr>
                        <a:t>TSDSI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335 480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GB" sz="1100" b="0" i="0" u="none" strike="noStrike" dirty="0">
                          <a:solidFill>
                            <a:srgbClr val="000000"/>
                          </a:solidFill>
                          <a:effectLst/>
                          <a:latin typeface="Calibri" panose="020F0502020204030204" pitchFamily="34" charset="0"/>
                        </a:rPr>
                        <a:t>111 827</a:t>
                      </a:r>
                    </a:p>
                    <a:p>
                      <a:pPr algn="ctr" fontAlgn="b"/>
                      <a:r>
                        <a:rPr lang="en-GB" sz="1100" b="0" i="0" u="none" strike="noStrike" dirty="0">
                          <a:solidFill>
                            <a:srgbClr val="000000"/>
                          </a:solidFill>
                          <a:effectLst/>
                          <a:latin typeface="Calibri" panose="020F0502020204030204" pitchFamily="34" charset="0"/>
                        </a:rPr>
                        <a:t>(1</a:t>
                      </a:r>
                      <a:r>
                        <a:rPr lang="en-GB" sz="1100" b="0" i="0" u="none" strike="noStrike" baseline="30000" dirty="0">
                          <a:solidFill>
                            <a:srgbClr val="000000"/>
                          </a:solidFill>
                          <a:effectLst/>
                          <a:latin typeface="Calibri" panose="020F0502020204030204" pitchFamily="34" charset="0"/>
                        </a:rPr>
                        <a:t>st</a:t>
                      </a:r>
                      <a:r>
                        <a:rPr lang="en-GB" sz="1100" b="0" i="0" u="none" strike="noStrike" dirty="0">
                          <a:solidFill>
                            <a:srgbClr val="000000"/>
                          </a:solidFill>
                          <a:effectLst/>
                          <a:latin typeface="Calibri" panose="020F0502020204030204" pitchFamily="34" charset="0"/>
                        </a:rPr>
                        <a:t> instalment received)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8502494"/>
                  </a:ext>
                </a:extLst>
              </a:tr>
              <a:tr h="200025">
                <a:tc>
                  <a:txBody>
                    <a:bodyPr/>
                    <a:lstStyle/>
                    <a:p>
                      <a:pPr algn="l" fontAlgn="b"/>
                      <a:r>
                        <a:rPr lang="en-GB" sz="1100" b="0" i="0" u="none" strike="noStrike">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dirty="0">
                          <a:solidFill>
                            <a:srgbClr val="000000"/>
                          </a:solidFill>
                          <a:effectLst/>
                          <a:latin typeface="Calibri" panose="020F0502020204030204" pitchFamily="34" charset="0"/>
                        </a:rPr>
                        <a:t>4 653 991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dirty="0">
                          <a:solidFill>
                            <a:srgbClr val="000000"/>
                          </a:solidFill>
                          <a:effectLst/>
                          <a:latin typeface="Calibri" panose="020F0502020204030204" pitchFamily="34" charset="0"/>
                        </a:rPr>
                        <a:t>4 430 338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4670726"/>
                  </a:ext>
                </a:extLst>
              </a:tr>
            </a:tbl>
          </a:graphicData>
        </a:graphic>
      </p:graphicFrame>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9673" y="179173"/>
            <a:ext cx="9112251" cy="1143000"/>
          </a:xfrm>
        </p:spPr>
        <p:txBody>
          <a:bodyPr/>
          <a:lstStyle/>
          <a:p>
            <a:r>
              <a:rPr lang="en-GB" sz="2400" b="1" dirty="0"/>
              <a:t>Year end prediction</a:t>
            </a:r>
          </a:p>
        </p:txBody>
      </p:sp>
      <p:graphicFrame>
        <p:nvGraphicFramePr>
          <p:cNvPr id="3" name="Table 2"/>
          <p:cNvGraphicFramePr>
            <a:graphicFrameLocks noGrp="1"/>
          </p:cNvGraphicFramePr>
          <p:nvPr>
            <p:extLst>
              <p:ext uri="{D42A27DB-BD31-4B8C-83A1-F6EECF244321}">
                <p14:modId xmlns:p14="http://schemas.microsoft.com/office/powerpoint/2010/main" val="2661761199"/>
              </p:ext>
            </p:extLst>
          </p:nvPr>
        </p:nvGraphicFramePr>
        <p:xfrm>
          <a:off x="1631511" y="1008101"/>
          <a:ext cx="7946442" cy="4841798"/>
        </p:xfrm>
        <a:graphic>
          <a:graphicData uri="http://schemas.openxmlformats.org/drawingml/2006/table">
            <a:tbl>
              <a:tblPr firstRow="1" bandRow="1">
                <a:tableStyleId>{5C22544A-7EE6-4342-B048-85BDC9FD1C3A}</a:tableStyleId>
              </a:tblPr>
              <a:tblGrid>
                <a:gridCol w="3304699">
                  <a:extLst>
                    <a:ext uri="{9D8B030D-6E8A-4147-A177-3AD203B41FA5}">
                      <a16:colId xmlns:a16="http://schemas.microsoft.com/office/drawing/2014/main" val="20000"/>
                    </a:ext>
                  </a:extLst>
                </a:gridCol>
                <a:gridCol w="1735810">
                  <a:extLst>
                    <a:ext uri="{9D8B030D-6E8A-4147-A177-3AD203B41FA5}">
                      <a16:colId xmlns:a16="http://schemas.microsoft.com/office/drawing/2014/main" val="88704"/>
                    </a:ext>
                  </a:extLst>
                </a:gridCol>
                <a:gridCol w="2905933">
                  <a:extLst>
                    <a:ext uri="{9D8B030D-6E8A-4147-A177-3AD203B41FA5}">
                      <a16:colId xmlns:a16="http://schemas.microsoft.com/office/drawing/2014/main" val="20001"/>
                    </a:ext>
                  </a:extLst>
                </a:gridCol>
              </a:tblGrid>
              <a:tr h="370840">
                <a:tc>
                  <a:txBody>
                    <a:bodyPr/>
                    <a:lstStyle/>
                    <a:p>
                      <a:r>
                        <a:rPr lang="en-GB" sz="1200" dirty="0"/>
                        <a:t>Budget Line</a:t>
                      </a:r>
                    </a:p>
                  </a:txBody>
                  <a:tcPr marL="91445" marR="9144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Mid year actuals (</a:t>
                      </a:r>
                      <a:r>
                        <a:rPr lang="en-GB" sz="1200" dirty="0" err="1"/>
                        <a:t>kEUR</a:t>
                      </a:r>
                      <a:r>
                        <a:rPr lang="en-GB" sz="1200" dirty="0"/>
                        <a:t>)</a:t>
                      </a:r>
                    </a:p>
                    <a:p>
                      <a:endParaRPr lang="en-GB" sz="1200" dirty="0"/>
                    </a:p>
                  </a:txBody>
                  <a:tcPr marL="91445" marR="91445"/>
                </a:tc>
                <a:tc>
                  <a:txBody>
                    <a:bodyPr/>
                    <a:lstStyle/>
                    <a:p>
                      <a:r>
                        <a:rPr lang="en-GB" sz="1200" dirty="0"/>
                        <a:t>Predicted year end situation (</a:t>
                      </a:r>
                      <a:r>
                        <a:rPr lang="en-GB" sz="1200" dirty="0" err="1"/>
                        <a:t>kEUR</a:t>
                      </a:r>
                      <a:r>
                        <a:rPr lang="en-GB" sz="1200" dirty="0"/>
                        <a:t>)</a:t>
                      </a:r>
                    </a:p>
                  </a:txBody>
                  <a:tcPr marL="91445" marR="91445"/>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(MCC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1 289</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rgbClr val="0000FF"/>
                          </a:solidFill>
                        </a:rPr>
                        <a:t>-10</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rgbClr val="0070C0"/>
                        </a:solidFill>
                        <a:latin typeface="Arial" panose="020B0604020202020204" pitchFamily="34" charset="0"/>
                        <a:ea typeface="+mn-ea"/>
                        <a:cs typeface="+mn-cs"/>
                      </a:endParaRPr>
                    </a:p>
                  </a:txBody>
                  <a:tcPr marL="91445" marR="91445"/>
                </a:tc>
                <a:extLst>
                  <a:ext uri="{0D108BD9-81ED-4DB2-BD59-A6C34878D82A}">
                    <a16:rowId xmlns:a16="http://schemas.microsoft.com/office/drawing/2014/main" val="10001"/>
                  </a:ext>
                </a:extLst>
              </a:tr>
              <a:tr h="4700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a:t>
                      </a:r>
                      <a:r>
                        <a:rPr lang="en-GB" sz="1200" dirty="0"/>
                        <a:t> (Seconded Experts)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204,5</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chemeClr val="tx1"/>
                          </a:solidFill>
                        </a:rPr>
                        <a:t>0</a:t>
                      </a:r>
                    </a:p>
                  </a:txBody>
                  <a:tcPr marL="91445" marR="91445"/>
                </a:tc>
                <a:extLst>
                  <a:ext uri="{0D108BD9-81ED-4DB2-BD59-A6C34878D82A}">
                    <a16:rowId xmlns:a16="http://schemas.microsoft.com/office/drawing/2014/main" val="10002"/>
                  </a:ext>
                </a:extLst>
              </a:tr>
              <a:tr h="4906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(IT support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21,3</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rgbClr val="0000FF"/>
                          </a:solidFill>
                        </a:rPr>
                        <a:t>-66,5</a:t>
                      </a:r>
                    </a:p>
                  </a:txBody>
                  <a:tcPr marL="91445" marR="91445"/>
                </a:tc>
                <a:extLst>
                  <a:ext uri="{0D108BD9-81ED-4DB2-BD59-A6C34878D82A}">
                    <a16:rowId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(TTCN testing support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86,7</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rgbClr val="FF0000"/>
                          </a:solidFill>
                        </a:rPr>
                        <a:t>+5</a:t>
                      </a:r>
                    </a:p>
                  </a:txBody>
                  <a:tcPr marL="91445" marR="91445"/>
                </a:tc>
                <a:extLst>
                  <a:ext uri="{0D108BD9-81ED-4DB2-BD59-A6C34878D82A}">
                    <a16:rowId xmlns:a16="http://schemas.microsoft.com/office/drawing/2014/main" val="100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(STF160 TTCN support contractors)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257,4</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baseline="0" dirty="0">
                          <a:solidFill>
                            <a:schemeClr val="tx1"/>
                          </a:solidFill>
                          <a:latin typeface="+mn-lt"/>
                        </a:rPr>
                        <a:t>0 </a:t>
                      </a:r>
                      <a:endParaRPr lang="en-GB" sz="1200" b="1" baseline="0" dirty="0">
                        <a:solidFill>
                          <a:schemeClr val="tx1"/>
                        </a:solidFill>
                      </a:endParaRPr>
                    </a:p>
                  </a:txBody>
                  <a:tcPr marL="91445" marR="91445"/>
                </a:tc>
                <a:extLst>
                  <a:ext uri="{0D108BD9-81ED-4DB2-BD59-A6C34878D82A}">
                    <a16:rowId xmlns:a16="http://schemas.microsoft.com/office/drawing/2014/main" val="1000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Travel and subsistence</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21,2</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rgbClr val="0000FF"/>
                          </a:solidFill>
                        </a:rPr>
                        <a:t>-294</a:t>
                      </a:r>
                    </a:p>
                  </a:txBody>
                  <a:tcPr marL="91445" marR="91445"/>
                </a:tc>
                <a:extLst>
                  <a:ext uri="{0D108BD9-81ED-4DB2-BD59-A6C34878D82A}">
                    <a16:rowId xmlns:a16="http://schemas.microsoft.com/office/drawing/2014/main" val="1000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Promotion and marketing materials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25</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rgbClr val="0000FF"/>
                          </a:solidFill>
                          <a:latin typeface="+mn-lt"/>
                          <a:ea typeface="+mn-ea"/>
                          <a:cs typeface="+mn-cs"/>
                        </a:rPr>
                        <a:t>-7</a:t>
                      </a:r>
                    </a:p>
                  </a:txBody>
                  <a:tcPr marL="91445" marR="91445"/>
                </a:tc>
                <a:extLst>
                  <a:ext uri="{0D108BD9-81ED-4DB2-BD59-A6C34878D82A}">
                    <a16:rowId xmlns:a16="http://schemas.microsoft.com/office/drawing/2014/main" val="100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Training</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0 </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chemeClr val="tx1"/>
                          </a:solidFill>
                        </a:rPr>
                        <a:t>0</a:t>
                      </a:r>
                    </a:p>
                  </a:txBody>
                  <a:tcPr marL="91445" marR="91445"/>
                </a:tc>
                <a:extLst>
                  <a:ext uri="{0D108BD9-81ED-4DB2-BD59-A6C34878D82A}">
                    <a16:rowId xmlns:a16="http://schemas.microsoft.com/office/drawing/2014/main" val="100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Overheads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717</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baseline="0" dirty="0">
                          <a:solidFill>
                            <a:srgbClr val="0000FF"/>
                          </a:solidFill>
                          <a:latin typeface="+mn-lt"/>
                          <a:ea typeface="+mn-ea"/>
                          <a:cs typeface="+mn-cs"/>
                        </a:rPr>
                        <a:t>-2</a:t>
                      </a:r>
                    </a:p>
                  </a:txBody>
                  <a:tcPr marL="91445" marR="91445"/>
                </a:tc>
                <a:extLst>
                  <a:ext uri="{0D108BD9-81ED-4DB2-BD59-A6C34878D82A}">
                    <a16:rowId xmlns:a16="http://schemas.microsoft.com/office/drawing/2014/main" val="1001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Contingency</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18</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baseline="0" dirty="0">
                          <a:solidFill>
                            <a:srgbClr val="0000FF"/>
                          </a:solidFill>
                          <a:latin typeface="+mn-lt"/>
                        </a:rPr>
                        <a:t>-127</a:t>
                      </a:r>
                      <a:endParaRPr lang="en-GB" sz="1200" b="1" baseline="0" dirty="0">
                        <a:solidFill>
                          <a:srgbClr val="0000FF"/>
                        </a:solidFill>
                      </a:endParaRPr>
                    </a:p>
                  </a:txBody>
                  <a:tcPr marL="91445" marR="91445"/>
                </a:tc>
                <a:extLst>
                  <a:ext uri="{0D108BD9-81ED-4DB2-BD59-A6C34878D82A}">
                    <a16:rowId xmlns:a16="http://schemas.microsoft.com/office/drawing/2014/main" val="100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0" dirty="0">
                          <a:latin typeface="+mn-lt"/>
                        </a:rPr>
                        <a:t>Overall Year end Prediction</a:t>
                      </a:r>
                      <a:endParaRPr lang="en-GB" sz="1200" b="1"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2 614,1</a:t>
                      </a:r>
                    </a:p>
                  </a:txBody>
                  <a:tcPr marL="91445" marR="91445"/>
                </a:tc>
                <a:tc>
                  <a:txBody>
                    <a:bodyPr/>
                    <a:lstStyle/>
                    <a:p>
                      <a:pPr algn="r"/>
                      <a:r>
                        <a:rPr lang="en-GB" sz="1200" b="1" baseline="0" dirty="0">
                          <a:solidFill>
                            <a:srgbClr val="0000FF"/>
                          </a:solidFill>
                        </a:rPr>
                        <a:t>-501,5</a:t>
                      </a:r>
                    </a:p>
                  </a:txBody>
                  <a:tcPr marL="91445" marR="91445"/>
                </a:tc>
                <a:extLst>
                  <a:ext uri="{0D108BD9-81ED-4DB2-BD59-A6C34878D82A}">
                    <a16:rowId xmlns:a16="http://schemas.microsoft.com/office/drawing/2014/main" val="10012"/>
                  </a:ext>
                </a:extLst>
              </a:tr>
            </a:tbl>
          </a:graphicData>
        </a:graphic>
      </p:graphicFrame>
      <p:sp>
        <p:nvSpPr>
          <p:cNvPr id="4" name="TextBox 3"/>
          <p:cNvSpPr txBox="1"/>
          <p:nvPr/>
        </p:nvSpPr>
        <p:spPr>
          <a:xfrm>
            <a:off x="10041924" y="3118512"/>
            <a:ext cx="1622854" cy="400110"/>
          </a:xfrm>
          <a:prstGeom prst="rect">
            <a:avLst/>
          </a:prstGeom>
          <a:noFill/>
        </p:spPr>
        <p:txBody>
          <a:bodyPr wrap="square" rtlCol="0">
            <a:spAutoFit/>
          </a:bodyPr>
          <a:lstStyle/>
          <a:p>
            <a:r>
              <a:rPr lang="en-GB" b="1" dirty="0">
                <a:solidFill>
                  <a:srgbClr val="FF0000"/>
                </a:solidFill>
              </a:rPr>
              <a:t>RED</a:t>
            </a:r>
            <a:r>
              <a:rPr lang="en-GB" dirty="0"/>
              <a:t> = Overspend</a:t>
            </a:r>
          </a:p>
          <a:p>
            <a:r>
              <a:rPr lang="en-GB" b="1" dirty="0">
                <a:solidFill>
                  <a:srgbClr val="0070C0"/>
                </a:solidFill>
              </a:rPr>
              <a:t>BLUE</a:t>
            </a:r>
            <a:r>
              <a:rPr lang="en-GB" dirty="0"/>
              <a:t> = Underspend</a:t>
            </a:r>
          </a:p>
        </p:txBody>
      </p:sp>
    </p:spTree>
    <p:extLst>
      <p:ext uri="{BB962C8B-B14F-4D97-AF65-F5344CB8AC3E}">
        <p14:creationId xmlns:p14="http://schemas.microsoft.com/office/powerpoint/2010/main" val="20968949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7" name="Subtitle 6">
            <a:extLst>
              <a:ext uri="{FF2B5EF4-FFF2-40B4-BE49-F238E27FC236}">
                <a16:creationId xmlns:a16="http://schemas.microsoft.com/office/drawing/2014/main" id="{47321805-7739-4B90-B7F4-CE6DD90E9902}"/>
              </a:ext>
            </a:extLst>
          </p:cNvPr>
          <p:cNvSpPr txBox="1">
            <a:spLocks/>
          </p:cNvSpPr>
          <p:nvPr/>
        </p:nvSpPr>
        <p:spPr bwMode="auto">
          <a:xfrm>
            <a:off x="719091" y="1207736"/>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On the expenditure side, the unforeseen pandemic has led to significant underspending as most of the physical meetings took place remotely and the associated travel cancelled.   </a:t>
            </a:r>
          </a:p>
          <a:p>
            <a:pPr>
              <a:spcBef>
                <a:spcPct val="20000"/>
              </a:spcBef>
              <a:defRPr/>
            </a:pPr>
            <a:endParaRPr lang="en-GB" sz="1800" kern="0" dirty="0">
              <a:latin typeface="+mn-lt"/>
            </a:endParaRPr>
          </a:p>
          <a:p>
            <a:pPr>
              <a:spcBef>
                <a:spcPct val="20000"/>
              </a:spcBef>
              <a:defRPr/>
            </a:pPr>
            <a:r>
              <a:rPr lang="en-GB" sz="1800" kern="0" dirty="0">
                <a:latin typeface="+mn-lt"/>
              </a:rPr>
              <a:t>On the income side, most Partner payments have been received.  All payments are expected to be received by the year end</a:t>
            </a:r>
            <a:r>
              <a:rPr lang="en-GB" sz="1800" kern="0" dirty="0"/>
              <a:t>.</a:t>
            </a:r>
            <a:r>
              <a:rPr lang="en-GB" sz="1800" kern="0" dirty="0">
                <a:highlight>
                  <a:srgbClr val="FFFF00"/>
                </a:highlight>
              </a:rPr>
              <a:t> </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It is not possible to predict precisely what will happen during the remainder of  2022, but at this stage it is expected that there will be an overall budget surplus in the order of 500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solidFill>
                  <a:srgbClr val="003366"/>
                </a:solidFill>
              </a:rPr>
              <a:t> </a:t>
            </a:r>
            <a:r>
              <a:rPr lang="en-US" altLang="en-US" sz="1800" dirty="0"/>
              <a:t>Personnel (MCC staff)</a:t>
            </a:r>
          </a:p>
          <a:p>
            <a:pPr>
              <a:lnSpc>
                <a:spcPct val="90000"/>
              </a:lnSpc>
              <a:buFont typeface="Wingdings" panose="05000000000000000000" pitchFamily="2" charset="2"/>
              <a:buChar char="Ø"/>
            </a:pPr>
            <a:r>
              <a:rPr lang="en-US" altLang="en-US" sz="1800" dirty="0"/>
              <a:t> Personnel (MCC Seconded Experts)</a:t>
            </a:r>
          </a:p>
          <a:p>
            <a:pPr>
              <a:lnSpc>
                <a:spcPct val="90000"/>
              </a:lnSpc>
              <a:buFont typeface="Wingdings" panose="05000000000000000000" pitchFamily="2" charset="2"/>
              <a:buChar char="Ø"/>
            </a:pPr>
            <a:r>
              <a:rPr lang="en-US" altLang="en-US" sz="1800" dirty="0"/>
              <a:t> Personnel (IT support staff)</a:t>
            </a:r>
          </a:p>
          <a:p>
            <a:pPr>
              <a:lnSpc>
                <a:spcPct val="90000"/>
              </a:lnSpc>
              <a:buFont typeface="Wingdings" panose="05000000000000000000" pitchFamily="2" charset="2"/>
              <a:buChar char="Ø"/>
            </a:pPr>
            <a:r>
              <a:rPr lang="en-US" altLang="en-US" sz="1800" dirty="0"/>
              <a:t> Personnel (TTCN testing support staff)</a:t>
            </a:r>
          </a:p>
          <a:p>
            <a:pPr>
              <a:lnSpc>
                <a:spcPct val="90000"/>
              </a:lnSpc>
              <a:buFont typeface="Wingdings" panose="05000000000000000000" pitchFamily="2" charset="2"/>
              <a:buChar char="Ø"/>
            </a:pPr>
            <a:r>
              <a:rPr lang="en-US" altLang="en-US" sz="1800" dirty="0"/>
              <a:t> Personnel (TTCN STF 160 contractors)</a:t>
            </a:r>
          </a:p>
          <a:p>
            <a:pPr>
              <a:lnSpc>
                <a:spcPct val="90000"/>
              </a:lnSpc>
              <a:buFont typeface="Wingdings" panose="05000000000000000000" pitchFamily="2" charset="2"/>
              <a:buChar char="Ø"/>
            </a:pPr>
            <a:r>
              <a:rPr lang="en-US" altLang="en-US" sz="1800" dirty="0"/>
              <a:t> Personnel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staff)</a:t>
            </a:r>
          </a:p>
        </p:txBody>
      </p:sp>
      <p:sp>
        <p:nvSpPr>
          <p:cNvPr id="6" name="Subtitle 6"/>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During H1 2022 one new staff member joined the MCC team (</a:t>
            </a:r>
            <a:r>
              <a:rPr lang="en-GB" sz="1800" kern="0" dirty="0" err="1">
                <a:latin typeface="+mn-lt"/>
              </a:rPr>
              <a:t>Dongwook</a:t>
            </a:r>
            <a:r>
              <a:rPr lang="en-GB" sz="1800" kern="0" dirty="0">
                <a:latin typeface="+mn-lt"/>
              </a:rPr>
              <a:t> Kim) in accordance with the agreed budget. </a:t>
            </a:r>
          </a:p>
          <a:p>
            <a:pPr>
              <a:spcBef>
                <a:spcPct val="20000"/>
              </a:spcBef>
              <a:defRPr/>
            </a:pPr>
            <a:endParaRPr lang="en-GB" sz="1800" kern="0" dirty="0">
              <a:latin typeface="+mn-lt"/>
            </a:endParaRPr>
          </a:p>
          <a:p>
            <a:pPr>
              <a:spcBef>
                <a:spcPct val="20000"/>
              </a:spcBef>
              <a:defRPr/>
            </a:pPr>
            <a:r>
              <a:rPr lang="en-GB" sz="1800" kern="0" dirty="0">
                <a:latin typeface="+mn-lt"/>
              </a:rPr>
              <a:t>At the end of H1 2022, approximately 1,289 </a:t>
            </a:r>
            <a:r>
              <a:rPr lang="en-GB" sz="1800" kern="0" dirty="0" err="1">
                <a:latin typeface="+mn-lt"/>
              </a:rPr>
              <a:t>kEUR</a:t>
            </a:r>
            <a:r>
              <a:rPr lang="en-GB" sz="1800" kern="0" dirty="0">
                <a:latin typeface="+mn-lt"/>
              </a:rPr>
              <a:t> had been spent from the MCC staff budget out of an annual budget of 2,415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the expenditure under this budget line will be approximately 2,405 </a:t>
            </a:r>
            <a:r>
              <a:rPr lang="en-GB" sz="1800" kern="0" dirty="0" err="1">
                <a:latin typeface="+mn-lt"/>
              </a:rPr>
              <a:t>kEUR</a:t>
            </a:r>
            <a:r>
              <a:rPr lang="en-GB" sz="1800" kern="0" dirty="0">
                <a:latin typeface="+mn-lt"/>
              </a:rPr>
              <a:t>.  This will represent an underspend of approximately 10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Seconded Experts)</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CCSA, TTA and TSDSI have each provided a seconded expert (in-lieu of payment ) that has worked full time within MCC during H1 2022.  This is expected to continue for the remainder of 2022.</a:t>
            </a:r>
          </a:p>
          <a:p>
            <a:pPr>
              <a:spcBef>
                <a:spcPct val="20000"/>
              </a:spcBef>
              <a:defRPr/>
            </a:pPr>
            <a:endParaRPr lang="en-GB" sz="1800" kern="0" dirty="0">
              <a:latin typeface="+mn-lt"/>
            </a:endParaRPr>
          </a:p>
          <a:p>
            <a:pPr>
              <a:spcBef>
                <a:spcPct val="20000"/>
              </a:spcBef>
              <a:defRPr/>
            </a:pPr>
            <a:r>
              <a:rPr lang="en-GB" sz="1800" kern="0" dirty="0">
                <a:latin typeface="+mn-lt"/>
              </a:rPr>
              <a:t>They each have a value of 136,2 </a:t>
            </a:r>
            <a:r>
              <a:rPr lang="en-GB" sz="1800" kern="0" dirty="0" err="1">
                <a:latin typeface="+mn-lt"/>
              </a:rPr>
              <a:t>kEUR</a:t>
            </a:r>
            <a:r>
              <a:rPr lang="en-GB" sz="1800" kern="0" dirty="0">
                <a:latin typeface="+mn-lt"/>
              </a:rPr>
              <a:t> which has been deducted from the invoices issued to those Partners.</a:t>
            </a:r>
          </a:p>
          <a:p>
            <a:pPr>
              <a:spcBef>
                <a:spcPct val="20000"/>
              </a:spcBef>
              <a:defRPr/>
            </a:pPr>
            <a:endParaRPr lang="en-GB" sz="1800" kern="0" dirty="0">
              <a:latin typeface="+mn-lt"/>
            </a:endParaRPr>
          </a:p>
          <a:p>
            <a:pPr>
              <a:spcBef>
                <a:spcPct val="20000"/>
              </a:spcBef>
              <a:defRPr/>
            </a:pPr>
            <a:r>
              <a:rPr lang="en-GB" sz="1800" kern="0" dirty="0">
                <a:latin typeface="+mn-lt"/>
              </a:rPr>
              <a:t>It is therefore not expected that this budget line will result in any overspend or underspend at the year end.</a:t>
            </a:r>
          </a:p>
          <a:p>
            <a:pPr>
              <a:spcBef>
                <a:spcPct val="20000"/>
              </a:spcBef>
              <a:defRPr/>
            </a:pPr>
            <a:endParaRPr lang="en-GB" sz="1800" kern="0" dirty="0">
              <a:latin typeface="+mn-lt"/>
            </a:endParaRPr>
          </a:p>
          <a:p>
            <a:pPr>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Personnel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The pandemic situation had a widespread impact on 3GPP during H1 2022.  One face-to face meeting did take place though where on-site support was provided by IT staff.  This included the provision of online-access for remote attendees.</a:t>
            </a:r>
          </a:p>
          <a:p>
            <a:pPr>
              <a:spcBef>
                <a:spcPct val="20000"/>
              </a:spcBef>
              <a:defRPr/>
            </a:pPr>
            <a:endParaRPr lang="en-GB" sz="1800" kern="0" dirty="0">
              <a:latin typeface="+mn-lt"/>
            </a:endParaRPr>
          </a:p>
          <a:p>
            <a:pPr>
              <a:spcBef>
                <a:spcPct val="20000"/>
              </a:spcBef>
              <a:defRPr/>
            </a:pPr>
            <a:r>
              <a:rPr lang="en-GB" sz="1800" kern="0" dirty="0">
                <a:latin typeface="+mn-lt"/>
              </a:rPr>
              <a:t>The expenditure at the end of H1 2022 under the IT support staff budget line was 21,3 </a:t>
            </a:r>
            <a:r>
              <a:rPr lang="en-GB" sz="1800" kern="0" dirty="0" err="1">
                <a:latin typeface="+mn-lt"/>
              </a:rPr>
              <a:t>kEUR</a:t>
            </a:r>
            <a:r>
              <a:rPr lang="en-GB" sz="1800" kern="0" dirty="0">
                <a:latin typeface="+mn-lt"/>
              </a:rPr>
              <a:t> out of an annual budget of 103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Another face-to-face meeting took place in August and a further one is planned for November.</a:t>
            </a:r>
          </a:p>
          <a:p>
            <a:pPr>
              <a:spcBef>
                <a:spcPct val="20000"/>
              </a:spcBef>
              <a:defRPr/>
            </a:pPr>
            <a:endParaRPr lang="en-GB" sz="1800" kern="0" dirty="0">
              <a:latin typeface="+mn-lt"/>
            </a:endParaRPr>
          </a:p>
          <a:p>
            <a:pPr>
              <a:spcBef>
                <a:spcPct val="20000"/>
              </a:spcBef>
              <a:defRPr/>
            </a:pPr>
            <a:r>
              <a:rPr lang="en-GB" sz="1800" kern="0" dirty="0">
                <a:latin typeface="+mn-lt"/>
              </a:rPr>
              <a:t>Taking the above into account, it is predicted that expenditure under the IT support budget by the year end will be  approximately 36,5 </a:t>
            </a:r>
            <a:r>
              <a:rPr lang="en-GB" sz="1800" kern="0" dirty="0" err="1">
                <a:latin typeface="+mn-lt"/>
              </a:rPr>
              <a:t>kEUR</a:t>
            </a:r>
            <a:r>
              <a:rPr lang="en-GB" sz="1800" kern="0" dirty="0">
                <a:latin typeface="+mn-lt"/>
              </a:rPr>
              <a:t>, which will represent an underspend of 66,5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(TTCN testing support staff)</a:t>
            </a: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482541" y="1456874"/>
            <a:ext cx="10928411"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One full-time TTCN support expert is provided to manage the development of TTCN within 3GPP. </a:t>
            </a:r>
          </a:p>
          <a:p>
            <a:pPr>
              <a:spcBef>
                <a:spcPct val="20000"/>
              </a:spcBef>
              <a:defRPr/>
            </a:pPr>
            <a:endParaRPr lang="en-GB" sz="1800" kern="0" dirty="0">
              <a:latin typeface="+mn-lt"/>
            </a:endParaRPr>
          </a:p>
          <a:p>
            <a:pPr>
              <a:spcBef>
                <a:spcPct val="20000"/>
              </a:spcBef>
              <a:defRPr/>
            </a:pPr>
            <a:r>
              <a:rPr lang="en-GB" sz="1800" kern="0" dirty="0">
                <a:latin typeface="+mn-lt"/>
              </a:rPr>
              <a:t>The cost of that expert at the end of H1 2022 was 86,7 </a:t>
            </a:r>
            <a:r>
              <a:rPr lang="en-GB" sz="1800" kern="0" dirty="0" err="1">
                <a:latin typeface="+mn-lt"/>
              </a:rPr>
              <a:t>kEUR</a:t>
            </a:r>
            <a:r>
              <a:rPr lang="en-GB" sz="1800" kern="0" dirty="0">
                <a:latin typeface="+mn-lt"/>
              </a:rPr>
              <a:t> out of an annual budget of 150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The year-end forecast is 155 </a:t>
            </a:r>
            <a:r>
              <a:rPr lang="en-GB" sz="1800" kern="0" dirty="0" err="1">
                <a:latin typeface="+mn-lt"/>
              </a:rPr>
              <a:t>kEUR</a:t>
            </a:r>
            <a:r>
              <a:rPr lang="en-GB" sz="1800" kern="0" dirty="0">
                <a:latin typeface="+mn-lt"/>
              </a:rPr>
              <a:t>, with an overspend of approximately 5 </a:t>
            </a:r>
            <a:r>
              <a:rPr lang="en-GB" sz="1800" kern="0" dirty="0" err="1">
                <a:latin typeface="+mn-lt"/>
              </a:rPr>
              <a:t>kEUR</a:t>
            </a:r>
            <a:r>
              <a:rPr lang="en-GB" sz="1800" kern="0" dirty="0">
                <a:latin typeface="+mn-lt"/>
              </a:rPr>
              <a:t>, resulting from leave entitlement provisions allocated in 2022 and salary related increases.</a:t>
            </a: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n-lt"/>
              </a:rPr>
              <a:t>Personnel (TTCN </a:t>
            </a:r>
            <a:r>
              <a:rPr lang="en-GB" sz="2400" b="1" kern="0" dirty="0">
                <a:solidFill>
                  <a:srgbClr val="FF3300"/>
                </a:solidFill>
                <a:latin typeface="+mn-lt"/>
                <a:ea typeface="+mj-ea"/>
                <a:cs typeface="+mj-cs"/>
              </a:rPr>
              <a:t>STF 160 contractors)</a:t>
            </a:r>
          </a:p>
        </p:txBody>
      </p:sp>
      <p:sp>
        <p:nvSpPr>
          <p:cNvPr id="9" name="Subtitle 6">
            <a:extLst>
              <a:ext uri="{FF2B5EF4-FFF2-40B4-BE49-F238E27FC236}">
                <a16:creationId xmlns:a16="http://schemas.microsoft.com/office/drawing/2014/main" id="{737227D7-5D1C-4F27-A235-27E41315B803}"/>
              </a:ext>
            </a:extLst>
          </p:cNvPr>
          <p:cNvSpPr txBox="1">
            <a:spLocks/>
          </p:cNvSpPr>
          <p:nvPr/>
        </p:nvSpPr>
        <p:spPr bwMode="auto">
          <a:xfrm>
            <a:off x="550415" y="1181103"/>
            <a:ext cx="10697593" cy="2352210"/>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By the end of H1 2022,  257,4 </a:t>
            </a:r>
            <a:r>
              <a:rPr lang="en-GB" sz="1800" kern="0" dirty="0" err="1">
                <a:latin typeface="+mn-lt"/>
              </a:rPr>
              <a:t>kEUR</a:t>
            </a:r>
            <a:r>
              <a:rPr lang="en-GB" sz="1800" kern="0" dirty="0">
                <a:latin typeface="+mn-lt"/>
              </a:rPr>
              <a:t> of contracts have been established for STF160 out of the annual budget of 754 </a:t>
            </a:r>
            <a:r>
              <a:rPr lang="en-GB" sz="1800" kern="0" dirty="0" err="1">
                <a:latin typeface="+mn-lt"/>
              </a:rPr>
              <a:t>kEUR</a:t>
            </a:r>
            <a:r>
              <a:rPr lang="en-GB" sz="1800" kern="0" dirty="0">
                <a:latin typeface="+mn-lt"/>
              </a:rPr>
              <a:t>. Further allocations will take place by the end of September. </a:t>
            </a:r>
          </a:p>
          <a:p>
            <a:pPr>
              <a:spcBef>
                <a:spcPct val="20000"/>
              </a:spcBef>
              <a:defRPr/>
            </a:pPr>
            <a:endParaRPr lang="en-GB" sz="1800" kern="0" dirty="0">
              <a:latin typeface="+mn-lt"/>
            </a:endParaRPr>
          </a:p>
          <a:p>
            <a:pPr>
              <a:spcBef>
                <a:spcPct val="20000"/>
              </a:spcBef>
              <a:defRPr/>
            </a:pPr>
            <a:r>
              <a:rPr lang="en-GB" sz="1800" kern="0" dirty="0">
                <a:latin typeface="+mn-lt"/>
              </a:rPr>
              <a:t>The year-end prediction is that expenditure for this service will close within budget (with the possibility of a slight underspend).</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j-lt"/>
              </a:rPr>
              <a:t>Personnel (TTCN STF </a:t>
            </a:r>
            <a:r>
              <a:rPr lang="en-GB" sz="2400" b="1" kern="0" dirty="0">
                <a:solidFill>
                  <a:srgbClr val="FF3300"/>
                </a:solidFill>
                <a:latin typeface="+mj-lt"/>
                <a:ea typeface="+mj-ea"/>
                <a:cs typeface="+mj-cs"/>
              </a:rPr>
              <a:t>160P, 160G and 160Q contractors)</a:t>
            </a:r>
          </a:p>
        </p:txBody>
      </p:sp>
      <p:sp>
        <p:nvSpPr>
          <p:cNvPr id="8" name="Subtitle 6">
            <a:extLst>
              <a:ext uri="{FF2B5EF4-FFF2-40B4-BE49-F238E27FC236}">
                <a16:creationId xmlns:a16="http://schemas.microsoft.com/office/drawing/2014/main" id="{74111305-2FC7-44DF-BC29-847A9716DD79}"/>
              </a:ext>
            </a:extLst>
          </p:cNvPr>
          <p:cNvSpPr txBox="1">
            <a:spLocks/>
          </p:cNvSpPr>
          <p:nvPr/>
        </p:nvSpPr>
        <p:spPr bwMode="auto">
          <a:xfrm>
            <a:off x="550415" y="1181103"/>
            <a:ext cx="10928411" cy="2352210"/>
          </a:xfrm>
          <a:prstGeom prst="rect">
            <a:avLst/>
          </a:prstGeom>
          <a:noFill/>
          <a:ln w="9525">
            <a:noFill/>
            <a:miter lim="800000"/>
            <a:headEnd/>
            <a:tailEnd/>
          </a:ln>
        </p:spPr>
        <p:txBody>
          <a:bodyPr/>
          <a:lstStyle/>
          <a:p>
            <a:pPr>
              <a:spcBef>
                <a:spcPct val="20000"/>
              </a:spcBef>
              <a:defRPr/>
            </a:pPr>
            <a:r>
              <a:rPr lang="en-GB" sz="1800" kern="0" dirty="0">
                <a:latin typeface="+mn-lt"/>
              </a:rPr>
              <a:t>   At the end of H1 2022:</a:t>
            </a:r>
          </a:p>
          <a:p>
            <a:pPr>
              <a:spcBef>
                <a:spcPct val="20000"/>
              </a:spcBef>
              <a:defRPr/>
            </a:pPr>
            <a:endParaRPr lang="en-GB" sz="1800" kern="0" dirty="0">
              <a:latin typeface="+mn-lt"/>
            </a:endParaRP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allocated for TTCN development funded by PTCRB/CTIA</a:t>
            </a:r>
          </a:p>
          <a:p>
            <a:pPr marL="285750" indent="-285750">
              <a:spcBef>
                <a:spcPct val="20000"/>
              </a:spcBef>
              <a:buFont typeface="Arial" panose="020B0604020202020204" pitchFamily="34" charset="0"/>
              <a:buChar char="•"/>
              <a:defRPr/>
            </a:pPr>
            <a:r>
              <a:rPr lang="en-GB" sz="1800" kern="0" dirty="0">
                <a:latin typeface="+mn-lt"/>
              </a:rPr>
              <a:t>120 </a:t>
            </a:r>
            <a:r>
              <a:rPr lang="en-GB" sz="1800" kern="0" dirty="0" err="1">
                <a:latin typeface="+mn-lt"/>
              </a:rPr>
              <a:t>kEUR</a:t>
            </a:r>
            <a:r>
              <a:rPr lang="en-GB" sz="1800" kern="0" dirty="0">
                <a:latin typeface="+mn-lt"/>
              </a:rPr>
              <a:t> has been allocated for TTCN development funded by GCF (36 </a:t>
            </a:r>
            <a:r>
              <a:rPr lang="en-GB" sz="1800" kern="0" dirty="0" err="1">
                <a:latin typeface="+mn-lt"/>
              </a:rPr>
              <a:t>kEUR</a:t>
            </a:r>
            <a:r>
              <a:rPr lang="en-GB" sz="1800" kern="0" dirty="0">
                <a:latin typeface="+mn-lt"/>
              </a:rPr>
              <a:t> remaining to be allocated) </a:t>
            </a:r>
          </a:p>
          <a:p>
            <a:pPr marL="285750" indent="-285750">
              <a:spcBef>
                <a:spcPct val="20000"/>
              </a:spcBef>
              <a:buFont typeface="Arial" panose="020B0604020202020204" pitchFamily="34" charset="0"/>
              <a:buChar char="•"/>
              <a:defRPr/>
            </a:pPr>
            <a:r>
              <a:rPr lang="en-GB" sz="1800" kern="0" dirty="0">
                <a:latin typeface="+mn-lt"/>
              </a:rPr>
              <a:t> 26 </a:t>
            </a:r>
            <a:r>
              <a:rPr lang="en-GB" sz="1800" kern="0" dirty="0" err="1">
                <a:latin typeface="+mn-lt"/>
              </a:rPr>
              <a:t>kEUR</a:t>
            </a:r>
            <a:r>
              <a:rPr lang="en-GB" sz="1800" kern="0" dirty="0">
                <a:latin typeface="+mn-lt"/>
              </a:rPr>
              <a:t> has been allocated for TTCN development funded by Qualcomm</a:t>
            </a:r>
          </a:p>
          <a:p>
            <a:pPr>
              <a:spcBef>
                <a:spcPct val="20000"/>
              </a:spcBef>
              <a:defRPr/>
            </a:pPr>
            <a:endParaRPr lang="en-GB" sz="1800" kern="0" dirty="0">
              <a:latin typeface="+mn-lt"/>
            </a:endParaRPr>
          </a:p>
          <a:p>
            <a:pPr>
              <a:spcBef>
                <a:spcPct val="20000"/>
              </a:spcBef>
              <a:defRPr/>
            </a:pPr>
            <a:endParaRPr lang="en-GB" sz="1800" i="1"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It is predicted that these funds will be exhausted by the year end.</a:t>
            </a:r>
          </a:p>
          <a:p>
            <a:pPr>
              <a:spcBef>
                <a:spcPct val="20000"/>
              </a:spcBef>
              <a:defRPr/>
            </a:pPr>
            <a:endParaRPr lang="en-GB" sz="1800" kern="0" dirty="0">
              <a:highlight>
                <a:srgbClr val="FFFF00"/>
              </a:highlight>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Travel and subsistence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9</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Very little travel has been incurred during H1 2022.</a:t>
            </a:r>
          </a:p>
          <a:p>
            <a:pPr>
              <a:spcBef>
                <a:spcPct val="20000"/>
              </a:spcBef>
              <a:defRPr/>
            </a:pPr>
            <a:endParaRPr lang="en-GB" sz="1800" kern="0" dirty="0">
              <a:latin typeface="+mn-lt"/>
            </a:endParaRPr>
          </a:p>
          <a:p>
            <a:pPr>
              <a:spcBef>
                <a:spcPct val="20000"/>
              </a:spcBef>
              <a:defRPr/>
            </a:pPr>
            <a:r>
              <a:rPr lang="en-GB" sz="1800" kern="0" dirty="0">
                <a:latin typeface="+mn-lt"/>
              </a:rPr>
              <a:t>The travel costs amounted to 21,2 </a:t>
            </a:r>
            <a:r>
              <a:rPr lang="en-GB" sz="1800" kern="0" dirty="0" err="1">
                <a:latin typeface="+mn-lt"/>
              </a:rPr>
              <a:t>kEUR</a:t>
            </a:r>
            <a:r>
              <a:rPr lang="en-GB" sz="1800" kern="0" dirty="0">
                <a:latin typeface="+mn-lt"/>
              </a:rPr>
              <a:t> out of a budget of 394 </a:t>
            </a:r>
            <a:r>
              <a:rPr lang="en-GB" sz="1800" kern="0" dirty="0" err="1">
                <a:latin typeface="+mn-lt"/>
              </a:rPr>
              <a:t>kEUR</a:t>
            </a:r>
            <a:r>
              <a:rPr lang="en-GB" sz="1800" kern="0" dirty="0">
                <a:latin typeface="+mn-lt"/>
              </a:rPr>
              <a:t>.</a:t>
            </a:r>
          </a:p>
          <a:p>
            <a:pPr>
              <a:spcBef>
                <a:spcPct val="20000"/>
              </a:spcBef>
              <a:defRPr/>
            </a:pPr>
            <a:r>
              <a:rPr lang="en-GB" sz="1800" kern="0" dirty="0">
                <a:latin typeface="+mn-lt"/>
              </a:rPr>
              <a:t>  </a:t>
            </a:r>
          </a:p>
          <a:p>
            <a:pPr>
              <a:spcBef>
                <a:spcPct val="20000"/>
              </a:spcBef>
              <a:defRPr/>
            </a:pPr>
            <a:r>
              <a:rPr lang="en-GB" sz="1800" kern="0" dirty="0">
                <a:latin typeface="+mn-lt"/>
              </a:rPr>
              <a:t>By the end of the year, it is predicted that travel costs will amount to approximately 100 </a:t>
            </a:r>
            <a:r>
              <a:rPr lang="en-GB" sz="1800" kern="0" dirty="0" err="1">
                <a:latin typeface="+mn-lt"/>
              </a:rPr>
              <a:t>kEUR</a:t>
            </a:r>
            <a:r>
              <a:rPr lang="en-GB" sz="1800" kern="0" dirty="0">
                <a:latin typeface="+mn-lt"/>
              </a:rPr>
              <a:t>, which will </a:t>
            </a:r>
            <a:r>
              <a:rPr lang="en-GB" sz="1800" kern="0">
                <a:latin typeface="+mn-lt"/>
              </a:rPr>
              <a:t>represent an underspend </a:t>
            </a:r>
            <a:r>
              <a:rPr lang="en-GB" sz="1800" kern="0" dirty="0">
                <a:latin typeface="+mn-lt"/>
              </a:rPr>
              <a:t>of 294 </a:t>
            </a:r>
            <a:r>
              <a:rPr lang="en-GB" sz="1800" kern="0" dirty="0" err="1">
                <a:latin typeface="+mn-lt"/>
              </a:rPr>
              <a:t>kEUR</a:t>
            </a:r>
            <a:r>
              <a:rPr lang="en-GB" sz="1800" kern="0" dirty="0">
                <a:latin typeface="+mn-lt"/>
              </a:rPr>
              <a:t>.</a:t>
            </a:r>
          </a:p>
          <a:p>
            <a:pPr lvl="1">
              <a:spcBef>
                <a:spcPct val="20000"/>
              </a:spcBef>
              <a:defRPr/>
            </a:pPr>
            <a:endParaRPr lang="en-GB" sz="18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37017</TotalTime>
  <Words>1193</Words>
  <Application>Microsoft Office PowerPoint</Application>
  <PresentationFormat>Widescreen</PresentationFormat>
  <Paragraphs>213</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Times New Roman</vt:lpstr>
      <vt:lpstr>Wingdings</vt:lpstr>
      <vt:lpstr>Office Theme</vt:lpstr>
      <vt:lpstr>  Summary of 2022 H1 Income and Expenditure </vt:lpstr>
      <vt:lpstr>Contents</vt:lpstr>
      <vt:lpstr>PowerPoint Presentation</vt:lpstr>
      <vt:lpstr>PowerPoint Presentation</vt:lpstr>
      <vt:lpstr>Personnel (IT support staff) </vt:lpstr>
      <vt:lpstr>PowerPoint Presentation</vt:lpstr>
      <vt:lpstr>PowerPoint Presentation</vt:lpstr>
      <vt:lpstr>PowerPoint Presentation</vt:lpstr>
      <vt:lpstr>Travel and subsistence</vt:lpstr>
      <vt:lpstr>Promotion and marketing materials</vt:lpstr>
      <vt:lpstr>Training</vt:lpstr>
      <vt:lpstr>Overheads</vt:lpstr>
      <vt:lpstr>Contingency</vt:lpstr>
      <vt:lpstr>PowerPoint Presentation</vt:lpstr>
      <vt:lpstr>Year end prediction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1091</cp:revision>
  <cp:lastPrinted>2021-09-13T13:10:36Z</cp:lastPrinted>
  <dcterms:created xsi:type="dcterms:W3CDTF">2008-08-30T09:32:10Z</dcterms:created>
  <dcterms:modified xsi:type="dcterms:W3CDTF">2022-09-14T06:31:50Z</dcterms:modified>
</cp:coreProperties>
</file>