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4"/>
  </p:notesMasterIdLst>
  <p:sldIdLst>
    <p:sldId id="810" r:id="rId5"/>
    <p:sldId id="823" r:id="rId6"/>
    <p:sldId id="818" r:id="rId7"/>
    <p:sldId id="816" r:id="rId8"/>
    <p:sldId id="305" r:id="rId9"/>
    <p:sldId id="819" r:id="rId10"/>
    <p:sldId id="820" r:id="rId11"/>
    <p:sldId id="822" r:id="rId12"/>
    <p:sldId id="824" r:id="rId13"/>
  </p:sldIdLst>
  <p:sldSz cx="12192000" cy="6858000"/>
  <p:notesSz cx="7053263" cy="10180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6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6414" cy="510800"/>
          </a:xfrm>
          <a:prstGeom prst="rect">
            <a:avLst/>
          </a:prstGeom>
        </p:spPr>
        <p:txBody>
          <a:bodyPr vert="horz" lIns="98472" tIns="49236" rIns="98472" bIns="49236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95217" y="0"/>
            <a:ext cx="3056414" cy="510800"/>
          </a:xfrm>
          <a:prstGeom prst="rect">
            <a:avLst/>
          </a:prstGeom>
        </p:spPr>
        <p:txBody>
          <a:bodyPr vert="horz" lIns="98472" tIns="49236" rIns="98472" bIns="49236" rtlCol="0"/>
          <a:lstStyle>
            <a:lvl1pPr algn="r">
              <a:defRPr sz="1300"/>
            </a:lvl1pPr>
          </a:lstStyle>
          <a:p>
            <a:fld id="{9C395941-45A8-48FF-B15F-44E65E560486}" type="datetimeFigureOut">
              <a:rPr lang="en-US" smtClean="0"/>
              <a:t>12/13/2019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73075" y="1273175"/>
            <a:ext cx="6107113" cy="3435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8472" tIns="49236" rIns="98472" bIns="4923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5327" y="4899432"/>
            <a:ext cx="5642610" cy="4008626"/>
          </a:xfrm>
          <a:prstGeom prst="rect">
            <a:avLst/>
          </a:prstGeom>
        </p:spPr>
        <p:txBody>
          <a:bodyPr vert="horz" lIns="98472" tIns="49236" rIns="98472" bIns="49236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669840"/>
            <a:ext cx="3056414" cy="510799"/>
          </a:xfrm>
          <a:prstGeom prst="rect">
            <a:avLst/>
          </a:prstGeom>
        </p:spPr>
        <p:txBody>
          <a:bodyPr vert="horz" lIns="98472" tIns="49236" rIns="98472" bIns="49236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95217" y="9669840"/>
            <a:ext cx="3056414" cy="510799"/>
          </a:xfrm>
          <a:prstGeom prst="rect">
            <a:avLst/>
          </a:prstGeom>
        </p:spPr>
        <p:txBody>
          <a:bodyPr vert="horz" lIns="98472" tIns="49236" rIns="98472" bIns="49236" rtlCol="0" anchor="b"/>
          <a:lstStyle>
            <a:lvl1pPr algn="r">
              <a:defRPr sz="1300"/>
            </a:lvl1pPr>
          </a:lstStyle>
          <a:p>
            <a:fld id="{DF227083-A56C-4503-A4E7-2BCA4D20AD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7518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03025D65-B132-4391-A6FC-1F4939ABBC9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875B1284-0ADF-4312-9D1D-60DA44DF5DC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4E52B703-CA5E-435D-B13B-CD624A5F90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01813"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00083" indent="-307724" defTabSz="1001813"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230897" indent="-246179" defTabSz="1001813"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23255" indent="-246179" defTabSz="1001813"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15614" indent="-246179" defTabSz="1001813"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07973" indent="-246179" defTabSz="1001813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331" indent="-246179" defTabSz="1001813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92690" indent="-246179" defTabSz="1001813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85049" indent="-246179" defTabSz="1001813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928D813-753C-4074-9652-4D63C8A738DF}" type="slidenum">
              <a:rPr lang="en-GB" altLang="en-US" sz="1300">
                <a:latin typeface="Times New Roman" panose="02020603050405020304" pitchFamily="18" charset="0"/>
              </a:rPr>
              <a:pPr/>
              <a:t>5</a:t>
            </a:fld>
            <a:endParaRPr lang="en-GB" altLang="en-US" sz="13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84706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E01516-337C-4E19-8B8F-F294991EA9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6B86B7-F021-4FDF-8BD2-EC153FEAD1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64232E-CCAA-4C4A-879E-64A40CAA7D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12/13/2019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FCA65A-F17F-4157-968F-9179A11158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A54AC8-4892-484D-862B-D8926F326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7870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33D487-C174-4100-8BE8-A78D855571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E3D434-E4B5-4D5E-838B-2F8EFF59CD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D10170-1842-4922-B5E2-C3D9BA9A9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12/13/2019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E98A57-62F4-4370-9EF2-3501BB9FA0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011C88-1097-471B-9E78-88BC21A4E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057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B15A8E5-FAA2-4BCA-8AC1-CDA9C4C91F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9619AB9-893B-455A-888E-70CC098160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E78F53-EE90-48D7-AD9A-310AAC094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12/13/2019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DEC511-CDBB-4685-B08B-63F4EC9B0C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DBC047-2905-423A-AC92-42968D737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846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DE2238-7F5C-46E5-BEF6-EBC82D31F3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F84F9F-31B5-4F32-AD6D-B2858C520E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934030-68D3-4664-9444-ACA7BFE8DF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12/13/2019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E52D2E-F7CE-4C3E-864A-F43EE213BF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C19ADD-E22F-4755-8571-748E93209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0909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301933-3CA7-4DE0-A87B-8E41D6C91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E68B55-A799-4895-950F-EF37FF6954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046283-FB2E-443B-9ADE-514A4D26DD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12/13/2019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339D0F-2DA7-4A3C-ADDE-201AC73883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EF2D78-F3FC-4CD0-849D-6ECF4D558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28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9A6903-3CC4-4CC3-BEF7-0893FEF443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9A8F8A-FF36-493B-8428-049AF3FFD7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3095A9-6181-48EC-8B1B-E8E8D0AC07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46DA5E-83CA-4F15-A131-ACE52C1C0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12/13/2019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807957-C0D0-4C75-A488-4122FB5E6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333096-492C-43EE-A60E-DED09238E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005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E1198-C92C-4AB2-977A-B331806780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3CD18E-3136-427A-818D-C5B5EA4854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15E44B-6994-4800-A4BB-6C3513FE14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262AD6A-8EC1-4B37-8A32-B4818A5A64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8C7EBD8-ECB8-4712-B0B7-F5E60A5370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733894-93CA-42E7-A60B-6359C58DE0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12/13/2019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85B3A74-938D-451D-8D84-7D8CEEB9AC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CD5403-8C42-4BFE-858A-FAA63E98ED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282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7E6844-B437-404E-91A1-B65EE69FF1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38B5B2-4B97-4E1C-9355-87A3C226A1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12/13/2019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38F8419-B0B6-47C8-99E0-7B3A969023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57F4A9-640F-4F8F-B97A-38CD5ADE3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170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3A14A1B-508A-437A-9107-C3584E2EC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12/13/2019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33563FB-B147-4815-A3CB-EEF4FEF98E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156DED-138D-4589-B5A4-191D97D55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070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06F82E-EA2B-4516-9503-44152135C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6975D-4C83-492A-B963-228B3DB78B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43A07D-F944-4D0B-965F-2F00DEA195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9F8EDC-7B72-488C-953D-BD5B8574B7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12/13/2019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3B7194-DE83-4D29-93DF-E9C4869BEC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A5AFF0-807D-4E86-8F54-B97047914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175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1A5FF6-1569-4D5C-BF42-601FD8A29F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6AA52B-EFAB-45CE-BE8E-110954BD63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95A5D6-DC8F-40A2-A28C-9B85183A61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96F7F6-2CD9-403D-9E7B-42F0BBE263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12/13/2019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DADD50-6128-4239-BE6C-F1B0E7246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37573D-906A-493B-9D16-0500DBAAA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773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F700FDB-78A3-4FE2-8580-6F1655C25C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B9AE13-9373-430E-AE33-70F7E78BEB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54EA02-00B6-4F73-994D-AC002D1478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733FF0-1BA5-4C3B-A176-A3EF57118968}" type="datetimeFigureOut">
              <a:rPr lang="en-US" smtClean="0"/>
              <a:t>12/13/2019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D53AE9-B115-4B11-8A34-73BEADEEB0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02BD44-4F0B-494B-B5FA-2900D9B50E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636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A8B2F6-EE5D-4818-838E-01BA68699C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6661" y="1561224"/>
            <a:ext cx="10998678" cy="2387600"/>
          </a:xfrm>
        </p:spPr>
        <p:txBody>
          <a:bodyPr>
            <a:normAutofit/>
          </a:bodyPr>
          <a:lstStyle/>
          <a:p>
            <a:r>
              <a:rPr lang="en-US" sz="6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hosting </a:t>
            </a:r>
            <a:r>
              <a:rPr lang="en-US" sz="66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rota</a:t>
            </a:r>
            <a:endParaRPr lang="en-US" sz="6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75608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EBE9E-25B5-4A92-B048-5CA690CA94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CA5057-863F-407C-BDAA-221403709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600" dirty="0"/>
              <a:t>Even though re-evaluating the </a:t>
            </a:r>
            <a:r>
              <a:rPr lang="en-US" sz="2600" dirty="0" err="1"/>
              <a:t>rota</a:t>
            </a:r>
            <a:r>
              <a:rPr lang="en-US" sz="2600" dirty="0"/>
              <a:t> of meeting locations across regions and countries has not been a motivation for triggering the Meeting Hosting Study, it seems that it is a sensitive element that needs clarification in order to make better progress on Funding, Service Level and Decision Making</a:t>
            </a:r>
          </a:p>
          <a:p>
            <a:r>
              <a:rPr lang="en-US" sz="2600" dirty="0"/>
              <a:t>Maintaining a standard </a:t>
            </a:r>
            <a:r>
              <a:rPr lang="en-US" sz="2600" dirty="0" err="1"/>
              <a:t>rota</a:t>
            </a:r>
            <a:r>
              <a:rPr lang="en-US" sz="2600" dirty="0"/>
              <a:t> would remove this sensitive element from further discussions</a:t>
            </a:r>
          </a:p>
          <a:p>
            <a:r>
              <a:rPr lang="en-US" sz="2600" dirty="0"/>
              <a:t>These slides describe a proposed </a:t>
            </a:r>
            <a:r>
              <a:rPr lang="en-US" sz="2600" dirty="0" err="1"/>
              <a:t>rota</a:t>
            </a:r>
            <a:r>
              <a:rPr lang="en-US" sz="2600" dirty="0"/>
              <a:t> that is very close to the current de facto </a:t>
            </a:r>
            <a:r>
              <a:rPr lang="en-US" sz="2600" dirty="0" err="1"/>
              <a:t>rota</a:t>
            </a:r>
            <a:endParaRPr lang="en-US" sz="2600" dirty="0"/>
          </a:p>
          <a:p>
            <a:r>
              <a:rPr lang="en-US" sz="2600" dirty="0"/>
              <a:t>It is proposed to endorse the </a:t>
            </a:r>
            <a:r>
              <a:rPr lang="en-US" sz="2600" dirty="0" err="1"/>
              <a:t>rota</a:t>
            </a:r>
            <a:r>
              <a:rPr lang="en-US" sz="2600" dirty="0"/>
              <a:t> described in </a:t>
            </a:r>
            <a:r>
              <a:rPr lang="en-US" sz="2600"/>
              <a:t>these slides, </a:t>
            </a:r>
            <a:r>
              <a:rPr lang="en-US" sz="2600" dirty="0"/>
              <a:t>and use it as a basis for further discussions on other elements of the hosting study </a:t>
            </a:r>
            <a:r>
              <a:rPr lang="en-US" sz="2200" dirty="0"/>
              <a:t>  	</a:t>
            </a:r>
          </a:p>
        </p:txBody>
      </p:sp>
    </p:spTree>
    <p:extLst>
      <p:ext uri="{BB962C8B-B14F-4D97-AF65-F5344CB8AC3E}">
        <p14:creationId xmlns:p14="http://schemas.microsoft.com/office/powerpoint/2010/main" val="23409849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A8B2F6-EE5D-4818-838E-01BA68699C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6661" y="1561224"/>
            <a:ext cx="10998678" cy="2387600"/>
          </a:xfrm>
        </p:spPr>
        <p:txBody>
          <a:bodyPr>
            <a:normAutofit/>
          </a:bodyPr>
          <a:lstStyle/>
          <a:p>
            <a:r>
              <a:rPr lang="en-US" sz="6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1) TSG hosting </a:t>
            </a:r>
            <a:r>
              <a:rPr lang="en-US" sz="66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rota</a:t>
            </a:r>
            <a:endParaRPr lang="en-US" sz="6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0174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EBE9E-25B5-4A92-B048-5CA690CA94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TSG hosting </a:t>
            </a:r>
            <a:r>
              <a:rPr lang="en-US" sz="40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rota</a:t>
            </a:r>
            <a:r>
              <a:rPr lang="en-US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principles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CA5057-863F-407C-BDAA-221403709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600" dirty="0"/>
              <a:t>Rotation principles</a:t>
            </a:r>
          </a:p>
          <a:p>
            <a:pPr lvl="1"/>
            <a:r>
              <a:rPr lang="en-US" sz="2200" dirty="0"/>
              <a:t>Each year the 4 TSGs rotate across the 3 main regions (EU, NA, Asia). </a:t>
            </a:r>
          </a:p>
          <a:p>
            <a:pPr lvl="1"/>
            <a:r>
              <a:rPr lang="en-US" sz="2200" dirty="0"/>
              <a:t>Each year there is 1 TSG hosted in EU, NA, CN, respectively. The 4</a:t>
            </a:r>
            <a:r>
              <a:rPr lang="en-US" sz="2200" baseline="30000" dirty="0"/>
              <a:t>th</a:t>
            </a:r>
            <a:r>
              <a:rPr lang="en-US" sz="2200" dirty="0"/>
              <a:t> TSG of the year rotates across KR, JP, IN</a:t>
            </a:r>
          </a:p>
          <a:p>
            <a:pPr lvl="2"/>
            <a:r>
              <a:rPr lang="en-US" sz="1800" dirty="0"/>
              <a:t>Note that this does not imply any particular sequence of locations within the year</a:t>
            </a:r>
          </a:p>
          <a:p>
            <a:pPr lvl="1"/>
            <a:r>
              <a:rPr lang="en-US" sz="2200" dirty="0"/>
              <a:t>TSGs hosted in the US to be spaced out by at least 6 months</a:t>
            </a:r>
          </a:p>
          <a:p>
            <a:pPr lvl="1"/>
            <a:r>
              <a:rPr lang="en-US" sz="2200" dirty="0"/>
              <a:t>The March TSG in every odd year hosts TSG elections. Venues for these “election TSGs” rotate in a balanced manner  	</a:t>
            </a:r>
          </a:p>
        </p:txBody>
      </p:sp>
    </p:spTree>
    <p:extLst>
      <p:ext uri="{BB962C8B-B14F-4D97-AF65-F5344CB8AC3E}">
        <p14:creationId xmlns:p14="http://schemas.microsoft.com/office/powerpoint/2010/main" val="23853292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2">
            <a:extLst>
              <a:ext uri="{FF2B5EF4-FFF2-40B4-BE49-F238E27FC236}">
                <a16:creationId xmlns:a16="http://schemas.microsoft.com/office/drawing/2014/main" id="{76471C08-82B5-40E4-AAAE-DC7C38375E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fi-FI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TSG hosting </a:t>
            </a:r>
            <a:r>
              <a:rPr lang="en-US" altLang="fi-FI" sz="40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rota</a:t>
            </a:r>
            <a:r>
              <a:rPr lang="en-US" altLang="fi-FI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proposal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BA462195-E36B-48C4-B549-199F465B802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58659226"/>
              </p:ext>
            </p:extLst>
          </p:nvPr>
        </p:nvGraphicFramePr>
        <p:xfrm>
          <a:off x="1114087" y="1478017"/>
          <a:ext cx="7291550" cy="420294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63009">
                  <a:extLst>
                    <a:ext uri="{9D8B030D-6E8A-4147-A177-3AD203B41FA5}">
                      <a16:colId xmlns:a16="http://schemas.microsoft.com/office/drawing/2014/main" val="4292024674"/>
                    </a:ext>
                  </a:extLst>
                </a:gridCol>
                <a:gridCol w="845397">
                  <a:extLst>
                    <a:ext uri="{9D8B030D-6E8A-4147-A177-3AD203B41FA5}">
                      <a16:colId xmlns:a16="http://schemas.microsoft.com/office/drawing/2014/main" val="2885197267"/>
                    </a:ext>
                  </a:extLst>
                </a:gridCol>
                <a:gridCol w="845397">
                  <a:extLst>
                    <a:ext uri="{9D8B030D-6E8A-4147-A177-3AD203B41FA5}">
                      <a16:colId xmlns:a16="http://schemas.microsoft.com/office/drawing/2014/main" val="57836042"/>
                    </a:ext>
                  </a:extLst>
                </a:gridCol>
                <a:gridCol w="845397">
                  <a:extLst>
                    <a:ext uri="{9D8B030D-6E8A-4147-A177-3AD203B41FA5}">
                      <a16:colId xmlns:a16="http://schemas.microsoft.com/office/drawing/2014/main" val="202049680"/>
                    </a:ext>
                  </a:extLst>
                </a:gridCol>
                <a:gridCol w="845397">
                  <a:extLst>
                    <a:ext uri="{9D8B030D-6E8A-4147-A177-3AD203B41FA5}">
                      <a16:colId xmlns:a16="http://schemas.microsoft.com/office/drawing/2014/main" val="2074032487"/>
                    </a:ext>
                  </a:extLst>
                </a:gridCol>
                <a:gridCol w="1549896">
                  <a:extLst>
                    <a:ext uri="{9D8B030D-6E8A-4147-A177-3AD203B41FA5}">
                      <a16:colId xmlns:a16="http://schemas.microsoft.com/office/drawing/2014/main" val="3015209594"/>
                    </a:ext>
                  </a:extLst>
                </a:gridCol>
                <a:gridCol w="1497057">
                  <a:extLst>
                    <a:ext uri="{9D8B030D-6E8A-4147-A177-3AD203B41FA5}">
                      <a16:colId xmlns:a16="http://schemas.microsoft.com/office/drawing/2014/main" val="3590803821"/>
                    </a:ext>
                  </a:extLst>
                </a:gridCol>
              </a:tblGrid>
              <a:tr h="2794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Year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1Q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2Q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3Q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4Q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Global Rotation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Asian Rotation 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344826584"/>
                  </a:ext>
                </a:extLst>
              </a:tr>
              <a:tr h="2794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2017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EU</a:t>
                      </a:r>
                      <a:r>
                        <a:rPr lang="en-US" sz="1100" u="none" strike="noStrike" baseline="200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r>
                        <a:rPr lang="en-US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US 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JP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EU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2EU, 1AS, 1EU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JP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554622026"/>
                  </a:ext>
                </a:extLst>
              </a:tr>
              <a:tr h="2794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2018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IN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US 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AU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EU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1EU, 1AS, 1US, 1AU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IN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796283007"/>
                  </a:ext>
                </a:extLst>
              </a:tr>
              <a:tr h="2794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2019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rgbClr val="C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CN</a:t>
                      </a:r>
                      <a:r>
                        <a:rPr lang="en-US" sz="1100" u="none" strike="noStrike" baseline="200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rgbClr val="C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US 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rgbClr val="C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US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rgbClr val="C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EU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rgbClr val="C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1EU, 1AS, 2US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B w="12700" cap="flat" cmpd="sng" algn="ctr">
                      <a:solidFill>
                        <a:srgbClr val="C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CN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B w="12700" cap="flat" cmpd="sng" algn="ctr">
                      <a:solidFill>
                        <a:srgbClr val="C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0185574"/>
                  </a:ext>
                </a:extLst>
              </a:tr>
              <a:tr h="2794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2020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rgbClr val="C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KR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EU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EU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C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rgbClr val="C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2EU, 1AS, 1NA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T w="12700" cap="flat" cmpd="sng" algn="ctr">
                      <a:solidFill>
                        <a:srgbClr val="C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KR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T w="12700" cap="flat" cmpd="sng" algn="ctr">
                      <a:solidFill>
                        <a:srgbClr val="C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928971877"/>
                  </a:ext>
                </a:extLst>
              </a:tr>
              <a:tr h="2794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2021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NA</a:t>
                      </a:r>
                      <a:r>
                        <a:rPr lang="en-US" sz="1100" u="none" strike="noStrike" baseline="200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JP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AU</a:t>
                      </a:r>
                    </a:p>
                  </a:txBody>
                  <a:tcPr marL="7620" marR="7620" marT="7620" marB="0" anchor="ctr"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EU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1EU, 1AS, 1NA, 1AU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JP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3522433"/>
                  </a:ext>
                </a:extLst>
              </a:tr>
              <a:tr h="2794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2022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CN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IN</a:t>
                      </a:r>
                    </a:p>
                  </a:txBody>
                  <a:tcPr marL="7620" marR="7620" marT="7620" marB="0" anchor="ctr"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EU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7620" marR="7620" marT="7620" marB="0" anchor="ctr"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1EU, 1CN, 1NA, 1IN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391608518"/>
                  </a:ext>
                </a:extLst>
              </a:tr>
              <a:tr h="2794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2023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KR</a:t>
                      </a:r>
                      <a:r>
                        <a:rPr lang="en-US" sz="1100" u="none" strike="noStrike" baseline="200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EU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CN</a:t>
                      </a: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1EU, 1CN, 1NA, 1KR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248161377"/>
                  </a:ext>
                </a:extLst>
              </a:tr>
              <a:tr h="2794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2024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JP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EU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CN</a:t>
                      </a: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1EU, 1CN, 1NA, 1JP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575737745"/>
                  </a:ext>
                </a:extLst>
              </a:tr>
              <a:tr h="2794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2025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EU</a:t>
                      </a:r>
                      <a:r>
                        <a:rPr lang="en-US" sz="1100" u="none" strike="noStrike" baseline="200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CN 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1EU, 1CN, 1NA, 1IN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506055901"/>
                  </a:ext>
                </a:extLst>
              </a:tr>
              <a:tr h="2794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2026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EU </a:t>
                      </a:r>
                      <a:endParaRPr lang="en-US" sz="1100" b="0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NA 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KR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CN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1EU, 1CN, 1NA, 1KR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03192508"/>
                  </a:ext>
                </a:extLst>
              </a:tr>
              <a:tr h="2794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2027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JP</a:t>
                      </a:r>
                      <a:r>
                        <a:rPr lang="en-US" sz="1100" u="none" strike="noStrike" baseline="200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EU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1EU, 1CN, 1NA, 1JP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256710223"/>
                  </a:ext>
                </a:extLst>
              </a:tr>
              <a:tr h="2794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2028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EU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CN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1EU, 1CN, 1NA, 1IN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953632107"/>
                  </a:ext>
                </a:extLst>
              </a:tr>
              <a:tr h="2794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2029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CN</a:t>
                      </a:r>
                      <a:r>
                        <a:rPr lang="en-US" sz="1100" u="none" strike="noStrike" baseline="200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r>
                        <a:rPr lang="en-US" sz="1100" u="none" strike="noStrike" dirty="0">
                          <a:effectLst/>
                        </a:rPr>
                        <a:t> 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NA 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KR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EU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1EU, 1CN, 1NA, 1KR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8709947"/>
                  </a:ext>
                </a:extLst>
              </a:tr>
              <a:tr h="2910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2030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NA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EU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JP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CN</a:t>
                      </a: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1EU, 1CN, 1NA, 1JP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773516747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72757990-0B2A-4826-A3C2-66B02A6A8693}"/>
              </a:ext>
            </a:extLst>
          </p:cNvPr>
          <p:cNvSpPr txBox="1"/>
          <p:nvPr/>
        </p:nvSpPr>
        <p:spPr>
          <a:xfrm>
            <a:off x="1177149" y="5947541"/>
            <a:ext cx="23684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aseline="20000" dirty="0">
                <a:solidFill>
                  <a:srgbClr val="FF0000"/>
                </a:solidFill>
              </a:rPr>
              <a:t>1</a:t>
            </a:r>
            <a:r>
              <a:rPr lang="en-US" dirty="0">
                <a:solidFill>
                  <a:srgbClr val="FF0000"/>
                </a:solidFill>
              </a:rPr>
              <a:t>TSGs holding elections</a:t>
            </a:r>
          </a:p>
        </p:txBody>
      </p:sp>
      <p:sp>
        <p:nvSpPr>
          <p:cNvPr id="6" name="Left Brace 5">
            <a:extLst>
              <a:ext uri="{FF2B5EF4-FFF2-40B4-BE49-F238E27FC236}">
                <a16:creationId xmlns:a16="http://schemas.microsoft.com/office/drawing/2014/main" id="{E9AE8BCB-F1FC-4436-9066-E82DD8D5C964}"/>
              </a:ext>
            </a:extLst>
          </p:cNvPr>
          <p:cNvSpPr/>
          <p:nvPr/>
        </p:nvSpPr>
        <p:spPr bwMode="auto">
          <a:xfrm rot="10800000">
            <a:off x="8564606" y="2589485"/>
            <a:ext cx="137271" cy="555734"/>
          </a:xfrm>
          <a:prstGeom prst="leftBrace">
            <a:avLst>
              <a:gd name="adj1" fmla="val 8333"/>
              <a:gd name="adj2" fmla="val 4954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1000">
              <a:latin typeface="Arial" charset="0"/>
              <a:ea typeface="ＭＳ Ｐゴシック" pitchFamily="50" charset="-12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2EC791-5938-4BF3-97AD-734F547A5EBB}"/>
              </a:ext>
            </a:extLst>
          </p:cNvPr>
          <p:cNvSpPr txBox="1"/>
          <p:nvPr/>
        </p:nvSpPr>
        <p:spPr>
          <a:xfrm>
            <a:off x="8701877" y="2698075"/>
            <a:ext cx="22574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Hosts already confirmed </a:t>
            </a:r>
          </a:p>
        </p:txBody>
      </p:sp>
      <p:sp>
        <p:nvSpPr>
          <p:cNvPr id="9" name="Left Brace 8">
            <a:extLst>
              <a:ext uri="{FF2B5EF4-FFF2-40B4-BE49-F238E27FC236}">
                <a16:creationId xmlns:a16="http://schemas.microsoft.com/office/drawing/2014/main" id="{3E775B3E-A3E0-4D45-A1DC-270FB616D636}"/>
              </a:ext>
            </a:extLst>
          </p:cNvPr>
          <p:cNvSpPr/>
          <p:nvPr/>
        </p:nvSpPr>
        <p:spPr bwMode="auto">
          <a:xfrm rot="10800000">
            <a:off x="8564605" y="1742090"/>
            <a:ext cx="137271" cy="825918"/>
          </a:xfrm>
          <a:prstGeom prst="leftBrace">
            <a:avLst>
              <a:gd name="adj1" fmla="val 8333"/>
              <a:gd name="adj2" fmla="val 4954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1000">
              <a:latin typeface="Arial" charset="0"/>
              <a:ea typeface="ＭＳ Ｐゴシック" pitchFamily="50" charset="-12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7613049-E4C7-4496-96DF-1FEB95ABA77D}"/>
              </a:ext>
            </a:extLst>
          </p:cNvPr>
          <p:cNvSpPr txBox="1"/>
          <p:nvPr/>
        </p:nvSpPr>
        <p:spPr>
          <a:xfrm>
            <a:off x="8701877" y="1985772"/>
            <a:ext cx="18149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TSGs in recent past </a:t>
            </a:r>
          </a:p>
        </p:txBody>
      </p:sp>
      <p:sp>
        <p:nvSpPr>
          <p:cNvPr id="11" name="Left Brace 10">
            <a:extLst>
              <a:ext uri="{FF2B5EF4-FFF2-40B4-BE49-F238E27FC236}">
                <a16:creationId xmlns:a16="http://schemas.microsoft.com/office/drawing/2014/main" id="{273E163F-2132-4FAF-9E43-4E550F5236AF}"/>
              </a:ext>
            </a:extLst>
          </p:cNvPr>
          <p:cNvSpPr/>
          <p:nvPr/>
        </p:nvSpPr>
        <p:spPr bwMode="auto">
          <a:xfrm rot="10800000">
            <a:off x="8564606" y="3166696"/>
            <a:ext cx="137270" cy="2514262"/>
          </a:xfrm>
          <a:prstGeom prst="leftBrace">
            <a:avLst>
              <a:gd name="adj1" fmla="val 8333"/>
              <a:gd name="adj2" fmla="val 4954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1000">
              <a:latin typeface="Arial" charset="0"/>
              <a:ea typeface="ＭＳ Ｐゴシック" pitchFamily="50" charset="-12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64D38C1-8AE2-4A7F-B2F7-22B3D102536F}"/>
              </a:ext>
            </a:extLst>
          </p:cNvPr>
          <p:cNvSpPr txBox="1"/>
          <p:nvPr/>
        </p:nvSpPr>
        <p:spPr>
          <a:xfrm>
            <a:off x="8701877" y="4152074"/>
            <a:ext cx="30491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Example distribution </a:t>
            </a:r>
          </a:p>
          <a:p>
            <a:r>
              <a:rPr lang="en-US" sz="1600" dirty="0"/>
              <a:t>based on the proposed principles </a:t>
            </a:r>
          </a:p>
        </p:txBody>
      </p:sp>
    </p:spTree>
    <p:extLst>
      <p:ext uri="{BB962C8B-B14F-4D97-AF65-F5344CB8AC3E}">
        <p14:creationId xmlns:p14="http://schemas.microsoft.com/office/powerpoint/2010/main" val="380154629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A8B2F6-EE5D-4818-838E-01BA68699C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6661" y="1561224"/>
            <a:ext cx="10998678" cy="2387600"/>
          </a:xfrm>
        </p:spPr>
        <p:txBody>
          <a:bodyPr>
            <a:normAutofit/>
          </a:bodyPr>
          <a:lstStyle/>
          <a:p>
            <a:r>
              <a:rPr lang="en-US" sz="6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2) WG/SWG hosting </a:t>
            </a:r>
            <a:r>
              <a:rPr lang="en-US" sz="66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rota</a:t>
            </a:r>
            <a:endParaRPr lang="en-US" sz="6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2136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EBE9E-25B5-4A92-B048-5CA690CA94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3973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WG and SWG hosting </a:t>
            </a:r>
            <a:r>
              <a:rPr lang="en-US" sz="40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rota</a:t>
            </a:r>
            <a:r>
              <a:rPr lang="en-US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principles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CA5057-863F-407C-BDAA-2214037093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62976"/>
            <a:ext cx="10515600" cy="5426015"/>
          </a:xfrm>
        </p:spPr>
        <p:txBody>
          <a:bodyPr>
            <a:normAutofit fontScale="92500" lnSpcReduction="10000"/>
          </a:bodyPr>
          <a:lstStyle/>
          <a:p>
            <a:r>
              <a:rPr lang="en-US" sz="2600" dirty="0"/>
              <a:t>General principles: quasi-evenly distributed across the 3 main regions</a:t>
            </a:r>
            <a:r>
              <a:rPr lang="en-US" sz="2200" dirty="0"/>
              <a:t>  </a:t>
            </a:r>
          </a:p>
          <a:p>
            <a:r>
              <a:rPr lang="en-US" sz="2600" dirty="0"/>
              <a:t>Restrictions due to current geo-political situation – to be followed 2021 onwards</a:t>
            </a:r>
          </a:p>
          <a:p>
            <a:pPr lvl="1"/>
            <a:r>
              <a:rPr lang="en-US" sz="2200" dirty="0"/>
              <a:t>Maximum of 1 meeting per calendar year to be held in US and CN, respectively, for a given WG or SWG</a:t>
            </a:r>
          </a:p>
          <a:p>
            <a:pPr lvl="1"/>
            <a:r>
              <a:rPr lang="en-US" sz="2200" dirty="0"/>
              <a:t>US meetings to be spaced out by at least 6 months</a:t>
            </a:r>
          </a:p>
          <a:p>
            <a:pPr lvl="2"/>
            <a:r>
              <a:rPr lang="en-US" sz="1800" dirty="0"/>
              <a:t>This applies across WG and its parent TSG</a:t>
            </a:r>
          </a:p>
          <a:p>
            <a:r>
              <a:rPr lang="en-US" sz="2600" dirty="0"/>
              <a:t>Rotation principles for 4 meetings per year to follow same logic as TSG </a:t>
            </a:r>
            <a:r>
              <a:rPr lang="en-US" sz="2600" dirty="0" err="1"/>
              <a:t>rota</a:t>
            </a:r>
            <a:endParaRPr lang="en-US" sz="2600" dirty="0"/>
          </a:p>
          <a:p>
            <a:r>
              <a:rPr lang="en-US" sz="2600" dirty="0"/>
              <a:t>Rotation principles for 6 meetings per year</a:t>
            </a:r>
          </a:p>
          <a:p>
            <a:pPr lvl="1"/>
            <a:r>
              <a:rPr lang="en-US" sz="2200" dirty="0"/>
              <a:t>2 meetings in EU, 1 meeting in CN, 1 meeting in Asia (non-CN), 1 meeting in NA, 1 meeting in NA* (non-US) </a:t>
            </a:r>
          </a:p>
          <a:p>
            <a:pPr lvl="1"/>
            <a:r>
              <a:rPr lang="en-US" sz="2200" dirty="0"/>
              <a:t>Non-CN Asia meetings to rotate (JP, KR, IN) in a balanced manner across the years</a:t>
            </a:r>
            <a:endParaRPr lang="en-US" sz="2200" dirty="0">
              <a:solidFill>
                <a:srgbClr val="FF0000"/>
              </a:solidFill>
            </a:endParaRPr>
          </a:p>
          <a:p>
            <a:r>
              <a:rPr lang="en-US" sz="2600" dirty="0"/>
              <a:t>Rotation principles for 5 meetings per year </a:t>
            </a:r>
          </a:p>
          <a:p>
            <a:pPr lvl="1"/>
            <a:r>
              <a:rPr lang="en-US" sz="2200" dirty="0"/>
              <a:t>to follow logic as 6 meetings per year, but the group deletes one location of choice</a:t>
            </a:r>
          </a:p>
          <a:p>
            <a:r>
              <a:rPr lang="en-US" sz="2600" dirty="0"/>
              <a:t>Rotation principles for a potential 7</a:t>
            </a:r>
            <a:r>
              <a:rPr lang="en-US" sz="2600" baseline="30000" dirty="0"/>
              <a:t>th</a:t>
            </a:r>
            <a:r>
              <a:rPr lang="en-US" sz="2600" dirty="0"/>
              <a:t> (ad-hoc) meeting</a:t>
            </a:r>
          </a:p>
          <a:p>
            <a:pPr lvl="1"/>
            <a:r>
              <a:rPr lang="en-US" sz="2200" dirty="0"/>
              <a:t>Additional ad-hoc preferably in Asia, if possible</a:t>
            </a:r>
          </a:p>
        </p:txBody>
      </p:sp>
    </p:spTree>
    <p:extLst>
      <p:ext uri="{BB962C8B-B14F-4D97-AF65-F5344CB8AC3E}">
        <p14:creationId xmlns:p14="http://schemas.microsoft.com/office/powerpoint/2010/main" val="4852540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EBE9E-25B5-4A92-B048-5CA690CA94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3973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Example 2021 Rotation</a:t>
            </a:r>
          </a:p>
        </p:txBody>
      </p:sp>
      <p:graphicFrame>
        <p:nvGraphicFramePr>
          <p:cNvPr id="12" name="Content Placeholder 11">
            <a:extLst>
              <a:ext uri="{FF2B5EF4-FFF2-40B4-BE49-F238E27FC236}">
                <a16:creationId xmlns:a16="http://schemas.microsoft.com/office/drawing/2014/main" id="{0A519124-3C37-4705-A9B8-D872CE2E458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72755607"/>
              </p:ext>
            </p:extLst>
          </p:nvPr>
        </p:nvGraphicFramePr>
        <p:xfrm>
          <a:off x="946205" y="1509536"/>
          <a:ext cx="9613128" cy="46624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1691">
                  <a:extLst>
                    <a:ext uri="{9D8B030D-6E8A-4147-A177-3AD203B41FA5}">
                      <a16:colId xmlns:a16="http://schemas.microsoft.com/office/drawing/2014/main" val="1743376305"/>
                    </a:ext>
                  </a:extLst>
                </a:gridCol>
                <a:gridCol w="1965620">
                  <a:extLst>
                    <a:ext uri="{9D8B030D-6E8A-4147-A177-3AD203B41FA5}">
                      <a16:colId xmlns:a16="http://schemas.microsoft.com/office/drawing/2014/main" val="3777934935"/>
                    </a:ext>
                  </a:extLst>
                </a:gridCol>
                <a:gridCol w="2015383">
                  <a:extLst>
                    <a:ext uri="{9D8B030D-6E8A-4147-A177-3AD203B41FA5}">
                      <a16:colId xmlns:a16="http://schemas.microsoft.com/office/drawing/2014/main" val="2934671998"/>
                    </a:ext>
                  </a:extLst>
                </a:gridCol>
                <a:gridCol w="2050217">
                  <a:extLst>
                    <a:ext uri="{9D8B030D-6E8A-4147-A177-3AD203B41FA5}">
                      <a16:colId xmlns:a16="http://schemas.microsoft.com/office/drawing/2014/main" val="1403216460"/>
                    </a:ext>
                  </a:extLst>
                </a:gridCol>
                <a:gridCol w="2050217">
                  <a:extLst>
                    <a:ext uri="{9D8B030D-6E8A-4147-A177-3AD203B41FA5}">
                      <a16:colId xmlns:a16="http://schemas.microsoft.com/office/drawing/2014/main" val="4287630445"/>
                    </a:ext>
                  </a:extLst>
                </a:gridCol>
              </a:tblGrid>
              <a:tr h="3580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600" dirty="0">
                          <a:effectLst/>
                        </a:rPr>
                        <a:t>Month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600">
                          <a:effectLst/>
                        </a:rPr>
                        <a:t>TSG Location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600" dirty="0">
                          <a:effectLst/>
                        </a:rPr>
                        <a:t>WG 4 mtgs/Year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600" dirty="0">
                          <a:effectLst/>
                        </a:rPr>
                        <a:t>WG 5 mtgs/Year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600" dirty="0">
                          <a:effectLst/>
                        </a:rPr>
                        <a:t>WG 6 mtgs/Year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5101201"/>
                  </a:ext>
                </a:extLst>
              </a:tr>
              <a:tr h="3580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Jan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7061156"/>
                  </a:ext>
                </a:extLst>
              </a:tr>
              <a:tr h="3580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Feb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EU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EU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EU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2201717"/>
                  </a:ext>
                </a:extLst>
              </a:tr>
              <a:tr h="3580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Mar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0800151"/>
                  </a:ext>
                </a:extLst>
              </a:tr>
              <a:tr h="3580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April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Asia (non China)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Asia (non China)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4562217"/>
                  </a:ext>
                </a:extLst>
              </a:tr>
              <a:tr h="36567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May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NA*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1382387"/>
                  </a:ext>
                </a:extLst>
              </a:tr>
              <a:tr h="3580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June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Japan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8064039"/>
                  </a:ext>
                </a:extLst>
              </a:tr>
              <a:tr h="3580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July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3424729"/>
                  </a:ext>
                </a:extLst>
              </a:tr>
              <a:tr h="3580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Aug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KR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EU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EU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3511685"/>
                  </a:ext>
                </a:extLst>
              </a:tr>
              <a:tr h="3580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Sept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AU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250091"/>
                  </a:ext>
                </a:extLst>
              </a:tr>
              <a:tr h="3580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Oct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3984393"/>
                  </a:ext>
                </a:extLst>
              </a:tr>
              <a:tr h="3580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Nov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4432631"/>
                  </a:ext>
                </a:extLst>
              </a:tr>
              <a:tr h="3580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Dec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EU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13931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21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EBE9E-25B5-4A92-B048-5CA690CA94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3973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CA5057-863F-407C-BDAA-2214037093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62977"/>
            <a:ext cx="10515600" cy="4643686"/>
          </a:xfrm>
        </p:spPr>
        <p:txBody>
          <a:bodyPr>
            <a:normAutofit lnSpcReduction="10000"/>
          </a:bodyPr>
          <a:lstStyle/>
          <a:p>
            <a:r>
              <a:rPr lang="en-US" sz="2600" dirty="0"/>
              <a:t>Apply restrictions coming from current geo-political situation from 2021 onwards</a:t>
            </a:r>
          </a:p>
          <a:p>
            <a:pPr lvl="1"/>
            <a:r>
              <a:rPr lang="en-US" sz="2200" dirty="0"/>
              <a:t>Maximum of 1 meeting per calendar year to be held in US and CN, respectively, for a given WG or SWG</a:t>
            </a:r>
          </a:p>
          <a:p>
            <a:pPr lvl="1"/>
            <a:r>
              <a:rPr lang="en-US" sz="2200" dirty="0"/>
              <a:t>US meetings to be spaced out by at least 6 months</a:t>
            </a:r>
          </a:p>
          <a:p>
            <a:pPr lvl="2"/>
            <a:r>
              <a:rPr lang="en-US" sz="1800" dirty="0"/>
              <a:t>This applies across WG and its parent TSG</a:t>
            </a:r>
          </a:p>
          <a:p>
            <a:pPr lvl="1"/>
            <a:r>
              <a:rPr lang="en-US" sz="2200" dirty="0"/>
              <a:t>Release-critical meetings to be held in non-US and non-CN locations</a:t>
            </a:r>
          </a:p>
          <a:p>
            <a:pPr lvl="2"/>
            <a:r>
              <a:rPr lang="en-US" sz="1800" dirty="0"/>
              <a:t>Release-critical meeting: Last WG meeting before release freeze, TSG meeting determining release package, </a:t>
            </a:r>
            <a:r>
              <a:rPr lang="en-US" sz="1800" dirty="0" err="1"/>
              <a:t>etc</a:t>
            </a:r>
            <a:r>
              <a:rPr lang="en-US" sz="1800" dirty="0"/>
              <a:t>…(Not sure about this one)</a:t>
            </a:r>
          </a:p>
          <a:p>
            <a:pPr lvl="1"/>
            <a:r>
              <a:rPr lang="en-US" sz="2200" dirty="0"/>
              <a:t>Practical impacts to already scheduled meetings</a:t>
            </a:r>
          </a:p>
          <a:p>
            <a:pPr lvl="2"/>
            <a:r>
              <a:rPr lang="en-US" sz="1800" dirty="0"/>
              <a:t>TSG#91 in March/2021 to be held in non-US North American location</a:t>
            </a:r>
          </a:p>
          <a:p>
            <a:pPr lvl="2"/>
            <a:r>
              <a:rPr lang="en-US" sz="1800" dirty="0"/>
              <a:t>April/2021 RAN WG meetings to be moved out of China </a:t>
            </a:r>
          </a:p>
          <a:p>
            <a:r>
              <a:rPr lang="en-US" sz="2200" dirty="0"/>
              <a:t>Adopt the </a:t>
            </a:r>
            <a:r>
              <a:rPr lang="en-US" sz="2200" dirty="0" err="1"/>
              <a:t>rota</a:t>
            </a:r>
            <a:r>
              <a:rPr lang="en-US" sz="2200" dirty="0"/>
              <a:t> principles proposed from 2021 onwards</a:t>
            </a:r>
          </a:p>
          <a:p>
            <a:pPr lvl="1"/>
            <a:r>
              <a:rPr lang="en-US" sz="1800" dirty="0"/>
              <a:t>For TSGs, adopt from 2022 onwards, given that TSG locations have already been confirmed for 2021</a:t>
            </a:r>
          </a:p>
        </p:txBody>
      </p:sp>
    </p:spTree>
    <p:extLst>
      <p:ext uri="{BB962C8B-B14F-4D97-AF65-F5344CB8AC3E}">
        <p14:creationId xmlns:p14="http://schemas.microsoft.com/office/powerpoint/2010/main" val="28423367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C4C8F31E74DF74E8FCFF284B4431CE2" ma:contentTypeVersion="10" ma:contentTypeDescription="Create a new document." ma:contentTypeScope="" ma:versionID="15f3376f38f357e45fb2e161684d7d8c">
  <xsd:schema xmlns:xsd="http://www.w3.org/2001/XMLSchema" xmlns:xs="http://www.w3.org/2001/XMLSchema" xmlns:p="http://schemas.microsoft.com/office/2006/metadata/properties" xmlns:ns3="f0c1c198-6772-4070-9fed-c99b54821fd3" targetNamespace="http://schemas.microsoft.com/office/2006/metadata/properties" ma:root="true" ma:fieldsID="ce94362b87f24fcc3c2dd63c5aa2715c" ns3:_="">
    <xsd:import namespace="f0c1c198-6772-4070-9fed-c99b54821fd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0c1c198-6772-4070-9fed-c99b54821fd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6600DDD-F7C2-4276-80A6-6C1D3EE2AB1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0c1c198-6772-4070-9fed-c99b54821fd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6B9E82D-7733-4C8E-A813-77D5D8C4AC2E}">
  <ds:schemaRefs>
    <ds:schemaRef ds:uri="f0c1c198-6772-4070-9fed-c99b54821fd3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6AFB21F1-C375-41C2-AB3F-F44E1E990E8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2108</TotalTime>
  <Words>813</Words>
  <Application>Microsoft Office PowerPoint</Application>
  <PresentationFormat>Widescreen</PresentationFormat>
  <Paragraphs>188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Office Theme</vt:lpstr>
      <vt:lpstr>3GPP hosting rota</vt:lpstr>
      <vt:lpstr>Introduction</vt:lpstr>
      <vt:lpstr>1) TSG hosting rota</vt:lpstr>
      <vt:lpstr>TSG hosting rota principles</vt:lpstr>
      <vt:lpstr>TSG hosting rota proposal</vt:lpstr>
      <vt:lpstr>2) WG/SWG hosting rota</vt:lpstr>
      <vt:lpstr>WG and SWG hosting rota principles</vt:lpstr>
      <vt:lpstr>Example 2021 Rotation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IMT2020 schedule</dc:title>
  <dc:creator>Bertenyi, Balazs (Nokia - HU/Budapest)</dc:creator>
  <cp:lastModifiedBy>Bertenyi, Balazs (Nokia - HU/Budapest)</cp:lastModifiedBy>
  <cp:revision>97</cp:revision>
  <cp:lastPrinted>2019-05-09T05:34:35Z</cp:lastPrinted>
  <dcterms:created xsi:type="dcterms:W3CDTF">2019-01-17T16:56:11Z</dcterms:created>
  <dcterms:modified xsi:type="dcterms:W3CDTF">2019-12-13T08:50:27Z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0x0101003C4C8F31E74DF74E8FCFF284B4431CE2</vt:lpwstr>
  </property>
</Properties>
</file>