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7" r:id="rId8"/>
    <p:sldId id="366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5" d="100"/>
          <a:sy n="105" d="100"/>
        </p:scale>
        <p:origin x="68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chter, Johannes" userId="081c9915-a6d0-4414-9c84-fbb484df742b" providerId="ADAL" clId="{D3A564BE-637B-4E08-AF07-4DE4E63408B8}"/>
    <pc:docChg chg="modSld">
      <pc:chgData name="Achter, Johannes" userId="081c9915-a6d0-4414-9c84-fbb484df742b" providerId="ADAL" clId="{D3A564BE-637B-4E08-AF07-4DE4E63408B8}" dt="2024-02-19T09:18:29.502" v="39" actId="20577"/>
      <pc:docMkLst>
        <pc:docMk/>
      </pc:docMkLst>
      <pc:sldChg chg="modSp mod">
        <pc:chgData name="Achter, Johannes" userId="081c9915-a6d0-4414-9c84-fbb484df742b" providerId="ADAL" clId="{D3A564BE-637B-4E08-AF07-4DE4E63408B8}" dt="2024-02-19T09:18:29.502" v="39" actId="20577"/>
        <pc:sldMkLst>
          <pc:docMk/>
          <pc:sldMk cId="0" sldId="363"/>
        </pc:sldMkLst>
        <pc:spChg chg="mod">
          <ac:chgData name="Achter, Johannes" userId="081c9915-a6d0-4414-9c84-fbb484df742b" providerId="ADAL" clId="{D3A564BE-637B-4E08-AF07-4DE4E63408B8}" dt="2024-02-19T09:18:29.502" v="39" actId="20577"/>
          <ac:spMkLst>
            <pc:docMk/>
            <pc:sldMk cId="0" sldId="363"/>
            <ac:spMk id="6147" creationId="{33CFEE74-7B51-47B2-8BC9-945D38E983E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MHPG#11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21st Feb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OPmp240004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Hosting issues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Johannes Achter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ETSI, E3MAG chair, Deutsche Telekom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Considerations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!!! This document is addressing Chairs in TSGs and WGs !!!</a:t>
            </a:r>
          </a:p>
          <a:p>
            <a:r>
              <a:rPr lang="en-US" altLang="en-US" dirty="0"/>
              <a:t>6G is slowly starting in 3GPP discussions</a:t>
            </a:r>
          </a:p>
          <a:p>
            <a:r>
              <a:rPr lang="en-US" altLang="en-US" dirty="0"/>
              <a:t>Meeting rooms are always short</a:t>
            </a:r>
          </a:p>
          <a:p>
            <a:r>
              <a:rPr lang="en-US" altLang="en-US" dirty="0"/>
              <a:t>Budget is always short</a:t>
            </a:r>
          </a:p>
          <a:p>
            <a:r>
              <a:rPr lang="en-US" altLang="en-US" dirty="0"/>
              <a:t>Participation for F2F meetings counted only on visual feedback</a:t>
            </a:r>
          </a:p>
          <a:p>
            <a:r>
              <a:rPr lang="en-US" altLang="en-US" dirty="0"/>
              <a:t>No reliable source of number of people per room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Issues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Currently the number of people in a meeting room cannot be electronically monitored</a:t>
            </a:r>
          </a:p>
          <a:p>
            <a:pPr lvl="1"/>
            <a:r>
              <a:rPr lang="en-US" altLang="en-US" dirty="0"/>
              <a:t>Example: CT#102: registered </a:t>
            </a:r>
            <a:r>
              <a:rPr lang="en-US" altLang="en-US" dirty="0">
                <a:solidFill>
                  <a:srgbClr val="FF0000"/>
                </a:solidFill>
                <a:highlight>
                  <a:srgbClr val="FFFF00"/>
                </a:highlight>
              </a:rPr>
              <a:t>305</a:t>
            </a:r>
            <a:r>
              <a:rPr lang="en-US" altLang="en-US" dirty="0"/>
              <a:t>, attended </a:t>
            </a:r>
            <a:r>
              <a:rPr lang="en-US" altLang="en-US" dirty="0">
                <a:solidFill>
                  <a:srgbClr val="FF0000"/>
                </a:solidFill>
                <a:highlight>
                  <a:srgbClr val="FFFF00"/>
                </a:highlight>
              </a:rPr>
              <a:t>204</a:t>
            </a:r>
            <a:r>
              <a:rPr lang="en-US" altLang="en-US" dirty="0"/>
              <a:t>, in the room max.</a:t>
            </a:r>
            <a:r>
              <a:rPr lang="en-US" altLang="en-US" dirty="0">
                <a:solidFill>
                  <a:srgbClr val="FF0000"/>
                </a:solidFill>
                <a:highlight>
                  <a:srgbClr val="FFFF00"/>
                </a:highlight>
              </a:rPr>
              <a:t>50</a:t>
            </a:r>
          </a:p>
          <a:p>
            <a:pPr lvl="1"/>
            <a:r>
              <a:rPr lang="en-US" altLang="en-US" dirty="0"/>
              <a:t>Hosts have extremely hard times to estimate the room sizes</a:t>
            </a:r>
          </a:p>
          <a:p>
            <a:pPr lvl="1"/>
            <a:r>
              <a:rPr lang="en-US" altLang="en-US" dirty="0"/>
              <a:t>Extra rooms (break out, etc.) are often not used</a:t>
            </a:r>
          </a:p>
          <a:p>
            <a:pPr lvl="1"/>
            <a:r>
              <a:rPr lang="en-US" altLang="en-US" dirty="0"/>
              <a:t>Strong differences amongst the TSGs (RAN/SA/CT) WGs</a:t>
            </a:r>
          </a:p>
          <a:p>
            <a:pPr lvl="1"/>
            <a:r>
              <a:rPr lang="en-US" altLang="en-US" dirty="0"/>
              <a:t>Rooms size is perceived as importance of the group?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“justifications”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6G will increase the participation (?)</a:t>
            </a:r>
          </a:p>
          <a:p>
            <a:pPr lvl="1"/>
            <a:r>
              <a:rPr lang="en-US" altLang="en-US" dirty="0"/>
              <a:t>Currently no evidence of new industry sectors joining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More parallel session require more rooms (?)</a:t>
            </a:r>
          </a:p>
          <a:p>
            <a:pPr lvl="1"/>
            <a:r>
              <a:rPr lang="en-US" altLang="en-US" dirty="0"/>
              <a:t>Yes, but how many session should run in parallel -&gt; issue for guidance to be suited also for smaller delegations</a:t>
            </a:r>
          </a:p>
          <a:p>
            <a:pPr lvl="1"/>
            <a:r>
              <a:rPr lang="en-US" altLang="en-US" dirty="0"/>
              <a:t>Coordination with other collocated groups urgently needed -&gt; multi-use of rooms and coordination of break-out sessions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My group needs the same size as the parallel group (?)</a:t>
            </a:r>
          </a:p>
        </p:txBody>
      </p:sp>
    </p:spTree>
    <p:extLst>
      <p:ext uri="{BB962C8B-B14F-4D97-AF65-F5344CB8AC3E}">
        <p14:creationId xmlns:p14="http://schemas.microsoft.com/office/powerpoint/2010/main" val="129270172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Effects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All this drives costs!</a:t>
            </a:r>
          </a:p>
          <a:p>
            <a:pPr lvl="1"/>
            <a:r>
              <a:rPr lang="en-US" altLang="en-US" dirty="0"/>
              <a:t>Rooms are unnecessary big</a:t>
            </a:r>
          </a:p>
          <a:p>
            <a:pPr lvl="1"/>
            <a:r>
              <a:rPr lang="en-US" altLang="en-US" dirty="0"/>
              <a:t>Additional rooms are booked and not used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All this also excludes some venue locations</a:t>
            </a:r>
          </a:p>
          <a:p>
            <a:pPr lvl="1"/>
            <a:r>
              <a:rPr lang="en-US" altLang="en-US" dirty="0"/>
              <a:t>Hotels cannot provide the requested rooms or sizes</a:t>
            </a:r>
          </a:p>
          <a:p>
            <a:pPr lvl="1"/>
            <a:r>
              <a:rPr lang="en-US" altLang="en-US" dirty="0"/>
              <a:t>Need for bigger, more expensive locations</a:t>
            </a:r>
          </a:p>
          <a:p>
            <a:pPr lvl="1"/>
            <a:r>
              <a:rPr lang="en-US" altLang="en-US" dirty="0"/>
              <a:t>Need for conference centers (extremely expensive)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1555724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ETSI is not willing to pay for more rooms just because the next sessions are including 6G in the agenda!</a:t>
            </a:r>
          </a:p>
          <a:p>
            <a:r>
              <a:rPr lang="en-US" altLang="en-US" dirty="0"/>
              <a:t>Requirements for additional rooms from chairs (WG and TSG) need to be placed well in advance and very well justified!</a:t>
            </a:r>
          </a:p>
          <a:p>
            <a:r>
              <a:rPr lang="en-US" altLang="en-US" dirty="0"/>
              <a:t>Any short notice of room requirements block the possibility to negotiations with the venue!</a:t>
            </a:r>
          </a:p>
          <a:p>
            <a:r>
              <a:rPr lang="en-US" altLang="en-US" dirty="0"/>
              <a:t>NO ‘</a:t>
            </a:r>
            <a:r>
              <a:rPr lang="en-US" altLang="en-US" dirty="0">
                <a:highlight>
                  <a:srgbClr val="FFFF00"/>
                </a:highlight>
              </a:rPr>
              <a:t>WILD WEST’ </a:t>
            </a:r>
            <a:r>
              <a:rPr lang="en-US" altLang="en-US" dirty="0"/>
              <a:t>Room occupation of any delegation on site (if there is nobody in a meeting room it does not say, that it is available, nor that it is rented for our meetings!)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353</Words>
  <Application>Microsoft Office PowerPoint</Application>
  <PresentationFormat>Breitbild</PresentationFormat>
  <Paragraphs>40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Hosting issues</vt:lpstr>
      <vt:lpstr>Considerations</vt:lpstr>
      <vt:lpstr>Issues</vt:lpstr>
      <vt:lpstr>“justifications”</vt:lpstr>
      <vt:lpstr>Effects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Achter, Johannes</cp:lastModifiedBy>
  <cp:revision>596</cp:revision>
  <dcterms:created xsi:type="dcterms:W3CDTF">2010-02-05T13:52:04Z</dcterms:created>
  <dcterms:modified xsi:type="dcterms:W3CDTF">2024-02-19T09:18:37Z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2024-02-15T09:36:35Z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1488c56c-e2af-4df5-aefb-980ddf7ee0fe</vt:lpwstr>
  </property>
  <property fmtid="{D5CDD505-2E9C-101B-9397-08002B2CF9AE}" pid="9" name="MSIP_Label_55339bf0-f345-473a-9ec8-6ca7c8197055_ContentBits">
    <vt:lpwstr>0</vt:lpwstr>
  </property>
</Properties>
</file>