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77" r:id="rId10"/>
    <p:sldId id="380" r:id="rId11"/>
    <p:sldId id="381" r:id="rId12"/>
    <p:sldId id="379" r:id="rId13"/>
    <p:sldId id="366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6327" autoAdjust="0"/>
  </p:normalViewPr>
  <p:slideViewPr>
    <p:cSldViewPr snapToGrid="0">
      <p:cViewPr varScale="1">
        <p:scale>
          <a:sx n="164" d="100"/>
          <a:sy n="164" d="100"/>
        </p:scale>
        <p:origin x="1320" y="6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9/22/23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9/22/23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816599"/>
            <a:ext cx="8244000" cy="2390411"/>
          </a:xfrm>
        </p:spPr>
        <p:txBody>
          <a:bodyPr/>
          <a:lstStyle/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2024 and 2025 meeting plan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MHPG#9 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27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September 2023</a:t>
            </a:r>
          </a:p>
          <a:p>
            <a:pPr eaLnBrk="1" hangingPunct="1"/>
            <a:r>
              <a:rPr lang="en-GB" sz="1800" i="1" dirty="0">
                <a:ea typeface="ヒラギノ角ゴ Pro W3"/>
                <a:cs typeface="ヒラギノ角ゴ Pro W3"/>
              </a:rPr>
              <a:t>Source: Convenor (Balazs </a:t>
            </a:r>
            <a:r>
              <a:rPr lang="en-GB" sz="1800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1800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0737" y="170268"/>
            <a:ext cx="162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   OPmp230067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227648" cy="4067038"/>
          </a:xfrm>
        </p:spPr>
        <p:txBody>
          <a:bodyPr/>
          <a:lstStyle/>
          <a:p>
            <a:r>
              <a:rPr lang="en-US" dirty="0"/>
              <a:t>Proposed 2024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endParaRPr lang="en-US" b="0" dirty="0">
              <a:highlight>
                <a:srgbClr val="00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Jan/February ordinary WGs: F2F in Athens (SA4 in ETSI)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		F2F in Maastricht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April WGs: 		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		F2F (RAN in Japan, SA in Korea, CT in India)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		F2F in China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		F2F in Maastricht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		F2F in Melbourne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October WGs:				F2F (RAN in China, SA in India, CT in China)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		F2F in Orlando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December TSGs:			F2F in Europe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2024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4089492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53674"/>
            <a:ext cx="8485656" cy="4175526"/>
          </a:xfrm>
        </p:spPr>
        <p:txBody>
          <a:bodyPr/>
          <a:lstStyle/>
          <a:p>
            <a:r>
              <a:rPr lang="en-US" dirty="0"/>
              <a:t>2025 plan for </a:t>
            </a:r>
            <a:r>
              <a:rPr lang="en-US" u="sng" dirty="0"/>
              <a:t>ordinary F2F </a:t>
            </a:r>
            <a:r>
              <a:rPr lang="en-US" dirty="0"/>
              <a:t>meetings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 TBC by 11/2023</a:t>
            </a:r>
            <a:r>
              <a:rPr lang="en-US" dirty="0"/>
              <a:t>)</a:t>
            </a:r>
            <a:endParaRPr lang="en-US" sz="1400" b="0" dirty="0">
              <a:highlight>
                <a:srgbClr val="00FF00"/>
              </a:highlight>
            </a:endParaRP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Feb CT WGs, SA WGs, RAN WGs: 				F2F in [Europe]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March TSGs: 							F2F in [Korea]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April CT1/3/4, SA2/3/4/5/6, RAN1/2/3/4 WGs: 	F2F in [Europe]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May RAN and CT WGs:						F2F in </a:t>
            </a:r>
            <a:r>
              <a:rPr lang="en-US" sz="1400" dirty="0">
                <a:highlight>
                  <a:srgbClr val="FFFF00"/>
                </a:highlight>
              </a:rPr>
              <a:t>[China]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May SA WGs:							F2F in [Japan]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June TSGs:								F2F in </a:t>
            </a:r>
            <a:r>
              <a:rPr lang="en-US" sz="1400" dirty="0">
                <a:highlight>
                  <a:srgbClr val="FFFF00"/>
                </a:highlight>
              </a:rPr>
              <a:t>[China]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August CT WGs, SA WGs:					F2F in [Europe] 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August RAN WGs:							F2F in </a:t>
            </a:r>
            <a:r>
              <a:rPr lang="en-US" sz="1400" dirty="0">
                <a:highlight>
                  <a:srgbClr val="FFFF00"/>
                </a:highlight>
              </a:rPr>
              <a:t>[India]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September TSGs:							F2F in [Europe]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Oct RAN1/2/3/4 WGs:						F2F in [Europe]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Oct SA2/3/4/5/6 and CT1/3/4 WGs:			F2F in </a:t>
            </a:r>
            <a:r>
              <a:rPr lang="en-US" sz="1400" dirty="0">
                <a:highlight>
                  <a:srgbClr val="FFFF00"/>
                </a:highlight>
              </a:rPr>
              <a:t>[China]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November CT WGs, SA WGs, RAN WGs:		    	F2F in </a:t>
            </a:r>
            <a:r>
              <a:rPr lang="en-US" sz="1400" dirty="0">
                <a:highlight>
                  <a:srgbClr val="FFFF00"/>
                </a:highlight>
              </a:rPr>
              <a:t>[NA]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Dec TSGs:								F2F in </a:t>
            </a:r>
            <a:r>
              <a:rPr lang="en-US" sz="1400" dirty="0">
                <a:highlight>
                  <a:srgbClr val="FFFF00"/>
                </a:highlight>
              </a:rPr>
              <a:t>[NA]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2025 </a:t>
            </a:r>
            <a:r>
              <a:rPr lang="en-GB" sz="2400" u="sng" dirty="0"/>
              <a:t>ordinary F2F</a:t>
            </a:r>
            <a:r>
              <a:rPr lang="en-GB" sz="2400" dirty="0"/>
              <a:t> meetings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3399733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938914"/>
            <a:ext cx="8227648" cy="3998845"/>
          </a:xfrm>
        </p:spPr>
        <p:txBody>
          <a:bodyPr/>
          <a:lstStyle/>
          <a:p>
            <a:r>
              <a:rPr lang="en-US" sz="1600" b="0" dirty="0">
                <a:highlight>
                  <a:srgbClr val="00FF00"/>
                </a:highlight>
              </a:rPr>
              <a:t>3GPP is addressing cost pressures and CO2 emission targets by putting a hard cap on F2F meetings considerably reducing the overall number of F2F meetings compared to pre-Covid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Number of F2F meetings has a </a:t>
            </a:r>
            <a:r>
              <a:rPr lang="en-US" sz="1600" u="sng" dirty="0">
                <a:highlight>
                  <a:srgbClr val="00FF00"/>
                </a:highlight>
              </a:rPr>
              <a:t>strict cap</a:t>
            </a:r>
            <a:r>
              <a:rPr lang="en-US" sz="1600" b="0" dirty="0">
                <a:highlight>
                  <a:srgbClr val="00FF00"/>
                </a:highlight>
              </a:rPr>
              <a:t> of 6 for the following groups:</a:t>
            </a:r>
          </a:p>
          <a:p>
            <a:pPr marL="0" indent="0">
              <a:buNone/>
            </a:pPr>
            <a:r>
              <a:rPr lang="en-US" sz="1600" b="0" dirty="0">
                <a:highlight>
                  <a:srgbClr val="00FF00"/>
                </a:highlight>
              </a:rPr>
              <a:t>	SA2, SA3, SA5, SA6, CT1, CT3, CT4, RAN1/2/3/4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Number of F2F meetings has a </a:t>
            </a:r>
            <a:r>
              <a:rPr lang="en-US" sz="1600" u="sng" dirty="0">
                <a:highlight>
                  <a:srgbClr val="00FF00"/>
                </a:highlight>
              </a:rPr>
              <a:t>strict cap</a:t>
            </a:r>
            <a:r>
              <a:rPr lang="en-US" sz="1600" b="0" dirty="0">
                <a:highlight>
                  <a:srgbClr val="00FF00"/>
                </a:highlight>
              </a:rPr>
              <a:t> of 4 for the following groups:</a:t>
            </a:r>
          </a:p>
          <a:p>
            <a:pPr marL="0" indent="0">
              <a:buNone/>
            </a:pPr>
            <a:r>
              <a:rPr lang="en-US" sz="1600" b="0" dirty="0">
                <a:highlight>
                  <a:srgbClr val="00FF00"/>
                </a:highlight>
              </a:rPr>
              <a:t>	SA1, SA4, CT6, RAN5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WGs are encouraged to have less F2F meetings than the designated cap, and are requested to provide feedback to MHPG by TSG#102 in Dec/2023.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In case hosting offers are received from individual companies or other organizations, these offers would need to be worked into the overall plan. </a:t>
            </a:r>
            <a:br>
              <a:rPr lang="en-US" sz="1600" b="0" dirty="0">
                <a:highlight>
                  <a:srgbClr val="00FF00"/>
                </a:highlight>
              </a:rPr>
            </a:br>
            <a:r>
              <a:rPr lang="en-US" sz="1600" b="0" dirty="0">
                <a:highlight>
                  <a:srgbClr val="00FF00"/>
                </a:highlight>
              </a:rPr>
              <a:t>I.e. these offers would </a:t>
            </a:r>
            <a:r>
              <a:rPr lang="en-US" sz="1600" u="sng" dirty="0">
                <a:highlight>
                  <a:srgbClr val="00FF00"/>
                </a:highlight>
              </a:rPr>
              <a:t>NOT</a:t>
            </a:r>
            <a:r>
              <a:rPr lang="en-US" sz="1600" b="0" dirty="0">
                <a:highlight>
                  <a:srgbClr val="00FF00"/>
                </a:highlight>
              </a:rPr>
              <a:t> entail additional F2F meetings.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E-meetings (ordinary or ad-hoc) on top of the strict cap are not expected to be needed. Any exceptional need will have to be discussed and decided by the parent TSG.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Detailed Planning for 2025 – points to note</a:t>
            </a:r>
            <a:endParaRPr lang="en-JP" sz="2400" dirty="0"/>
          </a:p>
        </p:txBody>
      </p:sp>
    </p:spTree>
    <p:extLst>
      <p:ext uri="{BB962C8B-B14F-4D97-AF65-F5344CB8AC3E}">
        <p14:creationId xmlns:p14="http://schemas.microsoft.com/office/powerpoint/2010/main" val="3464192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89B5C9-78B1-6DB3-1016-F454860BC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3" y="895295"/>
            <a:ext cx="8229600" cy="3968955"/>
          </a:xfrm>
        </p:spPr>
        <p:txBody>
          <a:bodyPr/>
          <a:lstStyle/>
          <a:p>
            <a:pPr marL="0" indent="0">
              <a:buNone/>
            </a:pPr>
            <a:endParaRPr lang="en-HU" u="sng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HU" u="sng" dirty="0">
                <a:highlight>
                  <a:srgbClr val="00FF00"/>
                </a:highlight>
              </a:rPr>
              <a:t>Agreed earlier: </a:t>
            </a:r>
            <a:br>
              <a:rPr lang="en-HU" b="0" dirty="0">
                <a:highlight>
                  <a:srgbClr val="00FF00"/>
                </a:highlight>
              </a:rPr>
            </a:br>
            <a:r>
              <a:rPr lang="en-HU" b="0" dirty="0">
                <a:highlight>
                  <a:srgbClr val="00FF00"/>
                </a:highlight>
              </a:rPr>
              <a:t>All F2F WGs and TSGs to provide </a:t>
            </a:r>
            <a:r>
              <a:rPr lang="en-HU" i="1" dirty="0">
                <a:highlight>
                  <a:srgbClr val="00FF00"/>
                </a:highlight>
              </a:rPr>
              <a:t>1-way remote access</a:t>
            </a:r>
            <a:br>
              <a:rPr lang="en-HU" i="1" dirty="0">
                <a:highlight>
                  <a:srgbClr val="00FF00"/>
                </a:highlight>
              </a:rPr>
            </a:br>
            <a:r>
              <a:rPr lang="en-HU" i="1" dirty="0">
                <a:highlight>
                  <a:srgbClr val="00FF00"/>
                </a:highlight>
              </a:rPr>
              <a:t>A</a:t>
            </a:r>
            <a:r>
              <a:rPr lang="en-GB" i="1" dirty="0" err="1">
                <a:highlight>
                  <a:srgbClr val="00FF00"/>
                </a:highlight>
              </a:rPr>
              <a:t>ssuming</a:t>
            </a:r>
            <a:r>
              <a:rPr lang="en-GB" i="1" dirty="0">
                <a:highlight>
                  <a:srgbClr val="00FF00"/>
                </a:highlight>
              </a:rPr>
              <a:t> all meeting locations are well accessible to all IMs (e.g. visa, etc…)</a:t>
            </a:r>
          </a:p>
          <a:p>
            <a:pPr marL="0" indent="0">
              <a:buNone/>
            </a:pPr>
            <a:endParaRPr lang="en-HU" u="sng" dirty="0"/>
          </a:p>
          <a:p>
            <a:pPr marL="0" indent="0">
              <a:buNone/>
            </a:pPr>
            <a:r>
              <a:rPr lang="en-HU" u="sng" dirty="0"/>
              <a:t>Proposal for 2024:</a:t>
            </a:r>
            <a:r>
              <a:rPr lang="en-HU" b="0" dirty="0"/>
              <a:t> </a:t>
            </a:r>
          </a:p>
          <a:p>
            <a:pPr marL="0" indent="0">
              <a:buNone/>
            </a:pPr>
            <a:r>
              <a:rPr lang="en-HU" b="0" dirty="0">
                <a:highlight>
                  <a:srgbClr val="00FF00"/>
                </a:highlight>
              </a:rPr>
              <a:t>1-way GTW/Teams for all F2F TSG and WG meetings</a:t>
            </a:r>
          </a:p>
          <a:p>
            <a:pPr marL="0" indent="0">
              <a:buNone/>
            </a:pPr>
            <a:r>
              <a:rPr lang="en-HU" i="1" dirty="0">
                <a:highlight>
                  <a:srgbClr val="00FF00"/>
                </a:highlight>
              </a:rPr>
              <a:t>A</a:t>
            </a:r>
            <a:r>
              <a:rPr lang="en-GB" i="1" dirty="0" err="1">
                <a:highlight>
                  <a:srgbClr val="00FF00"/>
                </a:highlight>
              </a:rPr>
              <a:t>ssuming</a:t>
            </a:r>
            <a:r>
              <a:rPr lang="en-GB" i="1" dirty="0">
                <a:highlight>
                  <a:srgbClr val="00FF00"/>
                </a:highlight>
              </a:rPr>
              <a:t> all meeting locations are well accessible to all IMs (e.g. visa, etc…)</a:t>
            </a:r>
          </a:p>
          <a:p>
            <a:pPr marL="0" indent="0">
              <a:buNone/>
            </a:pPr>
            <a:r>
              <a:rPr lang="en-HU" b="0" dirty="0">
                <a:highlight>
                  <a:srgbClr val="00FF00"/>
                </a:highlight>
              </a:rPr>
              <a:t>Need for remote access to be periodically re-evaluated.</a:t>
            </a:r>
            <a:br>
              <a:rPr lang="en-HU" b="0" dirty="0">
                <a:highlight>
                  <a:srgbClr val="00FF00"/>
                </a:highlight>
              </a:rPr>
            </a:br>
            <a:r>
              <a:rPr lang="en-HU" b="0" dirty="0">
                <a:highlight>
                  <a:srgbClr val="00FF00"/>
                </a:highlight>
              </a:rPr>
              <a:t>For 1-way remote access OPs are expected to provide the necessary infrastructure, even though it is understood that IT glitches may occur and 1-way remote access might not always be available</a:t>
            </a:r>
            <a:br>
              <a:rPr lang="en-HU" b="0" dirty="0"/>
            </a:br>
            <a:endParaRPr lang="en-HU" b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358944-89C9-03C6-9E06-00B1EE67F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sz="2800" dirty="0"/>
              <a:t>Remote Access</a:t>
            </a:r>
          </a:p>
        </p:txBody>
      </p:sp>
    </p:spTree>
    <p:extLst>
      <p:ext uri="{BB962C8B-B14F-4D97-AF65-F5344CB8AC3E}">
        <p14:creationId xmlns:p14="http://schemas.microsoft.com/office/powerpoint/2010/main" val="630135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Props1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C2006C09-D9AD-49CD-95D4-E9B4D315244F}">
  <ds:schemaRefs>
    <ds:schemaRef ds:uri="3b34c8f0-1ef5-4d1e-bb66-517ce7fe7356"/>
    <ds:schemaRef ds:uri="http://schemas.openxmlformats.org/package/2006/metadata/core-properti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8a721af7-6211-45bb-a226-4c61e052e8c0"/>
    <ds:schemaRef ds:uri="71c5aaf6-e6ce-465b-b873-5148d2a4c10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13811</TotalTime>
  <Words>699</Words>
  <Application>Microsoft Macintosh PowerPoint</Application>
  <PresentationFormat>On-screen Show (16:9)</PresentationFormat>
  <Paragraphs>53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Detailed Planning for 2024</vt:lpstr>
      <vt:lpstr>Detailed Planning for 2025 ordinary F2F meetings</vt:lpstr>
      <vt:lpstr>Detailed Planning for 2025 – points to note</vt:lpstr>
      <vt:lpstr>Remote Access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Bertenyi, Balazs (Nokia - HU/Budapest)</cp:lastModifiedBy>
  <cp:revision>144</cp:revision>
  <dcterms:created xsi:type="dcterms:W3CDTF">2021-04-28T06:02:25Z</dcterms:created>
  <dcterms:modified xsi:type="dcterms:W3CDTF">2023-09-22T13:38:31Z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