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7" r:id="rId10"/>
    <p:sldId id="380" r:id="rId11"/>
    <p:sldId id="381" r:id="rId12"/>
    <p:sldId id="379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140" d="100"/>
          <a:sy n="140" d="100"/>
        </p:scale>
        <p:origin x="1338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F231057B-4F65-4E43-9628-C00F893723ED}"/>
    <pc:docChg chg="modSld">
      <pc:chgData name="Issam Toufik" userId="910a7b8e-d50d-42b5-8a90-c9aaeb763a91" providerId="ADAL" clId="{F231057B-4F65-4E43-9628-C00F893723ED}" dt="2023-09-22T11:25:38.094" v="3" actId="6549"/>
      <pc:docMkLst>
        <pc:docMk/>
      </pc:docMkLst>
      <pc:sldChg chg="modSp mod">
        <pc:chgData name="Issam Toufik" userId="910a7b8e-d50d-42b5-8a90-c9aaeb763a91" providerId="ADAL" clId="{F231057B-4F65-4E43-9628-C00F893723ED}" dt="2023-09-22T11:25:38.094" v="3" actId="6549"/>
        <pc:sldMkLst>
          <pc:docMk/>
          <pc:sldMk cId="0" sldId="311"/>
        </pc:sldMkLst>
        <pc:spChg chg="mod">
          <ac:chgData name="Issam Toufik" userId="910a7b8e-d50d-42b5-8a90-c9aaeb763a91" providerId="ADAL" clId="{F231057B-4F65-4E43-9628-C00F893723ED}" dt="2023-09-22T11:25:38.094" v="3" actId="6549"/>
          <ac:spMkLst>
            <pc:docMk/>
            <pc:sldMk cId="0" sldId="311"/>
            <ac:spMk id="2" creationId="{1D6E4B32-D2FE-4E95-8B26-997AE087F0C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816599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2024 and 2025 meeting plan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MHPG#9 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27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September 2023</a:t>
            </a:r>
          </a:p>
          <a:p>
            <a:pPr eaLnBrk="1" hangingPunct="1"/>
            <a:r>
              <a:rPr lang="en-GB" sz="1800" i="1" dirty="0">
                <a:ea typeface="ヒラギノ角ゴ Pro W3"/>
                <a:cs typeface="ヒラギノ角ゴ Pro W3"/>
              </a:rPr>
              <a:t>Source: Convenor (Balazs </a:t>
            </a:r>
            <a:r>
              <a:rPr lang="en-GB" sz="1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1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0737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   OPmp230066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4067038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Jan/February ordinary WGs: F2F in Athens (SA4 in ETSI)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		F2F in Maastricht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April WGs: 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		F2F in Maastricht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		F2F in Melbourne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October WGs:				F2F (RAN in China, SA in India, CT in China)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		F2F in Orlando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December TSGs:			F2F in Europe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4175526"/>
          </a:xfrm>
        </p:spPr>
        <p:txBody>
          <a:bodyPr/>
          <a:lstStyle/>
          <a:p>
            <a:r>
              <a:rPr lang="en-US" dirty="0"/>
              <a:t>Proposed 2025 plan for </a:t>
            </a:r>
            <a:r>
              <a:rPr lang="en-US" u="sng" dirty="0"/>
              <a:t>ordinary F2F </a:t>
            </a:r>
            <a:r>
              <a:rPr lang="en-US" dirty="0"/>
              <a:t>meetings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sz="1400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FFFF00"/>
                </a:highlight>
              </a:rPr>
              <a:t>Feb CT WGs, SA WGs, RAN WGs: 				F2F in [Europe]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March TSGs: 								F2F in [Korea]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April CT1/3/4, SA2/3/4/5/6, RAN1/2/3/4 WGs: 	F2F in [Europe]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May RAN and CT WGs:						F2F in [China]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May SA WGs:								F2F in [Japan]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June TSGs:								F2F in [China]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August CT WGs, SA WGs, RAN WGs:				F2F in [Europe]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September TSGs:							F2F in [Europe]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Oct RAN1/2/3/4 WGs:						F2F in [India]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Oct SA2/3/4/5/6 and CT1/3/4 WGs:			F2F in [China]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November CT WGs, SA WGs, RAN WGs:		    	F2F in [NA]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Dec TSGs:									F2F in [NA]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2025 </a:t>
            </a:r>
            <a:r>
              <a:rPr lang="en-GB" sz="2400" u="sng" dirty="0"/>
              <a:t>ordinary F2F</a:t>
            </a:r>
            <a:r>
              <a:rPr lang="en-GB" sz="2400" dirty="0"/>
              <a:t> meetings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399733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38914"/>
            <a:ext cx="8227648" cy="3998845"/>
          </a:xfrm>
        </p:spPr>
        <p:txBody>
          <a:bodyPr/>
          <a:lstStyle/>
          <a:p>
            <a:r>
              <a:rPr lang="en-US" sz="1600" b="0" dirty="0">
                <a:highlight>
                  <a:srgbClr val="FFFF00"/>
                </a:highlight>
              </a:rPr>
              <a:t>3GPP is addressing cost pressures and CO2 emission targets by putting a hard cap on F2F meetings considerably reducing the overall number of F2F meetings compared to pre-Covid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Number of F2F meetings has a </a:t>
            </a:r>
            <a:r>
              <a:rPr lang="en-US" sz="1600" u="sng" dirty="0">
                <a:highlight>
                  <a:srgbClr val="FFFF00"/>
                </a:highlight>
              </a:rPr>
              <a:t>strict cap</a:t>
            </a:r>
            <a:r>
              <a:rPr lang="en-US" sz="1600" b="0" dirty="0">
                <a:highlight>
                  <a:srgbClr val="FFFF00"/>
                </a:highlight>
              </a:rPr>
              <a:t> of 6 for the following groups:</a:t>
            </a:r>
          </a:p>
          <a:p>
            <a:pPr marL="0" indent="0">
              <a:buNone/>
            </a:pPr>
            <a:r>
              <a:rPr lang="en-US" sz="1600" b="0" dirty="0">
                <a:highlight>
                  <a:srgbClr val="FFFF00"/>
                </a:highlight>
              </a:rPr>
              <a:t>	SA2, SA3, SA5, SA6, CT1, CT3, CT4, RAN1/2/3/4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Number of F2F meetings has a </a:t>
            </a:r>
            <a:r>
              <a:rPr lang="en-US" sz="1600" u="sng" dirty="0">
                <a:highlight>
                  <a:srgbClr val="FFFF00"/>
                </a:highlight>
              </a:rPr>
              <a:t>strict cap</a:t>
            </a:r>
            <a:r>
              <a:rPr lang="en-US" sz="1600" b="0" dirty="0">
                <a:highlight>
                  <a:srgbClr val="FFFF00"/>
                </a:highlight>
              </a:rPr>
              <a:t> of 4 for the following groups:</a:t>
            </a:r>
          </a:p>
          <a:p>
            <a:pPr marL="0" indent="0">
              <a:buNone/>
            </a:pPr>
            <a:r>
              <a:rPr lang="en-US" sz="1600" b="0" dirty="0">
                <a:highlight>
                  <a:srgbClr val="FFFF00"/>
                </a:highlight>
              </a:rPr>
              <a:t>	SA1, SA4, CT6, RAN5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WGs are encouraged to have less F2F meetings than the designated cap, and are requested to provide feedback to MHPG by TSG#102 in Dec/2023.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In case hosting offers are received from individual companies or other organizations, these offers would need to be worked into the overall plan. </a:t>
            </a:r>
            <a:br>
              <a:rPr lang="en-US" sz="1600" b="0" dirty="0">
                <a:highlight>
                  <a:srgbClr val="FFFF00"/>
                </a:highlight>
              </a:rPr>
            </a:br>
            <a:r>
              <a:rPr lang="en-US" sz="1600" b="0" dirty="0">
                <a:highlight>
                  <a:srgbClr val="FFFF00"/>
                </a:highlight>
              </a:rPr>
              <a:t>I.e. these offers would </a:t>
            </a:r>
            <a:r>
              <a:rPr lang="en-US" sz="1600" u="sng" dirty="0">
                <a:highlight>
                  <a:srgbClr val="FFFF00"/>
                </a:highlight>
              </a:rPr>
              <a:t>NOT</a:t>
            </a:r>
            <a:r>
              <a:rPr lang="en-US" sz="1600" b="0" dirty="0">
                <a:highlight>
                  <a:srgbClr val="FFFF00"/>
                </a:highlight>
              </a:rPr>
              <a:t> entail additional F2F meetings.</a:t>
            </a:r>
          </a:p>
          <a:p>
            <a:r>
              <a:rPr lang="en-US" sz="1600" b="0" dirty="0">
                <a:highlight>
                  <a:srgbClr val="FFFF00"/>
                </a:highlight>
              </a:rPr>
              <a:t>E-meetings on top of the strict cap are not expected to be needed. Any exceptional need will have to be discussed and decided by the parent TSG.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2025 – points to note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464192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895295"/>
            <a:ext cx="8229600" cy="3968955"/>
          </a:xfrm>
        </p:spPr>
        <p:txBody>
          <a:bodyPr/>
          <a:lstStyle/>
          <a:p>
            <a:pPr marL="0" indent="0">
              <a:buNone/>
            </a:pPr>
            <a:endParaRPr lang="en-HU" u="sng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All F2F WGs and TSGs to provide </a:t>
            </a:r>
            <a:r>
              <a:rPr lang="en-HU" i="1" dirty="0">
                <a:highlight>
                  <a:srgbClr val="00FF00"/>
                </a:highlight>
              </a:rPr>
              <a:t>1-way remote access</a:t>
            </a:r>
            <a:br>
              <a:rPr lang="en-HU" i="1" dirty="0">
                <a:highlight>
                  <a:srgbClr val="00FF00"/>
                </a:highlight>
              </a:rPr>
            </a:b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</a:p>
          <a:p>
            <a:pPr marL="0" indent="0">
              <a:buNone/>
            </a:pPr>
            <a:endParaRPr lang="en-HU" u="sng" dirty="0"/>
          </a:p>
          <a:p>
            <a:pPr marL="0" indent="0">
              <a:buNone/>
            </a:pPr>
            <a:r>
              <a:rPr lang="en-HU" u="sng" dirty="0"/>
              <a:t>Proposal for 2024:</a:t>
            </a:r>
            <a:r>
              <a:rPr lang="en-HU" b="0" dirty="0"/>
              <a:t> </a:t>
            </a:r>
          </a:p>
          <a:p>
            <a:pPr marL="0" indent="0">
              <a:buNone/>
            </a:pPr>
            <a:r>
              <a:rPr lang="en-HU" b="0" dirty="0">
                <a:highlight>
                  <a:srgbClr val="FFFF00"/>
                </a:highlight>
              </a:rPr>
              <a:t>1-way GTW/Teams for all F2F TSG and WG meetings on a best-effort basis. </a:t>
            </a:r>
          </a:p>
          <a:p>
            <a:pPr marL="0" indent="0">
              <a:buNone/>
            </a:pPr>
            <a:r>
              <a:rPr lang="en-HU" i="1" dirty="0">
                <a:highlight>
                  <a:srgbClr val="FFFF00"/>
                </a:highlight>
              </a:rPr>
              <a:t>A</a:t>
            </a:r>
            <a:r>
              <a:rPr lang="en-GB" i="1" dirty="0" err="1">
                <a:highlight>
                  <a:srgbClr val="FFFF00"/>
                </a:highlight>
              </a:rPr>
              <a:t>ssuming</a:t>
            </a:r>
            <a:r>
              <a:rPr lang="en-GB" i="1" dirty="0">
                <a:highlight>
                  <a:srgbClr val="FFFF00"/>
                </a:highlight>
              </a:rPr>
              <a:t> all meeting locations are well accessible to all IMs (e.g. visa, etc…)</a:t>
            </a:r>
          </a:p>
          <a:p>
            <a:pPr marL="0" indent="0">
              <a:buNone/>
            </a:pPr>
            <a:r>
              <a:rPr lang="en-HU" b="0" dirty="0">
                <a:highlight>
                  <a:srgbClr val="FFFF00"/>
                </a:highlight>
              </a:rPr>
              <a:t>Need for remote access to be periodically re-evaluated.</a:t>
            </a:r>
            <a:br>
              <a:rPr lang="en-HU" b="0" dirty="0"/>
            </a:br>
            <a:endParaRPr lang="en-HU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sz="2800" dirty="0"/>
              <a:t>Remote Access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006C09-D9AD-49CD-95D4-E9B4D315244F}">
  <ds:schemaRefs>
    <ds:schemaRef ds:uri="8a721af7-6211-45bb-a226-4c61e052e8c0"/>
    <ds:schemaRef ds:uri="71c5aaf6-e6ce-465b-b873-5148d2a4c105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3b34c8f0-1ef5-4d1e-bb66-517ce7fe7356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13703</TotalTime>
  <Words>653</Words>
  <Application>Microsoft Office PowerPoint</Application>
  <PresentationFormat>On-screen Show (16:9)</PresentationFormat>
  <Paragraphs>52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2024</vt:lpstr>
      <vt:lpstr>Detailed Planning for 2025 ordinary F2F meetings</vt:lpstr>
      <vt:lpstr>Detailed Planning for 2025 – points to note</vt:lpstr>
      <vt:lpstr>Remote Access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Issam Toufik</cp:lastModifiedBy>
  <cp:revision>141</cp:revision>
  <dcterms:created xsi:type="dcterms:W3CDTF">2021-04-28T06:02:25Z</dcterms:created>
  <dcterms:modified xsi:type="dcterms:W3CDTF">2023-09-22T11:25:39Z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