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5"/>
  </p:notesMasterIdLst>
  <p:handoutMasterIdLst>
    <p:handoutMasterId r:id="rId16"/>
  </p:handoutMasterIdLst>
  <p:sldIdLst>
    <p:sldId id="311" r:id="rId9"/>
    <p:sldId id="373" r:id="rId10"/>
    <p:sldId id="372" r:id="rId11"/>
    <p:sldId id="374" r:id="rId12"/>
    <p:sldId id="364" r:id="rId13"/>
    <p:sldId id="366" r:id="rId14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6327" autoAdjust="0"/>
  </p:normalViewPr>
  <p:slideViewPr>
    <p:cSldViewPr snapToGrid="0">
      <p:cViewPr varScale="1">
        <p:scale>
          <a:sx n="97" d="100"/>
          <a:sy n="97" d="100"/>
        </p:scale>
        <p:origin x="180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9/19/2022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9/19/2022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27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724749"/>
            <a:ext cx="8244000" cy="1733106"/>
          </a:xfrm>
        </p:spPr>
        <p:txBody>
          <a:bodyPr/>
          <a:lstStyle/>
          <a:p>
            <a:pPr eaLnBrk="1" hangingPunct="1"/>
            <a:r>
              <a:rPr lang="en-GB" sz="5400" dirty="0">
                <a:ea typeface="ヒラギノ角ゴ Pro W3"/>
                <a:cs typeface="ヒラギノ角ゴ Pro W3"/>
              </a:rPr>
              <a:t>3GPP F2F return</a:t>
            </a:r>
          </a:p>
          <a:p>
            <a:pPr eaLnBrk="1" hangingPunct="1"/>
            <a:r>
              <a:rPr lang="en-GB" sz="3600" i="1" dirty="0">
                <a:ea typeface="ヒラギノ角ゴ Pro W3"/>
                <a:cs typeface="ヒラギノ角ゴ Pro W3"/>
              </a:rPr>
              <a:t>Overall plan from 4Q/2022 onwards</a:t>
            </a:r>
            <a:br>
              <a:rPr lang="en-GB" sz="3600" i="1" dirty="0">
                <a:ea typeface="ヒラギノ角ゴ Pro W3"/>
                <a:cs typeface="ヒラギノ角ゴ Pro W3"/>
              </a:rPr>
            </a:br>
            <a:r>
              <a:rPr lang="en-GB" sz="3600" i="1" dirty="0">
                <a:ea typeface="ヒラギノ角ゴ Pro W3"/>
                <a:cs typeface="ヒラギノ角ゴ Pro W3"/>
              </a:rPr>
              <a:t>Outcome from DM#5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29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th</a:t>
            </a:r>
            <a:r>
              <a:rPr lang="en-GB" sz="2800" i="1" dirty="0">
                <a:ea typeface="ヒラギノ角ゴ Pro W3"/>
                <a:cs typeface="ヒラギノ角ゴ Pro W3"/>
              </a:rPr>
              <a:t> August 2022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143750" y="170268"/>
            <a:ext cx="1621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   OPf220053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682691"/>
            <a:ext cx="8227648" cy="3606813"/>
          </a:xfrm>
        </p:spPr>
        <p:txBody>
          <a:bodyPr/>
          <a:lstStyle/>
          <a:p>
            <a:r>
              <a:rPr lang="en-US" sz="1200" dirty="0"/>
              <a:t>Agreements from DM#3bis</a:t>
            </a:r>
            <a:endParaRPr lang="en-US" sz="1100" dirty="0"/>
          </a:p>
          <a:p>
            <a:pPr lvl="1"/>
            <a:r>
              <a:rPr lang="en-US" sz="1100" dirty="0"/>
              <a:t>November WG meetings confirmed to be hosted by NAF3 in Canada. </a:t>
            </a:r>
            <a:r>
              <a:rPr lang="en-US" sz="1100" dirty="0">
                <a:highlight>
                  <a:srgbClr val="00FF00"/>
                </a:highlight>
              </a:rPr>
              <a:t>This has been overridden by DM#4 and DM#5</a:t>
            </a:r>
          </a:p>
          <a:p>
            <a:pPr lvl="1"/>
            <a:r>
              <a:rPr lang="en-US" sz="1100" dirty="0"/>
              <a:t>TSG chairs to work on best practices for 2-way remote access</a:t>
            </a:r>
          </a:p>
          <a:p>
            <a:pPr lvl="1"/>
            <a:r>
              <a:rPr lang="en-US" sz="1100" dirty="0"/>
              <a:t>If pandemic-related travel hardship does not fundamentally and substantially degrade, OPs will not veto the November meeting to go ahead F2F </a:t>
            </a:r>
          </a:p>
          <a:p>
            <a:pPr lvl="1"/>
            <a:r>
              <a:rPr lang="en-US" sz="1100" dirty="0"/>
              <a:t>Strongly encourage F2F participation, 2-way remote access primarily meant for folks under </a:t>
            </a:r>
            <a:r>
              <a:rPr lang="en-US" sz="1100" u="sng" dirty="0"/>
              <a:t>severe pandemic-related hardship</a:t>
            </a:r>
            <a:endParaRPr lang="en-US" sz="1100" dirty="0"/>
          </a:p>
          <a:p>
            <a:r>
              <a:rPr lang="en-US" sz="1200" dirty="0"/>
              <a:t>Decision from DM#4</a:t>
            </a:r>
          </a:p>
          <a:p>
            <a:pPr lvl="1"/>
            <a:r>
              <a:rPr lang="en-US" sz="1100" dirty="0"/>
              <a:t>Re-locate November WG meetings to Europe EF3 to seek suitable location(s), and provide information by 29</a:t>
            </a:r>
            <a:r>
              <a:rPr lang="en-US" sz="1100" baseline="30000" dirty="0"/>
              <a:t>th</a:t>
            </a:r>
            <a:r>
              <a:rPr lang="en-US" sz="1100" dirty="0"/>
              <a:t> August</a:t>
            </a:r>
            <a:endParaRPr lang="en-US" sz="1600" dirty="0">
              <a:highlight>
                <a:srgbClr val="00FF00"/>
              </a:highlight>
            </a:endParaRPr>
          </a:p>
          <a:p>
            <a:r>
              <a:rPr lang="en-US" sz="1600" dirty="0">
                <a:highlight>
                  <a:srgbClr val="00FF00"/>
                </a:highlight>
              </a:rPr>
              <a:t>Decision from DM#5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November WG meetings confirmed to be hosted by EF3 in Toulouse</a:t>
            </a:r>
          </a:p>
          <a:p>
            <a:pPr lvl="2"/>
            <a:r>
              <a:rPr lang="en-US" dirty="0">
                <a:highlight>
                  <a:srgbClr val="00FF00"/>
                </a:highlight>
              </a:rPr>
              <a:t>The potential budget gap of 155KEUR is confirmed to be jointly funded by EF3 and NAF3</a:t>
            </a:r>
          </a:p>
          <a:p>
            <a:pPr lvl="2"/>
            <a:r>
              <a:rPr lang="en-US" dirty="0">
                <a:highlight>
                  <a:srgbClr val="00FF00"/>
                </a:highlight>
              </a:rPr>
              <a:t>Invitations to be sent out within a week</a:t>
            </a:r>
            <a:endParaRPr lang="en-US" sz="1200" dirty="0">
              <a:highlight>
                <a:srgbClr val="00FF00"/>
              </a:highlight>
            </a:endParaRP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2-way remote access confirmed for all WGs’ main session and official break-out sessions</a:t>
            </a:r>
          </a:p>
          <a:p>
            <a:pPr lvl="2"/>
            <a:r>
              <a:rPr lang="en-US" dirty="0">
                <a:highlight>
                  <a:srgbClr val="00FF00"/>
                </a:highlight>
              </a:rPr>
              <a:t>Remote access for </a:t>
            </a:r>
            <a:r>
              <a:rPr lang="en-US" i="1" dirty="0">
                <a:highlight>
                  <a:srgbClr val="00FF00"/>
                </a:highlight>
              </a:rPr>
              <a:t>offline</a:t>
            </a:r>
            <a:r>
              <a:rPr lang="en-US" dirty="0">
                <a:highlight>
                  <a:srgbClr val="00FF00"/>
                </a:highlight>
              </a:rPr>
              <a:t> sessions will be arranged on a best-effort basis</a:t>
            </a:r>
          </a:p>
          <a:p>
            <a:pPr lvl="3"/>
            <a:r>
              <a:rPr lang="en-US" dirty="0">
                <a:highlight>
                  <a:srgbClr val="00FF00"/>
                </a:highlight>
              </a:rPr>
              <a:t>WG chairs and MCC will discuss and announce the details well in-advance of the meeting</a:t>
            </a:r>
          </a:p>
          <a:p>
            <a:pPr lvl="3"/>
            <a:endParaRPr lang="en-US" sz="1100" dirty="0"/>
          </a:p>
          <a:p>
            <a:pPr marL="458788" lvl="2" indent="0">
              <a:buNone/>
            </a:pPr>
            <a:br>
              <a:rPr lang="en-US" sz="1200" b="0" dirty="0"/>
            </a:br>
            <a:endParaRPr lang="en-US" sz="11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planning for November/2022 WGs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99197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5"/>
            <a:ext cx="8227648" cy="4062615"/>
          </a:xfrm>
        </p:spPr>
        <p:txBody>
          <a:bodyPr/>
          <a:lstStyle/>
          <a:p>
            <a:r>
              <a:rPr lang="en-US" dirty="0"/>
              <a:t>Proposed 2023 plan – overall considerations </a:t>
            </a:r>
            <a:endParaRPr lang="en-US" b="0" dirty="0"/>
          </a:p>
          <a:p>
            <a:pPr lvl="1"/>
            <a:r>
              <a:rPr lang="en-US" b="0" dirty="0"/>
              <a:t>Goal is for 4 F2F WG meetings and 2 F2F TSGs. All other meetings planned as Electronic.</a:t>
            </a:r>
          </a:p>
          <a:p>
            <a:pPr lvl="1"/>
            <a:r>
              <a:rPr lang="en-US" b="0" dirty="0"/>
              <a:t>CCSA to provide feedback on the most workable F2F meeting spacing (and location) from the perspective of pandemic-related hardship</a:t>
            </a:r>
          </a:p>
          <a:p>
            <a:pPr lvl="2"/>
            <a:r>
              <a:rPr lang="en-US" b="0" dirty="0"/>
              <a:t>Option A: Feb, May, Aug, Nov as F2F WG meetings. 1 Electronic WG meeting each in Q2 and Q4.</a:t>
            </a:r>
            <a:br>
              <a:rPr lang="en-US" b="0" dirty="0">
                <a:highlight>
                  <a:srgbClr val="FFFF00"/>
                </a:highlight>
              </a:rPr>
            </a:br>
            <a:r>
              <a:rPr lang="en-US" b="0" dirty="0"/>
              <a:t>Option B: April, May, Oct, Nov as F2F WG meetings. 1 Electronic WG meeting each in Q1 and Q3.</a:t>
            </a:r>
            <a:br>
              <a:rPr lang="en-US" b="0" dirty="0"/>
            </a:br>
            <a:r>
              <a:rPr lang="en-US" b="0" dirty="0"/>
              <a:t>Option C: April, May, Aug, Nov as F2F WG meetings. 1 Electronic WG meeting each in Q1 and Q4.</a:t>
            </a:r>
            <a:br>
              <a:rPr lang="en-US" b="0" dirty="0"/>
            </a:br>
            <a:endParaRPr lang="en-US" b="0" dirty="0"/>
          </a:p>
          <a:p>
            <a:pPr lvl="2"/>
            <a:r>
              <a:rPr lang="en-US" dirty="0"/>
              <a:t>F2F TSGs: March, September. Other TSGs planned as Electronic.</a:t>
            </a:r>
          </a:p>
          <a:p>
            <a:pPr lvl="1"/>
            <a:r>
              <a:rPr lang="en-US" dirty="0"/>
              <a:t>It is decided to </a:t>
            </a:r>
            <a:r>
              <a:rPr lang="en-US" u="sng" dirty="0"/>
              <a:t>pursue Option A</a:t>
            </a:r>
            <a:endParaRPr lang="en-US" b="0" u="sng" dirty="0"/>
          </a:p>
          <a:p>
            <a:pPr lvl="1"/>
            <a:r>
              <a:rPr lang="en-US" b="0" dirty="0"/>
              <a:t>In case travel hardship eases, then 1 additional WG meeting (October) and 1 additional TSG meeting (December) in 2H/2023 can potentially be converted to F2F</a:t>
            </a:r>
            <a:br>
              <a:rPr lang="en-US" b="0" dirty="0"/>
            </a:br>
            <a:endParaRPr lang="en-US" sz="1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Overall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100915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5"/>
            <a:ext cx="8227648" cy="4126712"/>
          </a:xfrm>
        </p:spPr>
        <p:txBody>
          <a:bodyPr/>
          <a:lstStyle/>
          <a:p>
            <a:r>
              <a:rPr lang="en-US" dirty="0"/>
              <a:t>Proposed 2023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February WGs: 		F2F in Europe – Athens (RAN), TBD (SA/CT)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F2F in Europe (Rotterdam)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F2F in Asia (RAN in Korea, SA/CT in Europe (</a:t>
            </a:r>
            <a:r>
              <a:rPr lang="en-US" dirty="0">
                <a:highlight>
                  <a:srgbClr val="FFFF00"/>
                </a:highlight>
              </a:rPr>
              <a:t>check Singapore option latest by end of November)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F2F in Europe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F2F in Europe/India </a:t>
            </a:r>
            <a:r>
              <a:rPr lang="en-US" dirty="0">
                <a:highlight>
                  <a:srgbClr val="FFFF00"/>
                </a:highlight>
              </a:rPr>
              <a:t>[location TBD latest by end of November]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F2F in NA</a:t>
            </a:r>
          </a:p>
          <a:p>
            <a:pPr lvl="1"/>
            <a:r>
              <a:rPr lang="en-US" b="0" dirty="0">
                <a:highlight>
                  <a:srgbClr val="FFFF00"/>
                </a:highlight>
              </a:rPr>
              <a:t>December TSGs:	Electronic / India [TBC, next check end of November </a:t>
            </a:r>
            <a:r>
              <a:rPr lang="en-US" b="0">
                <a:highlight>
                  <a:srgbClr val="FFFF00"/>
                </a:highlight>
              </a:rPr>
              <a:t>2022]</a:t>
            </a:r>
            <a:endParaRPr lang="en-US" b="0" dirty="0">
              <a:highlight>
                <a:srgbClr val="FFFF00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4233262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1143608"/>
            <a:ext cx="8227648" cy="3257409"/>
          </a:xfrm>
        </p:spPr>
        <p:txBody>
          <a:bodyPr/>
          <a:lstStyle/>
          <a:p>
            <a:endParaRPr lang="en-US" dirty="0"/>
          </a:p>
          <a:p>
            <a:r>
              <a:rPr lang="en-US" dirty="0">
                <a:highlight>
                  <a:srgbClr val="00FF00"/>
                </a:highlight>
              </a:rPr>
              <a:t>F2F_DM#5bis on 2024 meeting hosting distribution to be held 21/Sept 13-14h UTC</a:t>
            </a:r>
          </a:p>
          <a:p>
            <a:endParaRPr lang="en-US" dirty="0">
              <a:highlight>
                <a:srgbClr val="00FF00"/>
              </a:highlight>
            </a:endParaRPr>
          </a:p>
          <a:p>
            <a:r>
              <a:rPr lang="en-US" dirty="0">
                <a:highlight>
                  <a:srgbClr val="00FF00"/>
                </a:highlight>
              </a:rPr>
              <a:t>F2F_DM#6 to be held face-to-face during the November WG meetings in Toulouse, exact </a:t>
            </a:r>
            <a:r>
              <a:rPr lang="en-US" dirty="0" err="1">
                <a:highlight>
                  <a:srgbClr val="00FF00"/>
                </a:highlight>
              </a:rPr>
              <a:t>date&amp;time</a:t>
            </a:r>
            <a:r>
              <a:rPr lang="en-US" dirty="0">
                <a:highlight>
                  <a:srgbClr val="00FF00"/>
                </a:highlight>
              </a:rPr>
              <a:t> TBD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Review 2023 plan and confirm pending issues where possible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Distribution of hosts for 2024 meeting calendar</a:t>
            </a:r>
          </a:p>
          <a:p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 for F2F_DM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715854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2006C09-D9AD-49CD-95D4-E9B4D315244F}">
  <ds:schemaRefs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www.w3.org/XML/1998/namespace"/>
    <ds:schemaRef ds:uri="3b34c8f0-1ef5-4d1e-bb66-517ce7fe7356"/>
    <ds:schemaRef ds:uri="8a721af7-6211-45bb-a226-4c61e052e8c0"/>
    <ds:schemaRef ds:uri="http://purl.org/dc/elements/1.1/"/>
    <ds:schemaRef ds:uri="http://purl.org/dc/dcmitype/"/>
    <ds:schemaRef ds:uri="http://schemas.microsoft.com/office/infopath/2007/PartnerControls"/>
    <ds:schemaRef ds:uri="71c5aaf6-e6ce-465b-b873-5148d2a4c105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1756</TotalTime>
  <Words>601</Words>
  <Application>Microsoft Office PowerPoint</Application>
  <PresentationFormat>On-screen Show (16:9)</PresentationFormat>
  <Paragraphs>51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Proposed planning for November/2022 WGs</vt:lpstr>
      <vt:lpstr>Overall Planning for 2023</vt:lpstr>
      <vt:lpstr>Detailed Planning for 2023</vt:lpstr>
      <vt:lpstr>Next steps for F2F_DM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MCC Update</cp:lastModifiedBy>
  <cp:revision>95</cp:revision>
  <dcterms:created xsi:type="dcterms:W3CDTF">2021-04-28T06:02:25Z</dcterms:created>
  <dcterms:modified xsi:type="dcterms:W3CDTF">2022-09-19T10:10:01Z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