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6"/>
    <p:sldMasterId id="2147483798" r:id="rId7"/>
    <p:sldMasterId id="2147483812" r:id="rId8"/>
  </p:sldMasterIdLst>
  <p:notesMasterIdLst>
    <p:notesMasterId r:id="rId15"/>
  </p:notesMasterIdLst>
  <p:handoutMasterIdLst>
    <p:handoutMasterId r:id="rId16"/>
  </p:handoutMasterIdLst>
  <p:sldIdLst>
    <p:sldId id="311" r:id="rId9"/>
    <p:sldId id="373" r:id="rId10"/>
    <p:sldId id="372" r:id="rId11"/>
    <p:sldId id="374" r:id="rId12"/>
    <p:sldId id="364" r:id="rId13"/>
    <p:sldId id="366" r:id="rId14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6327" autoAdjust="0"/>
  </p:normalViewPr>
  <p:slideViewPr>
    <p:cSldViewPr snapToGrid="0">
      <p:cViewPr varScale="1">
        <p:scale>
          <a:sx n="97" d="100"/>
          <a:sy n="97" d="100"/>
        </p:scale>
        <p:origin x="180" y="22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127" d="100"/>
          <a:sy n="127" d="100"/>
        </p:scale>
        <p:origin x="4472" y="20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3.xml"/><Relationship Id="rId5" Type="http://schemas.openxmlformats.org/officeDocument/2006/relationships/customXml" Target="../customXml/item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9/19/2022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9/19/2022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H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6C2616F-011D-47B3-A2C1-4E16F11993E6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275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89662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 Singl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6528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 Two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683001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7557691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4857378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3_Single 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5DDEE8-FF3C-4742-BB8C-B09BB2526AC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– Nokia Confidential</a:t>
            </a:r>
            <a:endParaRPr lang="en-US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B4B383DF-E841-4958-AC70-1FE077578D0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6D425CB6-0BAB-4AB6-ADCE-D68F0C1DF88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087D8427-6029-4956-BF93-C47F0DB8797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080000"/>
            <a:ext cx="8308800" cy="35604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600">
                <a:solidFill>
                  <a:schemeClr val="tx2"/>
                </a:solidFill>
                <a:latin typeface="Arial" panose="020B0604020202020204" pitchFamily="34" charset="0"/>
              </a:defRPr>
            </a:lvl1pPr>
            <a:lvl2pPr marL="230400" indent="0"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Arial" panose="020B0604020202020204" pitchFamily="34" charset="0"/>
              </a:defRPr>
            </a:lvl2pPr>
            <a:lvl3pPr marL="462600" indent="0"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Arial" panose="020B0604020202020204" pitchFamily="34" charset="0"/>
              </a:defRPr>
            </a:lvl3pPr>
            <a:lvl4pPr marL="693000" indent="0"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2"/>
                </a:solidFill>
                <a:latin typeface="Arial" panose="020B0604020202020204" pitchFamily="34" charset="0"/>
              </a:defRPr>
            </a:lvl4pPr>
            <a:lvl5pPr marL="923400" indent="0"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800">
                <a:solidFill>
                  <a:schemeClr val="tx2"/>
                </a:solidFill>
                <a:latin typeface="Arial" panose="020B0604020202020204" pitchFamily="34" charset="0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698922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.4 Gray divi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6817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Nokia internal use</a:t>
            </a: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5904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>
                <a:solidFill>
                  <a:schemeClr val="bg2"/>
                </a:solidFill>
                <a:latin typeface="Arial" panose="020B0604020202020204" pitchFamily="34" charset="0"/>
              </a:defRPr>
            </a:lvl1pPr>
            <a:lvl2pPr>
              <a:defRPr sz="2000">
                <a:latin typeface="+mj-lt"/>
              </a:defRPr>
            </a:lvl2pPr>
            <a:lvl3pPr>
              <a:defRPr sz="2000">
                <a:latin typeface="+mj-lt"/>
              </a:defRPr>
            </a:lvl3pPr>
            <a:lvl4pPr>
              <a:defRPr sz="2000">
                <a:latin typeface="+mj-lt"/>
              </a:defRPr>
            </a:lvl4pPr>
            <a:lvl5pPr>
              <a:defRPr sz="2000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280800"/>
            <a:ext cx="8308800" cy="3096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00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1119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17600" y="180000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7600" y="2217675"/>
            <a:ext cx="8244000" cy="2030400"/>
          </a:xfrm>
        </p:spPr>
        <p:txBody>
          <a:bodyPr/>
          <a:lstStyle>
            <a:lvl1pPr marL="324000" indent="-324000">
              <a:buFont typeface="Arial" pitchFamily="34" charset="0"/>
              <a:buChar char="•"/>
              <a:tabLst/>
              <a:defRPr>
                <a:latin typeface="+mn-lt"/>
              </a:defRPr>
            </a:lvl1pPr>
            <a:lvl2pPr marL="230188" indent="0">
              <a:buNone/>
              <a:defRPr>
                <a:latin typeface="+mn-lt"/>
              </a:defRPr>
            </a:lvl2pPr>
            <a:lvl3pPr>
              <a:defRPr>
                <a:latin typeface="+mn-lt"/>
              </a:defRPr>
            </a:lvl3pPr>
            <a:lvl4pPr>
              <a:defRPr>
                <a:latin typeface="+mn-lt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/>
              <a:t>Customer - Nokia Confidential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608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GB" sz="80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03363" y="4749800"/>
            <a:ext cx="60785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>
              <a:defRPr/>
            </a:pPr>
            <a:endParaRPr lang="en-GB" sz="800" dirty="0">
              <a:solidFill>
                <a:schemeClr val="bg2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4" r:id="rId2"/>
    <p:sldLayoutId id="2147483803" r:id="rId3"/>
  </p:sldLayoutIdLst>
  <p:hf sldNum="0" hdr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2" name="Text Box 9"/>
          <p:cNvSpPr txBox="1">
            <a:spLocks noChangeArrowheads="1"/>
          </p:cNvSpPr>
          <p:nvPr/>
        </p:nvSpPr>
        <p:spPr bwMode="auto">
          <a:xfrm>
            <a:off x="0" y="-352425"/>
            <a:ext cx="9144000" cy="23336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lIns="90000" tIns="46800" rIns="90000" bIns="46800">
            <a:spAutoFit/>
          </a:bodyPr>
          <a:lstStyle/>
          <a:p>
            <a:pPr algn="ctr" defTabSz="762000" eaLnBrk="0" hangingPunct="0">
              <a:lnSpc>
                <a:spcPct val="90000"/>
              </a:lnSpc>
              <a:spcBef>
                <a:spcPct val="50000"/>
              </a:spcBef>
              <a:buClr>
                <a:schemeClr val="accent1"/>
              </a:buClr>
              <a:defRPr/>
            </a:pPr>
            <a:r>
              <a:rPr lang="en-US" sz="1000" dirty="0">
                <a:solidFill>
                  <a:schemeClr val="tx2"/>
                </a:solidFill>
                <a:latin typeface="+mn-lt"/>
                <a:cs typeface="+mn-cs"/>
              </a:rPr>
              <a:t>To change the document information in the footer, press [Alt + F8] and use the “FORM“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colors: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GB" sz="80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GB" dirty="0">
              <a:latin typeface="+mn-lt"/>
              <a:cs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hf sldNum="0"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800" b="1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6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300"/>
        </a:spcAft>
        <a:buFont typeface="Lucida Grande"/>
        <a:buChar char="-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300"/>
        </a:spcAft>
        <a:buFont typeface="Arial" charset="0"/>
        <a:buChar char="•"/>
        <a:defRPr sz="12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8646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  <p:sldLayoutId id="2147483814" r:id="rId2"/>
    <p:sldLayoutId id="2147483815" r:id="rId3"/>
    <p:sldLayoutId id="2147483816" r:id="rId4"/>
    <p:sldLayoutId id="2147483817" r:id="rId5"/>
    <p:sldLayoutId id="2147483818" r:id="rId6"/>
    <p:sldLayoutId id="2147483819" r:id="rId7"/>
    <p:sldLayoutId id="2147483820" r:id="rId8"/>
    <p:sldLayoutId id="2147483821" r:id="rId9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17600" y="724749"/>
            <a:ext cx="8244000" cy="1733106"/>
          </a:xfrm>
        </p:spPr>
        <p:txBody>
          <a:bodyPr/>
          <a:lstStyle/>
          <a:p>
            <a:pPr eaLnBrk="1" hangingPunct="1"/>
            <a:r>
              <a:rPr lang="en-GB" sz="5400" dirty="0">
                <a:ea typeface="ヒラギノ角ゴ Pro W3"/>
                <a:cs typeface="ヒラギノ角ゴ Pro W3"/>
              </a:rPr>
              <a:t>3GPP F2F return</a:t>
            </a:r>
          </a:p>
          <a:p>
            <a:pPr eaLnBrk="1" hangingPunct="1"/>
            <a:r>
              <a:rPr lang="en-GB" sz="3600" i="1" dirty="0">
                <a:ea typeface="ヒラギノ角ゴ Pro W3"/>
                <a:cs typeface="ヒラギノ角ゴ Pro W3"/>
              </a:rPr>
              <a:t>Overall plan from 4Q/2022 onwards</a:t>
            </a:r>
            <a:br>
              <a:rPr lang="en-GB" sz="3600" i="1" dirty="0">
                <a:ea typeface="ヒラギノ角ゴ Pro W3"/>
                <a:cs typeface="ヒラギノ角ゴ Pro W3"/>
              </a:rPr>
            </a:br>
            <a:r>
              <a:rPr lang="en-GB" sz="3600" i="1" dirty="0">
                <a:ea typeface="ヒラギノ角ゴ Pro W3"/>
                <a:cs typeface="ヒラギノ角ゴ Pro W3"/>
              </a:rPr>
              <a:t>Outcome from DM#5</a:t>
            </a:r>
          </a:p>
          <a:p>
            <a:pPr eaLnBrk="1" hangingPunct="1"/>
            <a:r>
              <a:rPr lang="en-GB" sz="2800" i="1" dirty="0">
                <a:ea typeface="ヒラギノ角ゴ Pro W3"/>
                <a:cs typeface="ヒラギノ角ゴ Pro W3"/>
              </a:rPr>
              <a:t>29</a:t>
            </a:r>
            <a:r>
              <a:rPr lang="en-GB" sz="2800" i="1" baseline="30000" dirty="0">
                <a:ea typeface="ヒラギノ角ゴ Pro W3"/>
                <a:cs typeface="ヒラギノ角ゴ Pro W3"/>
              </a:rPr>
              <a:t>th</a:t>
            </a:r>
            <a:r>
              <a:rPr lang="en-GB" sz="2800" i="1" dirty="0">
                <a:ea typeface="ヒラギノ角ゴ Pro W3"/>
                <a:cs typeface="ヒラギノ角ゴ Pro W3"/>
              </a:rPr>
              <a:t> August 2022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6E4B32-D2FE-4E95-8B26-997AE087F0C9}"/>
              </a:ext>
            </a:extLst>
          </p:cNvPr>
          <p:cNvSpPr txBox="1"/>
          <p:nvPr/>
        </p:nvSpPr>
        <p:spPr>
          <a:xfrm>
            <a:off x="7143750" y="170268"/>
            <a:ext cx="1621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   OPf220049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682691"/>
            <a:ext cx="8227648" cy="3606813"/>
          </a:xfrm>
        </p:spPr>
        <p:txBody>
          <a:bodyPr/>
          <a:lstStyle/>
          <a:p>
            <a:r>
              <a:rPr lang="en-US" sz="1200" dirty="0"/>
              <a:t>Agreements from DM#3bis</a:t>
            </a:r>
            <a:endParaRPr lang="en-US" sz="1100" dirty="0"/>
          </a:p>
          <a:p>
            <a:pPr lvl="1"/>
            <a:r>
              <a:rPr lang="en-US" sz="1100" dirty="0"/>
              <a:t>November WG meetings confirmed to be hosted by NAF3 in Canada. </a:t>
            </a:r>
            <a:r>
              <a:rPr lang="en-US" sz="1100" dirty="0">
                <a:highlight>
                  <a:srgbClr val="00FF00"/>
                </a:highlight>
              </a:rPr>
              <a:t>This has been overridden by DM#4 and DM#5</a:t>
            </a:r>
          </a:p>
          <a:p>
            <a:pPr lvl="1"/>
            <a:r>
              <a:rPr lang="en-US" sz="1100" dirty="0"/>
              <a:t>TSG chairs to work on best practices for 2-way remote access</a:t>
            </a:r>
          </a:p>
          <a:p>
            <a:pPr lvl="1"/>
            <a:r>
              <a:rPr lang="en-US" sz="1100" dirty="0"/>
              <a:t>If pandemic-related travel hardship does not fundamentally and substantially degrade, OPs will not veto the November meeting to go ahead F2F </a:t>
            </a:r>
          </a:p>
          <a:p>
            <a:pPr lvl="1"/>
            <a:r>
              <a:rPr lang="en-US" sz="1100" dirty="0"/>
              <a:t>Strongly encourage F2F participation, 2-way remote access primarily meant for folks under </a:t>
            </a:r>
            <a:r>
              <a:rPr lang="en-US" sz="1100" u="sng" dirty="0"/>
              <a:t>severe pandemic-related hardship</a:t>
            </a:r>
            <a:endParaRPr lang="en-US" sz="1100" dirty="0"/>
          </a:p>
          <a:p>
            <a:r>
              <a:rPr lang="en-US" sz="1200" dirty="0"/>
              <a:t>Decision from DM#4</a:t>
            </a:r>
          </a:p>
          <a:p>
            <a:pPr lvl="1"/>
            <a:r>
              <a:rPr lang="en-US" sz="1100" dirty="0"/>
              <a:t>Re-locate November WG meetings to Europe EF3 to seek suitable location(s), and provide information by 29</a:t>
            </a:r>
            <a:r>
              <a:rPr lang="en-US" sz="1100" baseline="30000" dirty="0"/>
              <a:t>th</a:t>
            </a:r>
            <a:r>
              <a:rPr lang="en-US" sz="1100" dirty="0"/>
              <a:t> August</a:t>
            </a:r>
            <a:endParaRPr lang="en-US" sz="1600" dirty="0">
              <a:highlight>
                <a:srgbClr val="00FF00"/>
              </a:highlight>
            </a:endParaRPr>
          </a:p>
          <a:p>
            <a:r>
              <a:rPr lang="en-US" sz="1600" dirty="0">
                <a:highlight>
                  <a:srgbClr val="00FF00"/>
                </a:highlight>
              </a:rPr>
              <a:t>Decision from DM#5</a:t>
            </a:r>
          </a:p>
          <a:p>
            <a:pPr lvl="1"/>
            <a:r>
              <a:rPr lang="en-US" sz="1400" dirty="0">
                <a:highlight>
                  <a:srgbClr val="00FF00"/>
                </a:highlight>
              </a:rPr>
              <a:t>November WG meetings confirmed to be hosted by EF3 in Toulouse</a:t>
            </a:r>
          </a:p>
          <a:p>
            <a:pPr lvl="2"/>
            <a:r>
              <a:rPr lang="en-US" dirty="0">
                <a:highlight>
                  <a:srgbClr val="00FF00"/>
                </a:highlight>
              </a:rPr>
              <a:t>The potential budget gap of 155KEUR is confirmed to be jointly funded by EF3 and NAF3</a:t>
            </a:r>
          </a:p>
          <a:p>
            <a:pPr lvl="2"/>
            <a:r>
              <a:rPr lang="en-US" dirty="0">
                <a:highlight>
                  <a:srgbClr val="00FF00"/>
                </a:highlight>
              </a:rPr>
              <a:t>Invitations to be sent out within a week</a:t>
            </a:r>
            <a:endParaRPr lang="en-US" sz="1200" dirty="0">
              <a:highlight>
                <a:srgbClr val="00FF00"/>
              </a:highlight>
            </a:endParaRPr>
          </a:p>
          <a:p>
            <a:pPr lvl="1"/>
            <a:r>
              <a:rPr lang="en-US" sz="1400" dirty="0">
                <a:highlight>
                  <a:srgbClr val="00FF00"/>
                </a:highlight>
              </a:rPr>
              <a:t>2-way remote access confirmed for all WGs’ main session and official break-out sessions</a:t>
            </a:r>
          </a:p>
          <a:p>
            <a:pPr lvl="2"/>
            <a:r>
              <a:rPr lang="en-US" dirty="0">
                <a:highlight>
                  <a:srgbClr val="00FF00"/>
                </a:highlight>
              </a:rPr>
              <a:t>Remote access for </a:t>
            </a:r>
            <a:r>
              <a:rPr lang="en-US" i="1" dirty="0">
                <a:highlight>
                  <a:srgbClr val="00FF00"/>
                </a:highlight>
              </a:rPr>
              <a:t>offline</a:t>
            </a:r>
            <a:r>
              <a:rPr lang="en-US" dirty="0">
                <a:highlight>
                  <a:srgbClr val="00FF00"/>
                </a:highlight>
              </a:rPr>
              <a:t> sessions will be arranged on a best-effort basis</a:t>
            </a:r>
          </a:p>
          <a:p>
            <a:pPr lvl="3"/>
            <a:r>
              <a:rPr lang="en-US" dirty="0">
                <a:highlight>
                  <a:srgbClr val="00FF00"/>
                </a:highlight>
              </a:rPr>
              <a:t>WG chairs and MCC will discuss and announce the details well in-advance of the meeting</a:t>
            </a:r>
          </a:p>
          <a:p>
            <a:pPr lvl="3"/>
            <a:endParaRPr lang="en-US" sz="1100" dirty="0"/>
          </a:p>
          <a:p>
            <a:pPr marL="458788" lvl="2" indent="0">
              <a:buNone/>
            </a:pPr>
            <a:br>
              <a:rPr lang="en-US" sz="1200" b="0" dirty="0"/>
            </a:br>
            <a:endParaRPr lang="en-US" sz="11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Proposed planning for November/2022 WGs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38991978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5"/>
            <a:ext cx="8227648" cy="4062615"/>
          </a:xfrm>
        </p:spPr>
        <p:txBody>
          <a:bodyPr/>
          <a:lstStyle/>
          <a:p>
            <a:r>
              <a:rPr lang="en-US" dirty="0"/>
              <a:t>Proposed 2023 plan – overall considerations </a:t>
            </a:r>
            <a:endParaRPr lang="en-US" b="0" dirty="0"/>
          </a:p>
          <a:p>
            <a:pPr lvl="1"/>
            <a:r>
              <a:rPr lang="en-US" b="0" dirty="0"/>
              <a:t>Goal is for 4 F2F WG meetings and 2 F2F TSGs. All other meetings planned as Electronic.</a:t>
            </a:r>
          </a:p>
          <a:p>
            <a:pPr lvl="1"/>
            <a:r>
              <a:rPr lang="en-US" b="0" dirty="0"/>
              <a:t>CCSA to provide feedback on the most workable F2F meeting spacing (and location) from the perspective of pandemic-related hardship</a:t>
            </a:r>
          </a:p>
          <a:p>
            <a:pPr lvl="2"/>
            <a:r>
              <a:rPr lang="en-US" b="0" dirty="0"/>
              <a:t>Option A: Feb, May, Aug, Nov as F2F WG meetings. 1 Electronic WG meeting each in Q2 and Q4.</a:t>
            </a:r>
            <a:br>
              <a:rPr lang="en-US" b="0" dirty="0">
                <a:highlight>
                  <a:srgbClr val="FFFF00"/>
                </a:highlight>
              </a:rPr>
            </a:br>
            <a:r>
              <a:rPr lang="en-US" b="0" dirty="0"/>
              <a:t>Option B: April, May, Oct, Nov as F2F WG meetings. 1 Electronic WG meeting each in Q1 and Q3.</a:t>
            </a:r>
            <a:br>
              <a:rPr lang="en-US" b="0" dirty="0"/>
            </a:br>
            <a:r>
              <a:rPr lang="en-US" b="0" dirty="0"/>
              <a:t>Option C: April, May, Aug, Nov as F2F WG meetings. 1 Electronic WG meeting each in Q1 and Q4.</a:t>
            </a:r>
            <a:br>
              <a:rPr lang="en-US" b="0" dirty="0"/>
            </a:br>
            <a:endParaRPr lang="en-US" b="0" dirty="0"/>
          </a:p>
          <a:p>
            <a:pPr lvl="2"/>
            <a:r>
              <a:rPr lang="en-US" dirty="0"/>
              <a:t>F2F TSGs: March, September. Other TSGs planned as Electronic.</a:t>
            </a:r>
          </a:p>
          <a:p>
            <a:pPr lvl="1"/>
            <a:r>
              <a:rPr lang="en-US" dirty="0"/>
              <a:t>It is decided to </a:t>
            </a:r>
            <a:r>
              <a:rPr lang="en-US" u="sng" dirty="0"/>
              <a:t>pursue Option A</a:t>
            </a:r>
            <a:endParaRPr lang="en-US" b="0" u="sng" dirty="0"/>
          </a:p>
          <a:p>
            <a:pPr lvl="1"/>
            <a:r>
              <a:rPr lang="en-US" b="0" dirty="0"/>
              <a:t>In case travel hardship eases, then 1 additional WG meeting (October) and 1 additional TSG meeting (December) in 2H/2023 can potentially be converted to F2F</a:t>
            </a:r>
            <a:br>
              <a:rPr lang="en-US" b="0" dirty="0"/>
            </a:br>
            <a:endParaRPr lang="en-US" sz="12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Overall 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2100915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801635"/>
            <a:ext cx="8227648" cy="4126712"/>
          </a:xfrm>
        </p:spPr>
        <p:txBody>
          <a:bodyPr/>
          <a:lstStyle/>
          <a:p>
            <a:r>
              <a:rPr lang="en-US" dirty="0"/>
              <a:t>Proposed 2023 meeting plan (</a:t>
            </a:r>
            <a:r>
              <a:rPr lang="en-US" dirty="0">
                <a:highlight>
                  <a:srgbClr val="00FF00"/>
                </a:highlight>
              </a:rPr>
              <a:t>confirmed</a:t>
            </a:r>
            <a:r>
              <a:rPr lang="en-US" dirty="0"/>
              <a:t>, </a:t>
            </a:r>
            <a:r>
              <a:rPr lang="en-US" dirty="0">
                <a:highlight>
                  <a:srgbClr val="FFFF00"/>
                </a:highlight>
              </a:rPr>
              <a:t>pending</a:t>
            </a:r>
            <a:r>
              <a:rPr lang="en-US" dirty="0"/>
              <a:t>)</a:t>
            </a:r>
            <a:endParaRPr lang="en-US" b="0" dirty="0"/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February WGs: 		F2F in Europe – Athens (RAN), TBD (SA/CT)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March TSGs: 		F2F in Europe (Rotterdam)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April WGs</a:t>
            </a:r>
            <a:r>
              <a:rPr lang="en-US" dirty="0">
                <a:highlight>
                  <a:srgbClr val="00FF00"/>
                </a:highlight>
              </a:rPr>
              <a:t>: 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May WGs:			F2F in Asia (RAN in Korea, SA/CT in Europe (</a:t>
            </a:r>
            <a:r>
              <a:rPr lang="en-US" dirty="0">
                <a:highlight>
                  <a:srgbClr val="FFFF00"/>
                </a:highlight>
              </a:rPr>
              <a:t>check Singapore option latest by end of November)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June TSGs: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August WGs:		F2F in Europe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September TSGs:	F2F in Europe/India </a:t>
            </a:r>
            <a:r>
              <a:rPr lang="en-US" dirty="0">
                <a:highlight>
                  <a:srgbClr val="FFFF00"/>
                </a:highlight>
              </a:rPr>
              <a:t>[location TBD latest by end of November]</a:t>
            </a:r>
          </a:p>
          <a:p>
            <a:pPr lvl="1"/>
            <a:r>
              <a:rPr lang="en-US" b="0" dirty="0">
                <a:highlight>
                  <a:srgbClr val="00FF00"/>
                </a:highlight>
              </a:rPr>
              <a:t>October WGs:		Electronic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November WGs:	F2F in NA</a:t>
            </a:r>
          </a:p>
          <a:p>
            <a:pPr lvl="1"/>
            <a:r>
              <a:rPr lang="en-US" b="0" dirty="0">
                <a:highlight>
                  <a:srgbClr val="FFFF00"/>
                </a:highlight>
              </a:rPr>
              <a:t>December TSGs:	Electronic / India [TBC, next check end of November </a:t>
            </a:r>
            <a:r>
              <a:rPr lang="en-US" b="0">
                <a:highlight>
                  <a:srgbClr val="FFFF00"/>
                </a:highlight>
              </a:rPr>
              <a:t>2022]</a:t>
            </a:r>
            <a:endParaRPr lang="en-US" b="0" dirty="0">
              <a:highlight>
                <a:srgbClr val="FFFF00"/>
              </a:highlight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Detailed Planning for 2023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4233262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2434FD6E-26C1-7648-B8F0-7455CD3E6E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8120" y="1143608"/>
            <a:ext cx="8227648" cy="3257409"/>
          </a:xfrm>
        </p:spPr>
        <p:txBody>
          <a:bodyPr/>
          <a:lstStyle/>
          <a:p>
            <a:endParaRPr lang="en-US" dirty="0"/>
          </a:p>
          <a:p>
            <a:r>
              <a:rPr lang="en-US" dirty="0">
                <a:highlight>
                  <a:srgbClr val="00FF00"/>
                </a:highlight>
              </a:rPr>
              <a:t>F2F_DM#5bis on 2024 meeting hosting distribution to be held 21/Sept 13-14h UTC</a:t>
            </a:r>
          </a:p>
          <a:p>
            <a:endParaRPr lang="en-US" dirty="0">
              <a:highlight>
                <a:srgbClr val="00FF00"/>
              </a:highlight>
            </a:endParaRPr>
          </a:p>
          <a:p>
            <a:r>
              <a:rPr lang="en-US" dirty="0">
                <a:highlight>
                  <a:srgbClr val="00FF00"/>
                </a:highlight>
              </a:rPr>
              <a:t>F2F_DM#6 to be held face-to-face during the November WG meetings in Toulouse, exact </a:t>
            </a:r>
            <a:r>
              <a:rPr lang="en-US" dirty="0" err="1">
                <a:highlight>
                  <a:srgbClr val="00FF00"/>
                </a:highlight>
              </a:rPr>
              <a:t>date&amp;time</a:t>
            </a:r>
            <a:r>
              <a:rPr lang="en-US" dirty="0">
                <a:highlight>
                  <a:srgbClr val="00FF00"/>
                </a:highlight>
              </a:rPr>
              <a:t> TBD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Review 2023 plan and confirm pending issues where possible</a:t>
            </a:r>
          </a:p>
          <a:p>
            <a:pPr lvl="1"/>
            <a:r>
              <a:rPr lang="en-US" dirty="0">
                <a:highlight>
                  <a:srgbClr val="00FF00"/>
                </a:highlight>
              </a:rPr>
              <a:t>Distribution of hosts for 2024 meeting calendar</a:t>
            </a:r>
          </a:p>
          <a:p>
            <a:endParaRPr lang="en-US" sz="16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BCD709D-A882-C24C-90A3-3E61B93CE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Next steps for F2F_DM</a:t>
            </a:r>
            <a:endParaRPr lang="en-JP" dirty="0"/>
          </a:p>
        </p:txBody>
      </p:sp>
    </p:spTree>
    <p:extLst>
      <p:ext uri="{BB962C8B-B14F-4D97-AF65-F5344CB8AC3E}">
        <p14:creationId xmlns:p14="http://schemas.microsoft.com/office/powerpoint/2010/main" val="715854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09F89B6-47C0-40AE-8D5C-1F44E1D971A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17600" y="2154418"/>
            <a:ext cx="8244000" cy="791339"/>
          </a:xfrm>
        </p:spPr>
        <p:txBody>
          <a:bodyPr/>
          <a:lstStyle/>
          <a:p>
            <a:pPr algn="ctr"/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149109521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Nokia PowerPoint Template Nokia Pure v9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947BB1F7-0F6A-9E48-B7D7-3FC59AFF3104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Pure v2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tile tx="0" ty="0" sx="100000" sy="100000" flip="none" algn="tl"/>
        </a:blip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ormal.potm" id="{2981A54F-6E51-6442-8C1E-8E028386F7E1}" vid="{EFEBCF1D-7277-104B-BDFB-302CF3CA7A17}"/>
    </a:ext>
  </a:extLst>
</a:theme>
</file>

<file path=ppt/theme/theme3.xml><?xml version="1.0" encoding="utf-8"?>
<a:theme xmlns:a="http://schemas.openxmlformats.org/drawingml/2006/main" name="1.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- Pure PowerPoint template 2021 v1.3" id="{83E57FD3-4D1E-4396-8750-91CCF5D75450}" vid="{B1A42757-A18C-4C6C-9F92-263C02514E64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864148B02D26846BD61137C6AECB1F3" ma:contentTypeVersion="6" ma:contentTypeDescription="Create a new document." ma:contentTypeScope="" ma:versionID="925f2f0b7ad0230d1a7887eca87f5fd6">
  <xsd:schema xmlns:xsd="http://www.w3.org/2001/XMLSchema" xmlns:xs="http://www.w3.org/2001/XMLSchema" xmlns:p="http://schemas.microsoft.com/office/2006/metadata/properties" xmlns:ns2="71c5aaf6-e6ce-465b-b873-5148d2a4c105" xmlns:ns3="8a721af7-6211-45bb-a226-4c61e052e8c0" xmlns:ns4="3b34c8f0-1ef5-4d1e-bb66-517ce7fe7356" targetNamespace="http://schemas.microsoft.com/office/2006/metadata/properties" ma:root="true" ma:fieldsID="935477c40a3ffeee3e30f20ca353cfe2" ns2:_="" ns3:_="" ns4:_="">
    <xsd:import namespace="71c5aaf6-e6ce-465b-b873-5148d2a4c105"/>
    <xsd:import namespace="8a721af7-6211-45bb-a226-4c61e052e8c0"/>
    <xsd:import namespace="3b34c8f0-1ef5-4d1e-bb66-517ce7fe735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721af7-6211-45bb-a226-4c61e052e8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34c8f0-1ef5-4d1e-bb66-517ce7fe7356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TOIBPU4I3N5A-1139849574-111</_dlc_DocId>
    <_dlc_DocIdUrl xmlns="71c5aaf6-e6ce-465b-b873-5148d2a4c105">
      <Url>https://nokia.sharepoint.com/sites/5GstdWr/virtualwarroom8/_layouts/15/DocIdRedir.aspx?ID=TOIBPU4I3N5A-1139849574-111</Url>
      <Description>TOIBPU4I3N5A-1139849574-111</Description>
    </_dlc_DocIdUrl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552102D8-93F9-4600-B95F-C05EEE9FF92B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FA39EB7F-AA02-4BC7-996F-3B3DF256950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8a721af7-6211-45bb-a226-4c61e052e8c0"/>
    <ds:schemaRef ds:uri="3b34c8f0-1ef5-4d1e-bb66-517ce7fe735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2006C09-D9AD-49CD-95D4-E9B4D315244F}">
  <ds:schemaRefs>
    <ds:schemaRef ds:uri="http://schemas.openxmlformats.org/package/2006/metadata/core-properties"/>
    <ds:schemaRef ds:uri="http://purl.org/dc/terms/"/>
    <ds:schemaRef ds:uri="http://schemas.microsoft.com/office/2006/documentManagement/types"/>
    <ds:schemaRef ds:uri="http://www.w3.org/XML/1998/namespace"/>
    <ds:schemaRef ds:uri="3b34c8f0-1ef5-4d1e-bb66-517ce7fe7356"/>
    <ds:schemaRef ds:uri="8a721af7-6211-45bb-a226-4c61e052e8c0"/>
    <ds:schemaRef ds:uri="http://purl.org/dc/elements/1.1/"/>
    <ds:schemaRef ds:uri="http://purl.org/dc/dcmitype/"/>
    <ds:schemaRef ds:uri="http://schemas.microsoft.com/office/infopath/2007/PartnerControls"/>
    <ds:schemaRef ds:uri="71c5aaf6-e6ce-465b-b873-5148d2a4c105"/>
    <ds:schemaRef ds:uri="http://schemas.microsoft.com/office/2006/metadata/properties"/>
  </ds:schemaRefs>
</ds:datastoreItem>
</file>

<file path=customXml/itemProps4.xml><?xml version="1.0" encoding="utf-8"?>
<ds:datastoreItem xmlns:ds="http://schemas.openxmlformats.org/officeDocument/2006/customXml" ds:itemID="{4DC85CB9-A2B8-4A3E-A5A2-8DB4B0336A29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3B98F740-4CA2-4E93-955F-EFA031EA1E45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PowerPoint Template Nokia Pure v9</Template>
  <TotalTime>1756</TotalTime>
  <Words>601</Words>
  <Application>Microsoft Office PowerPoint</Application>
  <PresentationFormat>On-screen Show (16:9)</PresentationFormat>
  <Paragraphs>51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Arial</vt:lpstr>
      <vt:lpstr>Calibri</vt:lpstr>
      <vt:lpstr>Lucida Grande</vt:lpstr>
      <vt:lpstr>Nokia Pure Headline Light</vt:lpstr>
      <vt:lpstr>Nokia Pure Headline Ultra Light</vt:lpstr>
      <vt:lpstr>Nokia Pure Text</vt:lpstr>
      <vt:lpstr>Nokia Pure Text Light</vt:lpstr>
      <vt:lpstr>Nokia PowerPoint Template Nokia Pure v9</vt:lpstr>
      <vt:lpstr>Nokia Master Blue Background</vt:lpstr>
      <vt:lpstr>1. White master</vt:lpstr>
      <vt:lpstr>PowerPoint Presentation</vt:lpstr>
      <vt:lpstr>Proposed planning for November/2022 WGs</vt:lpstr>
      <vt:lpstr>Overall Planning for 2023</vt:lpstr>
      <vt:lpstr>Detailed Planning for 2023</vt:lpstr>
      <vt:lpstr>Next steps for F2F_DM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Sebire, Benoist (Nokia - JP/Tokyo)</dc:creator>
  <cp:lastModifiedBy>MCC Update</cp:lastModifiedBy>
  <cp:revision>96</cp:revision>
  <dcterms:created xsi:type="dcterms:W3CDTF">2021-04-28T06:02:25Z</dcterms:created>
  <dcterms:modified xsi:type="dcterms:W3CDTF">2022-09-19T11:45:24Z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0x0101006864148B02D26846BD61137C6AECB1F3</vt:lpwstr>
  </property>
  <property fmtid="{D5CDD505-2E9C-101B-9397-08002B2CF9AE}" pid="3" name="_dlc_DocIdItemGuid">
    <vt:lpwstr>c1cff2d6-7d98-4ef3-942f-df605015776f</vt:lpwstr>
  </property>
</Properties>
</file>