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6"/>
    <p:sldMasterId id="2147483798" r:id="rId7"/>
    <p:sldMasterId id="2147483812" r:id="rId8"/>
  </p:sldMasterIdLst>
  <p:notesMasterIdLst>
    <p:notesMasterId r:id="rId15"/>
  </p:notesMasterIdLst>
  <p:handoutMasterIdLst>
    <p:handoutMasterId r:id="rId16"/>
  </p:handoutMasterIdLst>
  <p:sldIdLst>
    <p:sldId id="311" r:id="rId9"/>
    <p:sldId id="362" r:id="rId10"/>
    <p:sldId id="363" r:id="rId11"/>
    <p:sldId id="364" r:id="rId12"/>
    <p:sldId id="365" r:id="rId13"/>
    <p:sldId id="352" r:id="rId14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16" autoAdjust="0"/>
    <p:restoredTop sz="96327" autoAdjust="0"/>
  </p:normalViewPr>
  <p:slideViewPr>
    <p:cSldViewPr snapToGrid="0">
      <p:cViewPr varScale="1">
        <p:scale>
          <a:sx n="157" d="100"/>
          <a:sy n="157" d="100"/>
        </p:scale>
        <p:origin x="564" y="13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5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1/28/2022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1/28/2022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96621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528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683001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755769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85737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9892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81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Nokia internal use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1119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0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28/01/2022</a:t>
            </a:fld>
            <a:endParaRPr lang="en-GB" sz="800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chemeClr val="bg2"/>
                </a:solidFill>
                <a:latin typeface="+mn-lt"/>
                <a:cs typeface="Arial" charset="0"/>
              </a:rPr>
              <a:t>© Nokia 2021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0" y="4787900"/>
            <a:ext cx="6078537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chemeClr val="bg2"/>
                </a:solidFill>
                <a:latin typeface="+mn-lt"/>
                <a:cs typeface="Arial" charset="0"/>
              </a:rPr>
              <a:t>Confidential</a:t>
            </a:r>
            <a:endParaRPr lang="en-GB" sz="80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  <p:sldLayoutId id="2147483803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28/01/2022</a:t>
            </a:fld>
            <a:endParaRPr lang="en-GB" sz="8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+mn-lt"/>
                <a:cs typeface="Arial" charset="0"/>
              </a:rPr>
              <a:t>© Nokia</a:t>
            </a:r>
            <a:r>
              <a:rPr lang="en-GB" sz="800" baseline="0" dirty="0">
                <a:solidFill>
                  <a:schemeClr val="bg1"/>
                </a:solidFill>
                <a:latin typeface="+mn-lt"/>
                <a:cs typeface="Arial" charset="0"/>
              </a:rPr>
              <a:t> 2021 </a:t>
            </a:r>
            <a:endParaRPr lang="en-GB" sz="80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2000" y="4788000"/>
            <a:ext cx="5048250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Confidential</a:t>
            </a:r>
            <a:endParaRPr lang="en-GB" sz="80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2021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Customer - Nokia Confidential </a:t>
            </a:r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64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konzuliszolgalat.kormany.hu/tajekoztato-a-covid-19-jarvany-miatti-magyarorszagra-torteno-belepesi-korlatozasokrol" TargetMode="External"/><Relationship Id="rId2" Type="http://schemas.openxmlformats.org/officeDocument/2006/relationships/hyperlink" Target="http://www.police.hu/en/content/information-on-general-rules-of-border-crossing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1drv.ms/v/s!Aoo5ZD8g5t7Rhf4Yjxg4B_uRL28P_A?e=hvjAf6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600" y="724749"/>
            <a:ext cx="8244000" cy="1733106"/>
          </a:xfrm>
        </p:spPr>
        <p:txBody>
          <a:bodyPr/>
          <a:lstStyle/>
          <a:p>
            <a:pPr eaLnBrk="1" hangingPunct="1"/>
            <a:r>
              <a:rPr lang="en-GB" sz="5400" dirty="0">
                <a:ea typeface="ヒラギノ角ゴ Pro W3"/>
                <a:cs typeface="ヒラギノ角ゴ Pro W3"/>
              </a:rPr>
              <a:t>3GPP F2F return</a:t>
            </a:r>
          </a:p>
          <a:p>
            <a:pPr eaLnBrk="1" hangingPunct="1"/>
            <a:r>
              <a:rPr lang="en-GB" sz="3600" i="1" dirty="0">
                <a:ea typeface="ヒラギノ角ゴ Pro W3"/>
                <a:cs typeface="ヒラギノ角ゴ Pro W3"/>
              </a:rPr>
              <a:t>Tracking of key criteria </a:t>
            </a:r>
          </a:p>
          <a:p>
            <a:pPr eaLnBrk="1" hangingPunct="1"/>
            <a:r>
              <a:rPr lang="en-GB" sz="3600" i="1" dirty="0">
                <a:ea typeface="ヒラギノ角ゴ Pro W3"/>
                <a:cs typeface="ヒラギノ角ゴ Pro W3"/>
              </a:rPr>
              <a:t>TSG#96 June/2022, Budapest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F882CD-F43C-4C60-9CAC-EC97D1F9F793}"/>
              </a:ext>
            </a:extLst>
          </p:cNvPr>
          <p:cNvSpPr txBox="1"/>
          <p:nvPr/>
        </p:nvSpPr>
        <p:spPr>
          <a:xfrm>
            <a:off x="5279136" y="115896"/>
            <a:ext cx="3803904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  <a:tab pos="5760085" algn="r"/>
              </a:tabLst>
            </a:pPr>
            <a:r>
              <a:rPr lang="en-GB" sz="9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HOSTING_F2F_CC#002_SynchUp	OPf220006</a:t>
            </a:r>
            <a:endParaRPr lang="en-GB" sz="600" dirty="0">
              <a:solidFill>
                <a:schemeClr val="bg1"/>
              </a:solidFill>
              <a:effectLst/>
              <a:latin typeface="Arial" panose="020B060402020202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  <a:tab pos="5760085" algn="r"/>
              </a:tabLst>
            </a:pPr>
            <a:r>
              <a:rPr lang="en-GB" sz="9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28 January 2022, Conference Call</a:t>
            </a:r>
            <a:endParaRPr lang="en-GB" sz="600" dirty="0">
              <a:solidFill>
                <a:schemeClr val="bg1"/>
              </a:solidFill>
              <a:effectLst/>
              <a:latin typeface="Arial" panose="020B060402020202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6"/>
            <a:ext cx="8227648" cy="3828730"/>
          </a:xfrm>
        </p:spPr>
        <p:txBody>
          <a:bodyPr/>
          <a:lstStyle/>
          <a:p>
            <a:r>
              <a:rPr lang="en-US" sz="1400" dirty="0"/>
              <a:t>References: </a:t>
            </a:r>
          </a:p>
          <a:p>
            <a:pPr lvl="1"/>
            <a:r>
              <a:rPr lang="en-US" sz="1200" u="sng" dirty="0">
                <a:hlinkClick r:id="rId2"/>
              </a:rPr>
              <a:t>http://www.police.hu/en/content/information-on-general-rules-of-border-crossing</a:t>
            </a:r>
            <a:endParaRPr lang="en-US" sz="1200" u="sng" dirty="0"/>
          </a:p>
          <a:p>
            <a:pPr lvl="1"/>
            <a:r>
              <a:rPr lang="en-US" sz="1200" u="sng" dirty="0">
                <a:hlinkClick r:id="rId3"/>
              </a:rPr>
              <a:t>https://konzuliszolgalat.kormany.hu/tajekoztato-a-covid-19-jarvany-miatti-magyarorszagra-torteno-belepesi-korlatozasokrol</a:t>
            </a:r>
            <a:endParaRPr lang="en-US" sz="1200" u="sng" dirty="0"/>
          </a:p>
          <a:p>
            <a:r>
              <a:rPr lang="en-US" sz="1400" dirty="0"/>
              <a:t>Hungary currently mandates 14 day quarantine for travels from the following countries:</a:t>
            </a:r>
          </a:p>
          <a:p>
            <a:pPr lvl="1"/>
            <a:r>
              <a:rPr lang="en-US" sz="1200" dirty="0"/>
              <a:t>Botswana</a:t>
            </a:r>
          </a:p>
          <a:p>
            <a:pPr lvl="1"/>
            <a:r>
              <a:rPr lang="en-US" sz="1200" dirty="0"/>
              <a:t>South Africa</a:t>
            </a:r>
          </a:p>
          <a:p>
            <a:pPr lvl="1"/>
            <a:r>
              <a:rPr lang="en-US" sz="1200" dirty="0"/>
              <a:t>Swaziland</a:t>
            </a:r>
          </a:p>
          <a:p>
            <a:pPr lvl="1"/>
            <a:r>
              <a:rPr lang="en-US" sz="1200" dirty="0"/>
              <a:t>Lesotho</a:t>
            </a:r>
          </a:p>
          <a:p>
            <a:pPr lvl="1"/>
            <a:r>
              <a:rPr lang="en-US" sz="1200" dirty="0" err="1"/>
              <a:t>Mosambique</a:t>
            </a:r>
            <a:endParaRPr lang="en-US" sz="1200" dirty="0"/>
          </a:p>
          <a:p>
            <a:pPr lvl="1"/>
            <a:r>
              <a:rPr lang="en-US" sz="1200" dirty="0"/>
              <a:t>Namibia</a:t>
            </a:r>
          </a:p>
          <a:p>
            <a:pPr lvl="1"/>
            <a:r>
              <a:rPr lang="en-US" sz="1200" dirty="0"/>
              <a:t>Zimbabwe</a:t>
            </a:r>
          </a:p>
          <a:p>
            <a:r>
              <a:rPr lang="en-US" sz="1400" dirty="0"/>
              <a:t>Travelers from other countries can enter into Hungary as long as they fulfill the immunization criteria (see following slide)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ヒラギノ角ゴ Pro W3"/>
                <a:cs typeface="ヒラギノ角ゴ Pro W3"/>
              </a:rPr>
              <a:t>Travel ban</a:t>
            </a:r>
            <a:br>
              <a:rPr lang="en-GB" dirty="0">
                <a:ea typeface="ヒラギノ角ゴ Pro W3"/>
                <a:cs typeface="ヒラギノ角ゴ Pro W3"/>
              </a:rPr>
            </a:b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2444807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6"/>
            <a:ext cx="8227648" cy="3828730"/>
          </a:xfrm>
        </p:spPr>
        <p:txBody>
          <a:bodyPr/>
          <a:lstStyle/>
          <a:p>
            <a:r>
              <a:rPr lang="en-US" sz="1400" dirty="0"/>
              <a:t>Accepted vaccines:</a:t>
            </a:r>
          </a:p>
          <a:p>
            <a:pPr lvl="1"/>
            <a:r>
              <a:rPr lang="en-US" sz="1200" dirty="0"/>
              <a:t>All the WHO and all EMA vaccines are accepted</a:t>
            </a:r>
          </a:p>
          <a:p>
            <a:pPr lvl="1"/>
            <a:r>
              <a:rPr lang="en-US" sz="1200" dirty="0"/>
              <a:t>Additional accepted vaccines: Sputnik V</a:t>
            </a:r>
          </a:p>
          <a:p>
            <a:r>
              <a:rPr lang="en-US" sz="1400" dirty="0"/>
              <a:t>Required doses</a:t>
            </a:r>
          </a:p>
          <a:p>
            <a:pPr lvl="1"/>
            <a:r>
              <a:rPr lang="en-US" sz="1200" dirty="0"/>
              <a:t>A 3</a:t>
            </a:r>
            <a:r>
              <a:rPr lang="en-US" sz="1200" baseline="30000" dirty="0"/>
              <a:t>rd</a:t>
            </a:r>
            <a:r>
              <a:rPr lang="en-US" sz="1200" dirty="0"/>
              <a:t> dose is required in order to be considered fully vaccinated, or</a:t>
            </a:r>
          </a:p>
          <a:p>
            <a:pPr lvl="1"/>
            <a:r>
              <a:rPr lang="en-US" sz="1200" dirty="0"/>
              <a:t>2 doses plus proven recovery from breakthrough infection </a:t>
            </a:r>
          </a:p>
          <a:p>
            <a:r>
              <a:rPr lang="en-US" sz="1400" dirty="0"/>
              <a:t>Validity of vaccines</a:t>
            </a:r>
          </a:p>
          <a:p>
            <a:pPr lvl="1"/>
            <a:r>
              <a:rPr lang="en-US" sz="1200" dirty="0"/>
              <a:t>Immunity through 3 doses is valid indefinitely</a:t>
            </a:r>
          </a:p>
          <a:p>
            <a:pPr lvl="1"/>
            <a:r>
              <a:rPr lang="en-US" sz="1200" dirty="0"/>
              <a:t>Immunity through 2 doses plus breakthrough infection is valid for 6 months after recovery</a:t>
            </a:r>
          </a:p>
          <a:p>
            <a:r>
              <a:rPr lang="en-US" sz="1400" dirty="0"/>
              <a:t>Other forms of immunity</a:t>
            </a:r>
          </a:p>
          <a:p>
            <a:pPr lvl="1"/>
            <a:r>
              <a:rPr lang="en-US" sz="1200" dirty="0"/>
              <a:t>Testing mandates for non-immunized is TBC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ヒラギノ角ゴ Pro W3"/>
                <a:cs typeface="ヒラギノ角ゴ Pro W3"/>
              </a:rPr>
              <a:t>Immunization criteria</a:t>
            </a:r>
            <a:br>
              <a:rPr lang="en-GB" dirty="0">
                <a:ea typeface="ヒラギノ角ゴ Pro W3"/>
                <a:cs typeface="ヒラギノ角ゴ Pro W3"/>
              </a:rPr>
            </a:b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35567383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6"/>
            <a:ext cx="8227648" cy="3631085"/>
          </a:xfrm>
        </p:spPr>
        <p:txBody>
          <a:bodyPr/>
          <a:lstStyle/>
          <a:p>
            <a:r>
              <a:rPr lang="en-US" sz="1400" dirty="0"/>
              <a:t>Mask</a:t>
            </a:r>
          </a:p>
          <a:p>
            <a:pPr lvl="1"/>
            <a:r>
              <a:rPr lang="en-US" sz="1200" dirty="0"/>
              <a:t>Mandatory mask mandate for all </a:t>
            </a:r>
            <a:r>
              <a:rPr lang="en-US" sz="1200" i="1" dirty="0"/>
              <a:t>indoor</a:t>
            </a:r>
            <a:r>
              <a:rPr lang="en-US" sz="1200" dirty="0"/>
              <a:t> activities</a:t>
            </a:r>
          </a:p>
          <a:p>
            <a:pPr lvl="1"/>
            <a:r>
              <a:rPr lang="en-US" sz="1200" dirty="0"/>
              <a:t>No outdoor mandate</a:t>
            </a:r>
          </a:p>
          <a:p>
            <a:r>
              <a:rPr lang="en-US" sz="1400" dirty="0"/>
              <a:t>Social distancing:</a:t>
            </a:r>
          </a:p>
          <a:p>
            <a:pPr lvl="1"/>
            <a:r>
              <a:rPr lang="en-US" sz="1200" dirty="0"/>
              <a:t>General recommendation to maintain 2m wherever possible</a:t>
            </a:r>
          </a:p>
          <a:p>
            <a:r>
              <a:rPr lang="en-US" sz="1400" dirty="0"/>
              <a:t>There are currently no limitations on size of indoor or outdoor gatherings</a:t>
            </a:r>
          </a:p>
          <a:p>
            <a:r>
              <a:rPr lang="en-US" sz="1400" dirty="0"/>
              <a:t>Note: General election to be held in April</a:t>
            </a:r>
          </a:p>
          <a:p>
            <a:pPr lvl="1"/>
            <a:r>
              <a:rPr lang="en-US" sz="1200" dirty="0"/>
              <a:t>This might impact overall Covid policies</a:t>
            </a:r>
          </a:p>
          <a:p>
            <a:r>
              <a:rPr lang="en-US" sz="1400" dirty="0"/>
              <a:t>Policies in case of infection during meeting</a:t>
            </a:r>
          </a:p>
          <a:p>
            <a:pPr lvl="1"/>
            <a:r>
              <a:rPr lang="en-US" sz="1200" dirty="0"/>
              <a:t>Currently no strict rules and hardly any enforcement or any quarantine rules of infected people or their close contacts</a:t>
            </a:r>
          </a:p>
          <a:p>
            <a:pPr lvl="1"/>
            <a:r>
              <a:rPr lang="en-US" sz="1200" dirty="0"/>
              <a:t>Possible changes TBD</a:t>
            </a:r>
          </a:p>
          <a:p>
            <a:pPr lvl="1"/>
            <a:r>
              <a:rPr lang="en-US" sz="1200" dirty="0"/>
              <a:t>Balazs in contact with Legal Head of National Health Institute to track the exact policies</a:t>
            </a:r>
          </a:p>
          <a:p>
            <a:endParaRPr lang="en-US" sz="12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ヒラギノ角ゴ Pro W3"/>
                <a:cs typeface="ヒラギノ角ゴ Pro W3"/>
              </a:rPr>
              <a:t>Other Covid policies</a:t>
            </a:r>
            <a:br>
              <a:rPr lang="en-GB" dirty="0">
                <a:ea typeface="ヒラギノ角ゴ Pro W3"/>
                <a:cs typeface="ヒラギノ角ゴ Pro W3"/>
              </a:rPr>
            </a:b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36760880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6"/>
            <a:ext cx="8227648" cy="3828730"/>
          </a:xfrm>
        </p:spPr>
        <p:txBody>
          <a:bodyPr/>
          <a:lstStyle/>
          <a:p>
            <a:r>
              <a:rPr lang="en-US" sz="1400" dirty="0"/>
              <a:t>Inbound travel</a:t>
            </a:r>
          </a:p>
          <a:p>
            <a:pPr lvl="1"/>
            <a:r>
              <a:rPr lang="en-US" sz="1200" dirty="0"/>
              <a:t>BUD airport is functioning at about 40% of pre-Covid capacity in terms of number of flights</a:t>
            </a:r>
          </a:p>
          <a:p>
            <a:pPr lvl="1"/>
            <a:r>
              <a:rPr lang="en-US" sz="1200" dirty="0"/>
              <a:t>Hubs: FRA, MUC, LHR, CDG, AMS</a:t>
            </a:r>
          </a:p>
          <a:p>
            <a:pPr marL="458788" lvl="2" indent="0">
              <a:buNone/>
            </a:pPr>
            <a:r>
              <a:rPr lang="en-US" sz="1000" dirty="0">
                <a:sym typeface="Wingdings" panose="05000000000000000000" pitchFamily="2" charset="2"/>
              </a:rPr>
              <a:t> Covid rules of the hub city and the airline will need to be carefully checked!</a:t>
            </a:r>
            <a:endParaRPr lang="en-US" sz="1000" dirty="0"/>
          </a:p>
          <a:p>
            <a:r>
              <a:rPr lang="en-US" sz="1400" dirty="0"/>
              <a:t>Budapest Congress Center and adjacent hotels</a:t>
            </a:r>
          </a:p>
          <a:p>
            <a:pPr lvl="1"/>
            <a:r>
              <a:rPr lang="en-US" sz="1200" dirty="0"/>
              <a:t>Large spacious meeting room for TSG-RAN</a:t>
            </a:r>
          </a:p>
          <a:p>
            <a:pPr lvl="1"/>
            <a:r>
              <a:rPr lang="en-US" sz="1200" dirty="0"/>
              <a:t>Smaller but plenty of room for TSG-SA</a:t>
            </a:r>
          </a:p>
          <a:p>
            <a:pPr lvl="1"/>
            <a:r>
              <a:rPr lang="en-US" sz="1200" dirty="0"/>
              <a:t>Dedicated sub-contractor for individual table mics</a:t>
            </a:r>
          </a:p>
          <a:p>
            <a:pPr lvl="1"/>
            <a:r>
              <a:rPr lang="en-US" sz="1200" dirty="0"/>
              <a:t>RAN and SA rooms are in separate buildings by a 200m outdoor walk</a:t>
            </a:r>
          </a:p>
          <a:p>
            <a:pPr lvl="1"/>
            <a:r>
              <a:rPr lang="en-US" sz="1200" dirty="0"/>
              <a:t>Physically separate coffee break areas in separate buildings</a:t>
            </a:r>
          </a:p>
          <a:p>
            <a:pPr lvl="1"/>
            <a:r>
              <a:rPr lang="en-US" sz="1200" dirty="0"/>
              <a:t>Outdoor lunch option in the Conference Center, or indoor food court in mall across the street</a:t>
            </a:r>
          </a:p>
          <a:p>
            <a:pPr lvl="1"/>
            <a:r>
              <a:rPr lang="en-US" sz="1200" dirty="0"/>
              <a:t>Potential sub-contractor for strict entry policing to meeting rooms</a:t>
            </a:r>
          </a:p>
          <a:p>
            <a:r>
              <a:rPr lang="en-US" sz="1400" dirty="0"/>
              <a:t>Video of the RAN meeting room:</a:t>
            </a:r>
            <a:endParaRPr lang="en-US" sz="1400" dirty="0">
              <a:hlinkClick r:id="rId2"/>
            </a:endParaRPr>
          </a:p>
          <a:p>
            <a:pPr lvl="1"/>
            <a:r>
              <a:rPr lang="en-US" sz="1200" dirty="0">
                <a:hlinkClick r:id="rId2"/>
              </a:rPr>
              <a:t>https://1drv.ms/v/s!Aoo5ZD8g5t7Rhf4Yjxg4B_uRL28P_A?e=hvjAf6</a:t>
            </a:r>
            <a:endParaRPr lang="en-US" sz="1200" dirty="0"/>
          </a:p>
          <a:p>
            <a:pPr marL="0" indent="0">
              <a:buNone/>
            </a:pPr>
            <a:endParaRPr lang="en-US" sz="1400" dirty="0"/>
          </a:p>
          <a:p>
            <a:endParaRPr lang="en-US" sz="12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ヒラギノ角ゴ Pro W3"/>
                <a:cs typeface="ヒラギノ角ゴ Pro W3"/>
              </a:rPr>
              <a:t>Venue setup and traveling</a:t>
            </a:r>
            <a:br>
              <a:rPr lang="en-GB" dirty="0">
                <a:ea typeface="ヒラギノ角ゴ Pro W3"/>
                <a:cs typeface="ヒラギノ角ゴ Pro W3"/>
              </a:rPr>
            </a:b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719358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theme/theme1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EFEBCF1D-7277-104B-BDFB-302CF3CA7A17}"/>
    </a:ext>
  </a:extLst>
</a:theme>
</file>

<file path=ppt/theme/theme3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83E57FD3-4D1E-4396-8750-91CCF5D75450}" vid="{B1A42757-A18C-4C6C-9F92-263C02514E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TOIBPU4I3N5A-1139849574-111</_dlc_DocId>
    <_dlc_DocIdUrl xmlns="71c5aaf6-e6ce-465b-b873-5148d2a4c105">
      <Url>https://nokia.sharepoint.com/sites/5GstdWr/virtualwarroom8/_layouts/15/DocIdRedir.aspx?ID=TOIBPU4I3N5A-1139849574-111</Url>
      <Description>TOIBPU4I3N5A-1139849574-111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64148B02D26846BD61137C6AECB1F3" ma:contentTypeVersion="6" ma:contentTypeDescription="Create a new document." ma:contentTypeScope="" ma:versionID="925f2f0b7ad0230d1a7887eca87f5fd6">
  <xsd:schema xmlns:xsd="http://www.w3.org/2001/XMLSchema" xmlns:xs="http://www.w3.org/2001/XMLSchema" xmlns:p="http://schemas.microsoft.com/office/2006/metadata/properties" xmlns:ns2="71c5aaf6-e6ce-465b-b873-5148d2a4c105" xmlns:ns3="8a721af7-6211-45bb-a226-4c61e052e8c0" xmlns:ns4="3b34c8f0-1ef5-4d1e-bb66-517ce7fe7356" targetNamespace="http://schemas.microsoft.com/office/2006/metadata/properties" ma:root="true" ma:fieldsID="935477c40a3ffeee3e30f20ca353cfe2" ns2:_="" ns3:_="" ns4:_="">
    <xsd:import namespace="71c5aaf6-e6ce-465b-b873-5148d2a4c105"/>
    <xsd:import namespace="8a721af7-6211-45bb-a226-4c61e052e8c0"/>
    <xsd:import namespace="3b34c8f0-1ef5-4d1e-bb66-517ce7fe735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721af7-6211-45bb-a226-4c61e052e8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2006C09-D9AD-49CD-95D4-E9B4D315244F}">
  <ds:schemaRefs>
    <ds:schemaRef ds:uri="http://schemas.openxmlformats.org/package/2006/metadata/core-properties"/>
    <ds:schemaRef ds:uri="http://purl.org/dc/terms/"/>
    <ds:schemaRef ds:uri="8a721af7-6211-45bb-a226-4c61e052e8c0"/>
    <ds:schemaRef ds:uri="http://schemas.microsoft.com/office/2006/documentManagement/types"/>
    <ds:schemaRef ds:uri="http://schemas.microsoft.com/office/2006/metadata/properties"/>
    <ds:schemaRef ds:uri="71c5aaf6-e6ce-465b-b873-5148d2a4c105"/>
    <ds:schemaRef ds:uri="http://purl.org/dc/elements/1.1/"/>
    <ds:schemaRef ds:uri="http://schemas.microsoft.com/office/infopath/2007/PartnerControls"/>
    <ds:schemaRef ds:uri="3b34c8f0-1ef5-4d1e-bb66-517ce7fe7356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DC85CB9-A2B8-4A3E-A5A2-8DB4B0336A2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B98F740-4CA2-4E93-955F-EFA031EA1E45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552102D8-93F9-4600-B95F-C05EEE9FF92B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FA39EB7F-AA02-4BC7-996F-3B3DF25695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8a721af7-6211-45bb-a226-4c61e052e8c0"/>
    <ds:schemaRef ds:uri="3b34c8f0-1ef5-4d1e-bb66-517ce7fe73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v9</Template>
  <TotalTime>624</TotalTime>
  <Words>427</Words>
  <Application>Microsoft Office PowerPoint</Application>
  <PresentationFormat>On-screen Show (16:9)</PresentationFormat>
  <Paragraphs>59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Nokia PowerPoint Template Nokia Pure v9</vt:lpstr>
      <vt:lpstr>Nokia Master Blue Background</vt:lpstr>
      <vt:lpstr>1. White master</vt:lpstr>
      <vt:lpstr>PowerPoint Presentation</vt:lpstr>
      <vt:lpstr>Travel ban </vt:lpstr>
      <vt:lpstr>Immunization criteria </vt:lpstr>
      <vt:lpstr>Other Covid policies </vt:lpstr>
      <vt:lpstr>Venue setup and traveling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Sebire, Benoist (Nokia - JP/Tokyo)</dc:creator>
  <cp:lastModifiedBy>23.682_CR0487R2_(Rel-17)_IoT_SAT_ARCH_EPS</cp:lastModifiedBy>
  <cp:revision>37</cp:revision>
  <dcterms:created xsi:type="dcterms:W3CDTF">2021-04-28T06:02:25Z</dcterms:created>
  <dcterms:modified xsi:type="dcterms:W3CDTF">2022-01-28T08:21:06Z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0x0101006864148B02D26846BD61137C6AECB1F3</vt:lpwstr>
  </property>
  <property fmtid="{D5CDD505-2E9C-101B-9397-08002B2CF9AE}" pid="3" name="_dlc_DocIdItemGuid">
    <vt:lpwstr>c1cff2d6-7d98-4ef3-942f-df605015776f</vt:lpwstr>
  </property>
</Properties>
</file>