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8"/>
  </p:notesMasterIdLst>
  <p:handoutMasterIdLst>
    <p:handoutMasterId r:id="rId19"/>
  </p:handoutMasterIdLst>
  <p:sldIdLst>
    <p:sldId id="303" r:id="rId2"/>
    <p:sldId id="535" r:id="rId3"/>
    <p:sldId id="553" r:id="rId4"/>
    <p:sldId id="561" r:id="rId5"/>
    <p:sldId id="562" r:id="rId6"/>
    <p:sldId id="563" r:id="rId7"/>
    <p:sldId id="554" r:id="rId8"/>
    <p:sldId id="564" r:id="rId9"/>
    <p:sldId id="542" r:id="rId10"/>
    <p:sldId id="551" r:id="rId11"/>
    <p:sldId id="565" r:id="rId12"/>
    <p:sldId id="541" r:id="rId13"/>
    <p:sldId id="557" r:id="rId14"/>
    <p:sldId id="540" r:id="rId15"/>
    <p:sldId id="566" r:id="rId16"/>
    <p:sldId id="558" r:id="rId17"/>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8DC14EF-F97C-2107-999E-25D1F4EDF43E}" name="Issam Toufik" initials="Issam" userId="Issam Toufik"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396" autoAdjust="0"/>
    <p:restoredTop sz="94625" autoAdjust="0"/>
  </p:normalViewPr>
  <p:slideViewPr>
    <p:cSldViewPr snapToGrid="0">
      <p:cViewPr varScale="1">
        <p:scale>
          <a:sx n="110" d="100"/>
          <a:sy n="110" d="100"/>
        </p:scale>
        <p:origin x="119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3"/>
    </p:cViewPr>
  </p:sorterViewPr>
  <p:notesViewPr>
    <p:cSldViewPr snapToGrid="0">
      <p:cViewPr varScale="1">
        <p:scale>
          <a:sx n="82" d="100"/>
          <a:sy n="82" d="100"/>
        </p:scale>
        <p:origin x="3972" y="78"/>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rinne Elena" userId="f2ef7a5f-4f33-4b0a-b179-2ae1c26237d0" providerId="ADAL" clId="{504F5FF3-6A39-4863-901E-B020A2314A60}"/>
    <pc:docChg chg="undo custSel modSld">
      <pc:chgData name="Corinne Elena" userId="f2ef7a5f-4f33-4b0a-b179-2ae1c26237d0" providerId="ADAL" clId="{504F5FF3-6A39-4863-901E-B020A2314A60}" dt="2023-10-24T13:00:08.318" v="42" actId="400"/>
      <pc:docMkLst>
        <pc:docMk/>
      </pc:docMkLst>
      <pc:sldChg chg="modSp mod">
        <pc:chgData name="Corinne Elena" userId="f2ef7a5f-4f33-4b0a-b179-2ae1c26237d0" providerId="ADAL" clId="{504F5FF3-6A39-4863-901E-B020A2314A60}" dt="2023-10-24T12:56:23.315" v="39" actId="20577"/>
        <pc:sldMkLst>
          <pc:docMk/>
          <pc:sldMk cId="0" sldId="303"/>
        </pc:sldMkLst>
        <pc:spChg chg="mod">
          <ac:chgData name="Corinne Elena" userId="f2ef7a5f-4f33-4b0a-b179-2ae1c26237d0" providerId="ADAL" clId="{504F5FF3-6A39-4863-901E-B020A2314A60}" dt="2023-10-24T12:56:23.315" v="39" actId="20577"/>
          <ac:spMkLst>
            <pc:docMk/>
            <pc:sldMk cId="0" sldId="303"/>
            <ac:spMk id="2" creationId="{00000000-0000-0000-0000-000000000000}"/>
          </ac:spMkLst>
        </pc:spChg>
      </pc:sldChg>
      <pc:sldChg chg="modSp mod">
        <pc:chgData name="Corinne Elena" userId="f2ef7a5f-4f33-4b0a-b179-2ae1c26237d0" providerId="ADAL" clId="{504F5FF3-6A39-4863-901E-B020A2314A60}" dt="2023-10-24T12:55:21.484" v="27" actId="400"/>
        <pc:sldMkLst>
          <pc:docMk/>
          <pc:sldMk cId="0" sldId="540"/>
        </pc:sldMkLst>
        <pc:graphicFrameChg chg="modGraphic">
          <ac:chgData name="Corinne Elena" userId="f2ef7a5f-4f33-4b0a-b179-2ae1c26237d0" providerId="ADAL" clId="{504F5FF3-6A39-4863-901E-B020A2314A60}" dt="2023-10-24T12:55:21.484" v="27" actId="400"/>
          <ac:graphicFrameMkLst>
            <pc:docMk/>
            <pc:sldMk cId="0" sldId="540"/>
            <ac:graphicFrameMk id="6" creationId="{D4A273CC-E300-0E6E-540D-A9C6CDDCE1B8}"/>
          </ac:graphicFrameMkLst>
        </pc:graphicFrameChg>
      </pc:sldChg>
      <pc:sldChg chg="modSp mod">
        <pc:chgData name="Corinne Elena" userId="f2ef7a5f-4f33-4b0a-b179-2ae1c26237d0" providerId="ADAL" clId="{504F5FF3-6A39-4863-901E-B020A2314A60}" dt="2023-10-24T13:00:08.318" v="42" actId="400"/>
        <pc:sldMkLst>
          <pc:docMk/>
          <pc:sldMk cId="0" sldId="558"/>
        </pc:sldMkLst>
        <pc:spChg chg="mod">
          <ac:chgData name="Corinne Elena" userId="f2ef7a5f-4f33-4b0a-b179-2ae1c26237d0" providerId="ADAL" clId="{504F5FF3-6A39-4863-901E-B020A2314A60}" dt="2023-10-24T13:00:08.318" v="42" actId="400"/>
          <ac:spMkLst>
            <pc:docMk/>
            <pc:sldMk cId="0" sldId="558"/>
            <ac:spMk id="7" creationId="{47321805-7739-4B90-B7F4-CE6DD90E990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10/24/2023</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10/24/2023</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244475"/>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#50-e – Virtual Meeting</a:t>
            </a: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2023 H1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615553"/>
          </a:xfrm>
          <a:prstGeom prst="rect">
            <a:avLst/>
          </a:prstGeom>
          <a:noFill/>
        </p:spPr>
        <p:txBody>
          <a:bodyPr wrap="square" rtlCol="0">
            <a:spAutoFit/>
          </a:bodyPr>
          <a:lstStyle/>
          <a:p>
            <a:r>
              <a:rPr lang="da-DK" sz="1600" b="1" i="1" dirty="0"/>
              <a:t>OP#50(23)13</a:t>
            </a:r>
            <a:endParaRPr lang="en-GB" sz="1600" dirty="0">
              <a:solidFill>
                <a:srgbClr val="FF0000"/>
              </a:solidFill>
            </a:endParaRPr>
          </a:p>
          <a:p>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dirty="0">
                <a:solidFill>
                  <a:srgbClr val="FF3300"/>
                </a:solidFill>
              </a:rPr>
              <a:t>Promotion and marketing materials</a:t>
            </a:r>
          </a:p>
        </p:txBody>
      </p:sp>
      <p:sp>
        <p:nvSpPr>
          <p:cNvPr id="4" name="Subtitle 6">
            <a:extLst>
              <a:ext uri="{FF2B5EF4-FFF2-40B4-BE49-F238E27FC236}">
                <a16:creationId xmlns:a16="http://schemas.microsoft.com/office/drawing/2014/main" id="{ACD718B4-75E2-49EA-937D-FA396C7418B5}"/>
              </a:ext>
            </a:extLst>
          </p:cNvPr>
          <p:cNvSpPr txBox="1">
            <a:spLocks/>
          </p:cNvSpPr>
          <p:nvPr/>
        </p:nvSpPr>
        <p:spPr bwMode="auto">
          <a:xfrm>
            <a:off x="478173" y="1181103"/>
            <a:ext cx="11000654" cy="2132547"/>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The expenditure on promotion and marketing materials at the end of H1 2023 was 9,2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end of the year, expenditure will be approximately 50 </a:t>
            </a:r>
            <a:r>
              <a:rPr lang="en-GB" sz="1800" kern="0" dirty="0" err="1">
                <a:latin typeface="+mn-lt"/>
              </a:rPr>
              <a:t>kEUR</a:t>
            </a:r>
            <a:r>
              <a:rPr lang="en-GB" sz="1800" kern="0" dirty="0">
                <a:latin typeface="+mn-lt"/>
              </a:rPr>
              <a:t> which will represent an underspend of 10 </a:t>
            </a:r>
            <a:r>
              <a:rPr lang="en-GB" sz="1800" kern="0" dirty="0" err="1">
                <a:latin typeface="+mn-lt"/>
              </a:rPr>
              <a:t>kEUR</a:t>
            </a:r>
            <a:r>
              <a:rPr lang="en-GB" sz="1800" kern="0" dirty="0">
                <a:latin typeface="+mn-lt"/>
              </a:rPr>
              <a:t>.  </a:t>
            </a:r>
          </a:p>
          <a:p>
            <a:pPr lvl="1">
              <a:spcBef>
                <a:spcPct val="20000"/>
              </a:spcBef>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12AEEBB0-2669-4840-AF84-F1F59C1C336C}"/>
              </a:ext>
            </a:extLst>
          </p:cNvPr>
          <p:cNvSpPr txBox="1">
            <a:spLocks/>
          </p:cNvSpPr>
          <p:nvPr/>
        </p:nvSpPr>
        <p:spPr bwMode="auto">
          <a:xfrm>
            <a:off x="550415" y="1181103"/>
            <a:ext cx="10928411" cy="162877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No trainings were delivered in H1 2023, but three training sessions are planned in H2. </a:t>
            </a:r>
          </a:p>
          <a:p>
            <a:pPr>
              <a:spcBef>
                <a:spcPct val="20000"/>
              </a:spcBef>
              <a:defRPr/>
            </a:pPr>
            <a:endParaRPr lang="en-GB" sz="1800" kern="0" dirty="0">
              <a:latin typeface="+mn-lt"/>
            </a:endParaRPr>
          </a:p>
          <a:p>
            <a:pPr>
              <a:spcBef>
                <a:spcPct val="20000"/>
              </a:spcBef>
              <a:defRPr/>
            </a:pPr>
            <a:r>
              <a:rPr lang="en-GB" sz="1800" kern="0" dirty="0">
                <a:latin typeface="+mn-lt"/>
              </a:rPr>
              <a:t>It is therefore predicted that the training budget of 20 </a:t>
            </a:r>
            <a:r>
              <a:rPr lang="en-GB" sz="1800" kern="0" dirty="0" err="1">
                <a:latin typeface="+mn-lt"/>
              </a:rPr>
              <a:t>kEUR</a:t>
            </a:r>
            <a:r>
              <a:rPr lang="en-GB" sz="1800" kern="0" dirty="0">
                <a:latin typeface="+mn-lt"/>
              </a:rPr>
              <a:t> will be underspend by 5 KEUR by the end of the year.</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550415" y="1181103"/>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The expenditure at the end of H1 2023 amounted to 751,3 </a:t>
            </a:r>
            <a:r>
              <a:rPr lang="en-GB" sz="1800" kern="0" dirty="0" err="1">
                <a:latin typeface="+mn-lt"/>
              </a:rPr>
              <a:t>kEUR</a:t>
            </a:r>
            <a:r>
              <a:rPr lang="en-GB" sz="1800" kern="0" dirty="0">
                <a:latin typeface="+mn-lt"/>
              </a:rPr>
              <a:t> from an annual budget of 1,438 </a:t>
            </a:r>
            <a:r>
              <a:rPr lang="en-GB" sz="1800" kern="0" dirty="0" err="1">
                <a:latin typeface="+mn-lt"/>
              </a:rPr>
              <a:t>kEUR</a:t>
            </a:r>
            <a:r>
              <a:rPr lang="en-GB" sz="1800" kern="0" dirty="0">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year end, expenditure will be approximately 1,425 </a:t>
            </a:r>
            <a:r>
              <a:rPr lang="en-GB" sz="1800" kern="0" dirty="0" err="1">
                <a:latin typeface="+mn-lt"/>
              </a:rPr>
              <a:t>kEUR</a:t>
            </a:r>
            <a:r>
              <a:rPr lang="en-GB" sz="1800" kern="0" dirty="0">
                <a:latin typeface="+mn-lt"/>
              </a:rPr>
              <a:t>, representing an underspending of approximately 13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This prediction is made on the assumption that the overhead rate of 39% is applied which needs to be confirmed by the ETSI auditors.  </a:t>
            </a:r>
          </a:p>
          <a:p>
            <a:pPr>
              <a:spcBef>
                <a:spcPct val="20000"/>
              </a:spcBef>
              <a:defRPr/>
            </a:pPr>
            <a:endParaRPr lang="en-GB" sz="1800" kern="0" dirty="0">
              <a:latin typeface="+mn-lt"/>
            </a:endParaRPr>
          </a:p>
          <a:p>
            <a:pPr>
              <a:spcBef>
                <a:spcPct val="20000"/>
              </a:spcBef>
              <a:defRPr/>
            </a:pPr>
            <a:r>
              <a:rPr lang="en-GB" sz="1800" kern="0" dirty="0">
                <a:latin typeface="+mn-lt"/>
              </a:rPr>
              <a:t>It should be noted that the overhead rate may be impacted by the rapidly increasing rate of inflation, a fact that will be reassessed by the ETSI auditors at the year end.</a:t>
            </a:r>
          </a:p>
        </p:txBody>
      </p:sp>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4" name="Subtitle 6">
            <a:extLst>
              <a:ext uri="{FF2B5EF4-FFF2-40B4-BE49-F238E27FC236}">
                <a16:creationId xmlns:a16="http://schemas.microsoft.com/office/drawing/2014/main" id="{3A0226A8-ACCC-481E-A31B-481E4B032CAD}"/>
              </a:ext>
            </a:extLst>
          </p:cNvPr>
          <p:cNvSpPr txBox="1">
            <a:spLocks/>
          </p:cNvSpPr>
          <p:nvPr/>
        </p:nvSpPr>
        <p:spPr bwMode="auto">
          <a:xfrm>
            <a:off x="719091" y="1207737"/>
            <a:ext cx="10928411" cy="3126138"/>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 contingency of 150 </a:t>
            </a:r>
            <a:r>
              <a:rPr lang="en-GB" sz="1800" kern="0" dirty="0" err="1">
                <a:latin typeface="+mn-lt"/>
              </a:rPr>
              <a:t>kEUR</a:t>
            </a:r>
            <a:r>
              <a:rPr lang="en-GB" sz="1800" kern="0" dirty="0">
                <a:latin typeface="+mn-lt"/>
              </a:rPr>
              <a:t> had been set aside for 2023.</a:t>
            </a:r>
            <a:r>
              <a:rPr lang="en-GB" sz="1800" kern="0" dirty="0">
                <a:highlight>
                  <a:srgbClr val="FFFF00"/>
                </a:highlight>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During H1 2023, the expenditure of this budget line was 15,4 </a:t>
            </a:r>
            <a:r>
              <a:rPr lang="en-GB" sz="1800" kern="0" dirty="0" err="1">
                <a:latin typeface="+mn-lt"/>
              </a:rPr>
              <a:t>kEUR</a:t>
            </a:r>
            <a:r>
              <a:rPr lang="en-GB" sz="1800" kern="0" dirty="0">
                <a:latin typeface="+mn-lt"/>
              </a:rPr>
              <a:t> (expert’s immigration, work permit fees and exchange rates costs).</a:t>
            </a:r>
          </a:p>
          <a:p>
            <a:pPr>
              <a:spcBef>
                <a:spcPct val="20000"/>
              </a:spcBef>
              <a:defRPr/>
            </a:pPr>
            <a:endParaRPr lang="en-GB" sz="1800" dirty="0">
              <a:latin typeface="+mn-lt"/>
            </a:endParaRPr>
          </a:p>
          <a:p>
            <a:pPr>
              <a:spcBef>
                <a:spcPct val="20000"/>
              </a:spcBef>
              <a:defRPr/>
            </a:pPr>
            <a:r>
              <a:rPr lang="en-GB" sz="1800" kern="0" dirty="0">
                <a:latin typeface="+mn-lt"/>
              </a:rPr>
              <a:t>It is predicted that by the year end, expenditure will be 20 </a:t>
            </a:r>
            <a:r>
              <a:rPr lang="en-GB" sz="1800" kern="0" dirty="0" err="1">
                <a:latin typeface="+mn-lt"/>
              </a:rPr>
              <a:t>kEUR</a:t>
            </a:r>
            <a:r>
              <a:rPr lang="en-GB" sz="1800" kern="0" dirty="0">
                <a:latin typeface="+mn-lt"/>
              </a:rPr>
              <a:t> and that approximately 130 </a:t>
            </a:r>
            <a:r>
              <a:rPr lang="en-GB" sz="1800" kern="0" dirty="0" err="1">
                <a:latin typeface="+mn-lt"/>
              </a:rPr>
              <a:t>kEUR</a:t>
            </a:r>
            <a:r>
              <a:rPr lang="en-GB" sz="1800" kern="0" dirty="0">
                <a:latin typeface="+mn-lt"/>
              </a:rPr>
              <a:t>  will remain in contingency.</a:t>
            </a: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Invoices issued and payment received by September 2023 </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2"/>
              </a:buBlip>
              <a:defRPr/>
            </a:pPr>
            <a:endParaRPr lang="en-US" sz="2800" kern="0" dirty="0">
              <a:solidFill>
                <a:srgbClr val="003366"/>
              </a:solidFill>
              <a:latin typeface="+mn-lt"/>
            </a:endParaRPr>
          </a:p>
          <a:p>
            <a:pPr>
              <a:lnSpc>
                <a:spcPct val="90000"/>
              </a:lnSpc>
              <a:spcBef>
                <a:spcPct val="20000"/>
              </a:spcBef>
              <a:defRPr/>
            </a:pPr>
            <a:endParaRPr lang="en-US" sz="2800" kern="0" dirty="0">
              <a:solidFill>
                <a:srgbClr val="003366"/>
              </a:solidFill>
              <a:latin typeface="+mn-lt"/>
            </a:endParaRPr>
          </a:p>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 </a:t>
            </a:r>
            <a:endParaRPr lang="en-US" sz="2000" kern="0" dirty="0">
              <a:solidFill>
                <a:srgbClr val="003366"/>
              </a:solidFill>
              <a:highlight>
                <a:srgbClr val="FFFF00"/>
              </a:highlight>
              <a:latin typeface="+mn-lt"/>
            </a:endParaRPr>
          </a:p>
          <a:p>
            <a:pPr>
              <a:lnSpc>
                <a:spcPct val="90000"/>
              </a:lnSpc>
              <a:spcBef>
                <a:spcPct val="20000"/>
              </a:spcBef>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6" name="Table 5">
            <a:extLst>
              <a:ext uri="{FF2B5EF4-FFF2-40B4-BE49-F238E27FC236}">
                <a16:creationId xmlns:a16="http://schemas.microsoft.com/office/drawing/2014/main" id="{D4A273CC-E300-0E6E-540D-A9C6CDDCE1B8}"/>
              </a:ext>
            </a:extLst>
          </p:cNvPr>
          <p:cNvGraphicFramePr>
            <a:graphicFrameLocks noGrp="1"/>
          </p:cNvGraphicFramePr>
          <p:nvPr>
            <p:extLst>
              <p:ext uri="{D42A27DB-BD31-4B8C-83A1-F6EECF244321}">
                <p14:modId xmlns:p14="http://schemas.microsoft.com/office/powerpoint/2010/main" val="2823467572"/>
              </p:ext>
            </p:extLst>
          </p:nvPr>
        </p:nvGraphicFramePr>
        <p:xfrm>
          <a:off x="1101223" y="2267619"/>
          <a:ext cx="8154743" cy="2528312"/>
        </p:xfrm>
        <a:graphic>
          <a:graphicData uri="http://schemas.openxmlformats.org/drawingml/2006/table">
            <a:tbl>
              <a:tblPr/>
              <a:tblGrid>
                <a:gridCol w="2101132">
                  <a:extLst>
                    <a:ext uri="{9D8B030D-6E8A-4147-A177-3AD203B41FA5}">
                      <a16:colId xmlns:a16="http://schemas.microsoft.com/office/drawing/2014/main" val="773300294"/>
                    </a:ext>
                  </a:extLst>
                </a:gridCol>
                <a:gridCol w="2747634">
                  <a:extLst>
                    <a:ext uri="{9D8B030D-6E8A-4147-A177-3AD203B41FA5}">
                      <a16:colId xmlns:a16="http://schemas.microsoft.com/office/drawing/2014/main" val="4080251605"/>
                    </a:ext>
                  </a:extLst>
                </a:gridCol>
                <a:gridCol w="3305977">
                  <a:extLst>
                    <a:ext uri="{9D8B030D-6E8A-4147-A177-3AD203B41FA5}">
                      <a16:colId xmlns:a16="http://schemas.microsoft.com/office/drawing/2014/main" val="1910240698"/>
                    </a:ext>
                  </a:extLst>
                </a:gridCol>
              </a:tblGrid>
              <a:tr h="492088">
                <a:tc>
                  <a:txBody>
                    <a:bodyPr/>
                    <a:lstStyle/>
                    <a:p>
                      <a:pPr algn="ctr" rtl="0" fontAlgn="ctr"/>
                      <a:r>
                        <a:rPr lang="en-GB" sz="1400" b="1" i="0" u="none" strike="noStrike">
                          <a:solidFill>
                            <a:srgbClr val="000000"/>
                          </a:solidFill>
                          <a:effectLst/>
                          <a:latin typeface="Arial" panose="020B0604020202020204" pitchFamily="34" charset="0"/>
                        </a:rPr>
                        <a:t>Partners</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en-GB" sz="1400" b="1" i="0" u="none" strike="noStrike">
                          <a:solidFill>
                            <a:srgbClr val="000000"/>
                          </a:solidFill>
                          <a:effectLst/>
                          <a:latin typeface="Arial" panose="020B0604020202020204" pitchFamily="34" charset="0"/>
                        </a:rPr>
                        <a:t>Amount invoiced (kEUR)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en-GB" sz="1400" b="1" i="0" u="none" strike="noStrike">
                          <a:solidFill>
                            <a:srgbClr val="000000"/>
                          </a:solidFill>
                          <a:effectLst/>
                          <a:latin typeface="Arial" panose="020B0604020202020204" pitchFamily="34" charset="0"/>
                        </a:rPr>
                        <a:t>Amount paid (kEUR)</a:t>
                      </a:r>
                    </a:p>
                  </a:txBody>
                  <a:tcPr marL="7620" marR="7620" marT="762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446330307"/>
                  </a:ext>
                </a:extLst>
              </a:tr>
              <a:tr h="254528">
                <a:tc>
                  <a:txBody>
                    <a:bodyPr/>
                    <a:lstStyle/>
                    <a:p>
                      <a:pPr algn="l" rtl="0" fontAlgn="b"/>
                      <a:r>
                        <a:rPr lang="en-GB" sz="1400" b="0" i="0" u="none" strike="noStrike">
                          <a:solidFill>
                            <a:srgbClr val="000000"/>
                          </a:solidFill>
                          <a:effectLst/>
                          <a:latin typeface="Calibri" panose="020F0502020204030204" pitchFamily="34" charset="0"/>
                        </a:rPr>
                        <a:t>ARIB</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323 513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323 513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70465283"/>
                  </a:ext>
                </a:extLst>
              </a:tr>
              <a:tr h="254528">
                <a:tc>
                  <a:txBody>
                    <a:bodyPr/>
                    <a:lstStyle/>
                    <a:p>
                      <a:pPr algn="l" rtl="0" fontAlgn="b"/>
                      <a:r>
                        <a:rPr lang="en-GB" sz="1400" b="0" i="0" u="none" strike="noStrike">
                          <a:solidFill>
                            <a:srgbClr val="000000"/>
                          </a:solidFill>
                          <a:effectLst/>
                          <a:latin typeface="Calibri" panose="020F0502020204030204" pitchFamily="34" charset="0"/>
                        </a:rPr>
                        <a:t>CCSA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942 304</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Not paid yet</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8334430"/>
                  </a:ext>
                </a:extLst>
              </a:tr>
              <a:tr h="254528">
                <a:tc>
                  <a:txBody>
                    <a:bodyPr/>
                    <a:lstStyle/>
                    <a:p>
                      <a:pPr algn="l" rtl="0" fontAlgn="b"/>
                      <a:r>
                        <a:rPr lang="en-GB" sz="1400" b="0" i="0" u="none" strike="noStrike">
                          <a:solidFill>
                            <a:srgbClr val="000000"/>
                          </a:solidFill>
                          <a:effectLst/>
                          <a:latin typeface="Calibri" panose="020F0502020204030204" pitchFamily="34" charset="0"/>
                        </a:rPr>
                        <a:t>ETSI</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2 642 592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2 642 592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18088336"/>
                  </a:ext>
                </a:extLst>
              </a:tr>
              <a:tr h="254528">
                <a:tc>
                  <a:txBody>
                    <a:bodyPr/>
                    <a:lstStyle/>
                    <a:p>
                      <a:pPr algn="l" rtl="0" fontAlgn="b"/>
                      <a:r>
                        <a:rPr lang="en-GB" sz="1400" b="0" i="0" u="none" strike="noStrike">
                          <a:solidFill>
                            <a:srgbClr val="000000"/>
                          </a:solidFill>
                          <a:effectLst/>
                          <a:latin typeface="Calibri" panose="020F0502020204030204" pitchFamily="34" charset="0"/>
                        </a:rPr>
                        <a:t>ATIS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493 930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493 930</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5790174"/>
                  </a:ext>
                </a:extLst>
              </a:tr>
              <a:tr h="254528">
                <a:tc>
                  <a:txBody>
                    <a:bodyPr/>
                    <a:lstStyle/>
                    <a:p>
                      <a:pPr algn="l" rtl="0" fontAlgn="b"/>
                      <a:r>
                        <a:rPr lang="en-GB" sz="1400" b="0" i="0" u="none" strike="noStrike">
                          <a:solidFill>
                            <a:srgbClr val="000000"/>
                          </a:solidFill>
                          <a:effectLst/>
                          <a:latin typeface="Calibri" panose="020F0502020204030204" pitchFamily="34" charset="0"/>
                        </a:rPr>
                        <a:t>TTA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170 527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170 527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755528"/>
                  </a:ext>
                </a:extLst>
              </a:tr>
              <a:tr h="254528">
                <a:tc>
                  <a:txBody>
                    <a:bodyPr/>
                    <a:lstStyle/>
                    <a:p>
                      <a:pPr algn="l" rtl="0" fontAlgn="b"/>
                      <a:r>
                        <a:rPr lang="en-GB" sz="1400" b="0" i="0" u="none" strike="noStrike">
                          <a:solidFill>
                            <a:srgbClr val="000000"/>
                          </a:solidFill>
                          <a:effectLst/>
                          <a:latin typeface="Calibri" panose="020F0502020204030204" pitchFamily="34" charset="0"/>
                        </a:rPr>
                        <a:t>TTC</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224 562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GB" sz="1400" b="0" i="0" u="none" strike="noStrike" dirty="0">
                          <a:solidFill>
                            <a:srgbClr val="000000"/>
                          </a:solidFill>
                          <a:effectLst/>
                          <a:latin typeface="Arial" panose="020B0604020202020204" pitchFamily="34" charset="0"/>
                        </a:rPr>
                        <a:t>224 562</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8329983"/>
                  </a:ext>
                </a:extLst>
              </a:tr>
              <a:tr h="254528">
                <a:tc>
                  <a:txBody>
                    <a:bodyPr/>
                    <a:lstStyle/>
                    <a:p>
                      <a:pPr algn="l" rtl="0" fontAlgn="b"/>
                      <a:r>
                        <a:rPr lang="en-GB" sz="1400" b="0" i="0" u="none" strike="noStrike" dirty="0">
                          <a:solidFill>
                            <a:srgbClr val="000000"/>
                          </a:solidFill>
                          <a:effectLst/>
                          <a:latin typeface="Calibri" panose="020F0502020204030204" pitchFamily="34" charset="0"/>
                        </a:rPr>
                        <a:t>TSDSI</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noStrike" dirty="0">
                          <a:solidFill>
                            <a:srgbClr val="000000"/>
                          </a:solidFill>
                          <a:effectLst/>
                          <a:latin typeface="Calibri" panose="020F0502020204030204" pitchFamily="34" charset="0"/>
                        </a:rPr>
                        <a:t>324 158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rtl="0" fontAlgn="b"/>
                      <a:r>
                        <a:rPr lang="en-GB" sz="1400" b="0" i="0" u="none" strike="sngStrike" dirty="0">
                          <a:solidFill>
                            <a:srgbClr val="000000"/>
                          </a:solidFill>
                          <a:effectLst/>
                          <a:latin typeface="Calibri" panose="020F0502020204030204" pitchFamily="34" charset="0"/>
                        </a:rPr>
                        <a:t>Not paid yet </a:t>
                      </a:r>
                      <a:r>
                        <a:rPr lang="en-GB" sz="1400" b="0" i="0" u="none" strike="noStrike" dirty="0">
                          <a:solidFill>
                            <a:srgbClr val="FF0000"/>
                          </a:solidFill>
                          <a:effectLst/>
                          <a:latin typeface="Calibri" panose="020F0502020204030204" pitchFamily="34" charset="0"/>
                        </a:rPr>
                        <a:t>324 158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57545414"/>
                  </a:ext>
                </a:extLst>
              </a:tr>
              <a:tr h="254528">
                <a:tc>
                  <a:txBody>
                    <a:bodyPr/>
                    <a:lstStyle/>
                    <a:p>
                      <a:pPr algn="l" rtl="0" fontAlgn="b"/>
                      <a:r>
                        <a:rPr lang="en-GB" sz="1400" b="0" i="0" u="none" strike="noStrike">
                          <a:solidFill>
                            <a:srgbClr val="000000"/>
                          </a:solidFill>
                          <a:effectLst/>
                          <a:latin typeface="Calibri" panose="020F0502020204030204" pitchFamily="34" charset="0"/>
                        </a:rPr>
                        <a:t>TOTAL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GB" sz="1400" b="1" i="0" u="none" strike="noStrike" dirty="0">
                          <a:solidFill>
                            <a:srgbClr val="000000"/>
                          </a:solidFill>
                          <a:effectLst/>
                          <a:latin typeface="Calibri" panose="020F0502020204030204" pitchFamily="34" charset="0"/>
                        </a:rPr>
                        <a:t>5 121 586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b"/>
                      <a:r>
                        <a:rPr lang="en-GB" sz="1400" b="1" i="0" u="none" strike="sngStrike" dirty="0">
                          <a:solidFill>
                            <a:srgbClr val="000000"/>
                          </a:solidFill>
                          <a:effectLst/>
                          <a:latin typeface="Calibri" panose="020F0502020204030204" pitchFamily="34" charset="0"/>
                        </a:rPr>
                        <a:t>3 855 124 </a:t>
                      </a:r>
                      <a:r>
                        <a:rPr lang="en-GB" sz="1400" b="1" i="0" u="none" strike="noStrike" dirty="0">
                          <a:solidFill>
                            <a:srgbClr val="FF0000"/>
                          </a:solidFill>
                          <a:effectLst/>
                          <a:latin typeface="Calibri" panose="020F0502020204030204" pitchFamily="34" charset="0"/>
                        </a:rPr>
                        <a:t>4 179 282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1462641"/>
                  </a:ext>
                </a:extLst>
              </a:tr>
            </a:tbl>
          </a:graphicData>
        </a:graphic>
      </p:graphicFrame>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9673" y="179173"/>
            <a:ext cx="9112251" cy="1143000"/>
          </a:xfrm>
        </p:spPr>
        <p:txBody>
          <a:bodyPr/>
          <a:lstStyle/>
          <a:p>
            <a:r>
              <a:rPr lang="en-GB" sz="2400" b="1" dirty="0"/>
              <a:t>Year end prediction</a:t>
            </a:r>
          </a:p>
        </p:txBody>
      </p:sp>
      <p:graphicFrame>
        <p:nvGraphicFramePr>
          <p:cNvPr id="3" name="Table 2"/>
          <p:cNvGraphicFramePr>
            <a:graphicFrameLocks noGrp="1"/>
          </p:cNvGraphicFramePr>
          <p:nvPr>
            <p:extLst>
              <p:ext uri="{D42A27DB-BD31-4B8C-83A1-F6EECF244321}">
                <p14:modId xmlns:p14="http://schemas.microsoft.com/office/powerpoint/2010/main" val="1932922904"/>
              </p:ext>
            </p:extLst>
          </p:nvPr>
        </p:nvGraphicFramePr>
        <p:xfrm>
          <a:off x="1631511" y="1008101"/>
          <a:ext cx="7946442" cy="4841798"/>
        </p:xfrm>
        <a:graphic>
          <a:graphicData uri="http://schemas.openxmlformats.org/drawingml/2006/table">
            <a:tbl>
              <a:tblPr firstRow="1" bandRow="1">
                <a:tableStyleId>{5C22544A-7EE6-4342-B048-85BDC9FD1C3A}</a:tableStyleId>
              </a:tblPr>
              <a:tblGrid>
                <a:gridCol w="3304699">
                  <a:extLst>
                    <a:ext uri="{9D8B030D-6E8A-4147-A177-3AD203B41FA5}">
                      <a16:colId xmlns:a16="http://schemas.microsoft.com/office/drawing/2014/main" val="20000"/>
                    </a:ext>
                  </a:extLst>
                </a:gridCol>
                <a:gridCol w="1735810">
                  <a:extLst>
                    <a:ext uri="{9D8B030D-6E8A-4147-A177-3AD203B41FA5}">
                      <a16:colId xmlns:a16="http://schemas.microsoft.com/office/drawing/2014/main" val="88704"/>
                    </a:ext>
                  </a:extLst>
                </a:gridCol>
                <a:gridCol w="2905933">
                  <a:extLst>
                    <a:ext uri="{9D8B030D-6E8A-4147-A177-3AD203B41FA5}">
                      <a16:colId xmlns:a16="http://schemas.microsoft.com/office/drawing/2014/main" val="20001"/>
                    </a:ext>
                  </a:extLst>
                </a:gridCol>
              </a:tblGrid>
              <a:tr h="370840">
                <a:tc>
                  <a:txBody>
                    <a:bodyPr/>
                    <a:lstStyle/>
                    <a:p>
                      <a:r>
                        <a:rPr lang="en-GB" sz="1200" dirty="0"/>
                        <a:t>Budget Line</a:t>
                      </a:r>
                    </a:p>
                  </a:txBody>
                  <a:tcPr marL="91445" marR="91445"/>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Mid year actuals (</a:t>
                      </a:r>
                      <a:r>
                        <a:rPr lang="en-GB" sz="1200" dirty="0" err="1"/>
                        <a:t>kEUR</a:t>
                      </a:r>
                      <a:r>
                        <a:rPr lang="en-GB" sz="1200" dirty="0"/>
                        <a:t>)</a:t>
                      </a:r>
                    </a:p>
                    <a:p>
                      <a:endParaRPr lang="en-GB" sz="1200" dirty="0"/>
                    </a:p>
                  </a:txBody>
                  <a:tcPr marL="91445" marR="91445"/>
                </a:tc>
                <a:tc>
                  <a:txBody>
                    <a:bodyPr/>
                    <a:lstStyle/>
                    <a:p>
                      <a:r>
                        <a:rPr lang="en-GB" sz="1200" dirty="0"/>
                        <a:t>Predicted year end situation (</a:t>
                      </a:r>
                      <a:r>
                        <a:rPr lang="en-GB" sz="1200" dirty="0" err="1"/>
                        <a:t>kEUR</a:t>
                      </a:r>
                      <a:r>
                        <a:rPr lang="en-GB" sz="1200" dirty="0"/>
                        <a:t>)</a:t>
                      </a:r>
                    </a:p>
                  </a:txBody>
                  <a:tcPr marL="91445" marR="91445"/>
                </a:tc>
                <a:extLst>
                  <a:ext uri="{0D108BD9-81ED-4DB2-BD59-A6C34878D82A}">
                    <a16:rowId xmlns:a16="http://schemas.microsoft.com/office/drawing/2014/main"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(MCC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1 399</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rgbClr val="FF0000"/>
                          </a:solidFill>
                        </a:rPr>
                        <a:t>+ 56</a:t>
                      </a:r>
                    </a:p>
                    <a:p>
                      <a:pPr marL="0" marR="0" lvl="0" indent="0" algn="r" defTabSz="914400" rtl="0" eaLnBrk="1" fontAlgn="auto" latinLnBrk="0" hangingPunct="1">
                        <a:lnSpc>
                          <a:spcPct val="100000"/>
                        </a:lnSpc>
                        <a:spcBef>
                          <a:spcPts val="0"/>
                        </a:spcBef>
                        <a:spcAft>
                          <a:spcPts val="0"/>
                        </a:spcAft>
                        <a:buClrTx/>
                        <a:buSzTx/>
                        <a:buFontTx/>
                        <a:buNone/>
                        <a:tabLst/>
                        <a:defRPr/>
                      </a:pPr>
                      <a:endParaRPr lang="en-GB" sz="1200" b="1" kern="1200" baseline="0" dirty="0">
                        <a:solidFill>
                          <a:srgbClr val="0070C0"/>
                        </a:solidFill>
                        <a:latin typeface="Arial" panose="020B0604020202020204" pitchFamily="34" charset="0"/>
                        <a:ea typeface="+mn-ea"/>
                        <a:cs typeface="+mn-cs"/>
                      </a:endParaRPr>
                    </a:p>
                  </a:txBody>
                  <a:tcPr marL="91445" marR="91445"/>
                </a:tc>
                <a:extLst>
                  <a:ext uri="{0D108BD9-81ED-4DB2-BD59-A6C34878D82A}">
                    <a16:rowId xmlns:a16="http://schemas.microsoft.com/office/drawing/2014/main" val="10001"/>
                  </a:ext>
                </a:extLst>
              </a:tr>
              <a:tr h="4700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a:t>
                      </a:r>
                      <a:r>
                        <a:rPr lang="en-GB" sz="1200" dirty="0"/>
                        <a:t> (Seconded Experts)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204,3</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chemeClr val="tx1"/>
                          </a:solidFill>
                        </a:rPr>
                        <a:t>0</a:t>
                      </a:r>
                    </a:p>
                  </a:txBody>
                  <a:tcPr marL="91445" marR="91445"/>
                </a:tc>
                <a:extLst>
                  <a:ext uri="{0D108BD9-81ED-4DB2-BD59-A6C34878D82A}">
                    <a16:rowId xmlns:a16="http://schemas.microsoft.com/office/drawing/2014/main" val="10002"/>
                  </a:ext>
                </a:extLst>
              </a:tr>
              <a:tr h="4906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(IT support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46,2</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rgbClr val="FF0000"/>
                          </a:solidFill>
                        </a:rPr>
                        <a:t>+58</a:t>
                      </a:r>
                    </a:p>
                  </a:txBody>
                  <a:tcPr marL="91445" marR="91445"/>
                </a:tc>
                <a:extLst>
                  <a:ext uri="{0D108BD9-81ED-4DB2-BD59-A6C34878D82A}">
                    <a16:rowId xmlns:a16="http://schemas.microsoft.com/office/drawing/2014/main"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(TTCN testing support staff)</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98,5</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baseline="0" dirty="0">
                          <a:solidFill>
                            <a:srgbClr val="FF0000"/>
                          </a:solidFill>
                        </a:rPr>
                        <a:t>+10</a:t>
                      </a:r>
                    </a:p>
                  </a:txBody>
                  <a:tcPr marL="91445" marR="91445"/>
                </a:tc>
                <a:extLst>
                  <a:ext uri="{0D108BD9-81ED-4DB2-BD59-A6C34878D82A}">
                    <a16:rowId xmlns:a16="http://schemas.microsoft.com/office/drawing/2014/main" val="1000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Personnel (STF160 TTCN support contractors)</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225</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rgbClr val="0000FF"/>
                          </a:solidFill>
                          <a:latin typeface="+mn-lt"/>
                          <a:ea typeface="+mn-ea"/>
                          <a:cs typeface="+mn-cs"/>
                        </a:rPr>
                        <a:t>- 100 </a:t>
                      </a:r>
                    </a:p>
                  </a:txBody>
                  <a:tcPr marL="91445" marR="91445"/>
                </a:tc>
                <a:extLst>
                  <a:ext uri="{0D108BD9-81ED-4DB2-BD59-A6C34878D82A}">
                    <a16:rowId xmlns:a16="http://schemas.microsoft.com/office/drawing/2014/main" val="1000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Travel and subsistence</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203,7</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chemeClr val="tx1"/>
                          </a:solidFill>
                          <a:latin typeface="+mn-lt"/>
                          <a:ea typeface="+mn-ea"/>
                          <a:cs typeface="+mn-cs"/>
                        </a:rPr>
                        <a:t>0</a:t>
                      </a:r>
                    </a:p>
                  </a:txBody>
                  <a:tcPr marL="91445" marR="91445"/>
                </a:tc>
                <a:extLst>
                  <a:ext uri="{0D108BD9-81ED-4DB2-BD59-A6C34878D82A}">
                    <a16:rowId xmlns:a16="http://schemas.microsoft.com/office/drawing/2014/main" val="1000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Promotion and marketing materials</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9,2</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rgbClr val="0000FF"/>
                          </a:solidFill>
                          <a:latin typeface="+mn-lt"/>
                          <a:ea typeface="+mn-ea"/>
                          <a:cs typeface="+mn-cs"/>
                        </a:rPr>
                        <a:t>-10</a:t>
                      </a:r>
                    </a:p>
                  </a:txBody>
                  <a:tcPr marL="91445" marR="91445"/>
                </a:tc>
                <a:extLst>
                  <a:ext uri="{0D108BD9-81ED-4DB2-BD59-A6C34878D82A}">
                    <a16:rowId xmlns:a16="http://schemas.microsoft.com/office/drawing/2014/main" val="100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Training</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0 </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1200" baseline="0" dirty="0">
                          <a:solidFill>
                            <a:srgbClr val="0000FF"/>
                          </a:solidFill>
                          <a:latin typeface="+mn-lt"/>
                          <a:ea typeface="+mn-ea"/>
                          <a:cs typeface="+mn-cs"/>
                        </a:rPr>
                        <a:t>-5</a:t>
                      </a:r>
                    </a:p>
                  </a:txBody>
                  <a:tcPr marL="91445" marR="91445"/>
                </a:tc>
                <a:extLst>
                  <a:ext uri="{0D108BD9-81ED-4DB2-BD59-A6C34878D82A}">
                    <a16:rowId xmlns:a16="http://schemas.microsoft.com/office/drawing/2014/main" val="100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Overheads</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751,3</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baseline="0" dirty="0">
                          <a:solidFill>
                            <a:srgbClr val="0000FF"/>
                          </a:solidFill>
                          <a:latin typeface="+mn-lt"/>
                          <a:ea typeface="+mn-ea"/>
                          <a:cs typeface="+mn-cs"/>
                        </a:rPr>
                        <a:t>-14</a:t>
                      </a:r>
                    </a:p>
                  </a:txBody>
                  <a:tcPr marL="91445" marR="91445"/>
                </a:tc>
                <a:extLst>
                  <a:ext uri="{0D108BD9-81ED-4DB2-BD59-A6C34878D82A}">
                    <a16:rowId xmlns:a16="http://schemas.microsoft.com/office/drawing/2014/main" val="1001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0" dirty="0">
                          <a:latin typeface="+mn-lt"/>
                        </a:rPr>
                        <a:t>Contingency</a:t>
                      </a:r>
                      <a:endParaRPr lang="en-GB" sz="1200"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dirty="0"/>
                        <a:t>15,4</a:t>
                      </a:r>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kern="0" baseline="0" dirty="0">
                          <a:solidFill>
                            <a:srgbClr val="0000FF"/>
                          </a:solidFill>
                          <a:latin typeface="+mn-lt"/>
                        </a:rPr>
                        <a:t>-130</a:t>
                      </a:r>
                      <a:endParaRPr lang="en-GB" sz="1200" b="1" baseline="0" dirty="0">
                        <a:solidFill>
                          <a:srgbClr val="0000FF"/>
                        </a:solidFill>
                      </a:endParaRPr>
                    </a:p>
                  </a:txBody>
                  <a:tcPr marL="91445" marR="91445"/>
                </a:tc>
                <a:extLst>
                  <a:ext uri="{0D108BD9-81ED-4DB2-BD59-A6C34878D82A}">
                    <a16:rowId xmlns:a16="http://schemas.microsoft.com/office/drawing/2014/main" val="100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0" dirty="0">
                          <a:latin typeface="+mn-lt"/>
                        </a:rPr>
                        <a:t>Overall Year end Prediction</a:t>
                      </a:r>
                      <a:endParaRPr lang="en-GB" sz="1200" b="1" dirty="0"/>
                    </a:p>
                  </a:txBody>
                  <a:tcPr marL="91445" marR="91445"/>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GB" sz="1200" b="1"/>
                        <a:t>2 952,6</a:t>
                      </a:r>
                      <a:endParaRPr lang="en-GB" sz="1200" b="1" dirty="0"/>
                    </a:p>
                  </a:txBody>
                  <a:tcPr marL="91445" marR="91445"/>
                </a:tc>
                <a:tc>
                  <a:txBody>
                    <a:bodyPr/>
                    <a:lstStyle/>
                    <a:p>
                      <a:pPr algn="r"/>
                      <a:r>
                        <a:rPr lang="en-GB" sz="1200" b="1" baseline="0" dirty="0">
                          <a:solidFill>
                            <a:srgbClr val="0000FF"/>
                          </a:solidFill>
                        </a:rPr>
                        <a:t>-135</a:t>
                      </a:r>
                    </a:p>
                  </a:txBody>
                  <a:tcPr marL="91445" marR="91445"/>
                </a:tc>
                <a:extLst>
                  <a:ext uri="{0D108BD9-81ED-4DB2-BD59-A6C34878D82A}">
                    <a16:rowId xmlns:a16="http://schemas.microsoft.com/office/drawing/2014/main" val="10012"/>
                  </a:ext>
                </a:extLst>
              </a:tr>
            </a:tbl>
          </a:graphicData>
        </a:graphic>
      </p:graphicFrame>
      <p:sp>
        <p:nvSpPr>
          <p:cNvPr id="4" name="TextBox 3"/>
          <p:cNvSpPr txBox="1"/>
          <p:nvPr/>
        </p:nvSpPr>
        <p:spPr>
          <a:xfrm>
            <a:off x="10041924" y="3118512"/>
            <a:ext cx="1622854" cy="400110"/>
          </a:xfrm>
          <a:prstGeom prst="rect">
            <a:avLst/>
          </a:prstGeom>
          <a:noFill/>
        </p:spPr>
        <p:txBody>
          <a:bodyPr wrap="square" rtlCol="0">
            <a:spAutoFit/>
          </a:bodyPr>
          <a:lstStyle/>
          <a:p>
            <a:r>
              <a:rPr lang="en-GB" b="1" dirty="0">
                <a:solidFill>
                  <a:srgbClr val="FF0000"/>
                </a:solidFill>
              </a:rPr>
              <a:t>RED</a:t>
            </a:r>
            <a:r>
              <a:rPr lang="en-GB" dirty="0"/>
              <a:t> = Overspend</a:t>
            </a:r>
          </a:p>
          <a:p>
            <a:r>
              <a:rPr lang="en-GB" b="1" dirty="0">
                <a:solidFill>
                  <a:srgbClr val="0070C0"/>
                </a:solidFill>
              </a:rPr>
              <a:t>BLUE</a:t>
            </a:r>
            <a:r>
              <a:rPr lang="en-GB" dirty="0"/>
              <a:t> = Underspend</a:t>
            </a:r>
          </a:p>
        </p:txBody>
      </p:sp>
    </p:spTree>
    <p:extLst>
      <p:ext uri="{BB962C8B-B14F-4D97-AF65-F5344CB8AC3E}">
        <p14:creationId xmlns:p14="http://schemas.microsoft.com/office/powerpoint/2010/main" val="20968949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7" name="Subtitle 6">
            <a:extLst>
              <a:ext uri="{FF2B5EF4-FFF2-40B4-BE49-F238E27FC236}">
                <a16:creationId xmlns:a16="http://schemas.microsoft.com/office/drawing/2014/main" id="{47321805-7739-4B90-B7F4-CE6DD90E9902}"/>
              </a:ext>
            </a:extLst>
          </p:cNvPr>
          <p:cNvSpPr txBox="1">
            <a:spLocks/>
          </p:cNvSpPr>
          <p:nvPr/>
        </p:nvSpPr>
        <p:spPr bwMode="auto">
          <a:xfrm>
            <a:off x="719091" y="1207736"/>
            <a:ext cx="10928411" cy="4438461"/>
          </a:xfrm>
          <a:prstGeom prst="rect">
            <a:avLst/>
          </a:prstGeom>
          <a:noFill/>
          <a:ln w="9525">
            <a:noFill/>
            <a:miter lim="800000"/>
            <a:headEnd/>
            <a:tailEnd/>
          </a:ln>
        </p:spPr>
        <p:txBody>
          <a:bodyPr/>
          <a:lstStyle/>
          <a:p>
            <a:pPr>
              <a:spcBef>
                <a:spcPct val="20000"/>
              </a:spcBef>
              <a:defRPr/>
            </a:pPr>
            <a:r>
              <a:rPr lang="en-GB" sz="1800" kern="0" dirty="0">
                <a:latin typeface="+mn-lt"/>
              </a:rPr>
              <a:t>On the expenditure side, the error in the budget for the staff salaries in 2023 and the IT support required which is more than expected due to the multiplication of meeting venues and the support needed for remote access, will lead to an overspend of these two budget lines. </a:t>
            </a:r>
          </a:p>
          <a:p>
            <a:pPr>
              <a:spcBef>
                <a:spcPct val="20000"/>
              </a:spcBef>
              <a:defRPr/>
            </a:pPr>
            <a:r>
              <a:rPr lang="en-GB" sz="1800" kern="0" dirty="0">
                <a:latin typeface="+mn-lt"/>
              </a:rPr>
              <a:t>The other budget items are more in control compared to the original budget.</a:t>
            </a:r>
          </a:p>
          <a:p>
            <a:pPr>
              <a:spcBef>
                <a:spcPct val="20000"/>
              </a:spcBef>
              <a:defRPr/>
            </a:pPr>
            <a:endParaRPr lang="en-GB" sz="1800" kern="0" dirty="0">
              <a:latin typeface="+mn-lt"/>
            </a:endParaRPr>
          </a:p>
          <a:p>
            <a:pPr>
              <a:spcBef>
                <a:spcPct val="20000"/>
              </a:spcBef>
              <a:defRPr/>
            </a:pPr>
            <a:r>
              <a:rPr lang="en-GB" sz="1800" kern="0" dirty="0">
                <a:latin typeface="+mn-lt"/>
              </a:rPr>
              <a:t>On the income side, </a:t>
            </a:r>
            <a:r>
              <a:rPr lang="en-GB" sz="1800" strike="sngStrike" kern="0" dirty="0">
                <a:latin typeface="+mn-lt"/>
              </a:rPr>
              <a:t>two</a:t>
            </a:r>
            <a:r>
              <a:rPr lang="en-GB" sz="1800" kern="0" dirty="0">
                <a:latin typeface="+mn-lt"/>
              </a:rPr>
              <a:t> </a:t>
            </a:r>
            <a:r>
              <a:rPr lang="en-GB" sz="1800" kern="0" dirty="0">
                <a:solidFill>
                  <a:srgbClr val="FF0000"/>
                </a:solidFill>
                <a:latin typeface="+mn-lt"/>
              </a:rPr>
              <a:t>one</a:t>
            </a:r>
            <a:r>
              <a:rPr lang="en-GB" sz="1800" kern="0" dirty="0">
                <a:latin typeface="+mn-lt"/>
              </a:rPr>
              <a:t> significant Partner payment</a:t>
            </a:r>
            <a:r>
              <a:rPr lang="en-GB" sz="1800" strike="sngStrike" kern="0" dirty="0">
                <a:latin typeface="+mn-lt"/>
              </a:rPr>
              <a:t>s</a:t>
            </a:r>
            <a:r>
              <a:rPr lang="en-GB" sz="1800" kern="0" dirty="0">
                <a:latin typeface="+mn-lt"/>
              </a:rPr>
              <a:t> </a:t>
            </a:r>
            <a:r>
              <a:rPr lang="en-GB" sz="1800" strike="sngStrike" kern="0" dirty="0">
                <a:latin typeface="+mn-lt"/>
              </a:rPr>
              <a:t>are</a:t>
            </a:r>
            <a:r>
              <a:rPr lang="en-GB" sz="1800" kern="0" dirty="0">
                <a:latin typeface="+mn-lt"/>
              </a:rPr>
              <a:t> </a:t>
            </a:r>
            <a:r>
              <a:rPr lang="en-GB" sz="1800" kern="0" dirty="0">
                <a:solidFill>
                  <a:srgbClr val="FF0000"/>
                </a:solidFill>
                <a:latin typeface="+mn-lt"/>
              </a:rPr>
              <a:t>is</a:t>
            </a:r>
            <a:r>
              <a:rPr lang="en-GB" sz="1800" kern="0" dirty="0">
                <a:latin typeface="+mn-lt"/>
              </a:rPr>
              <a:t> still pending.  All payments are expected to be received by the year end</a:t>
            </a:r>
            <a:r>
              <a:rPr lang="en-GB" sz="1800" kern="0" dirty="0"/>
              <a:t>.</a:t>
            </a:r>
            <a:r>
              <a:rPr lang="en-GB" sz="1800" kern="0" dirty="0">
                <a:highlight>
                  <a:srgbClr val="FFFF00"/>
                </a:highlight>
              </a:rPr>
              <a:t> </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Some budget items still need some fine tuning for the remainder of  2023, but at this stage it is expected that there will be an overall budget surplus in the order of 135 </a:t>
            </a:r>
            <a:r>
              <a:rPr lang="en-GB" sz="1800" kern="0" dirty="0" err="1">
                <a:latin typeface="+mn-lt"/>
              </a:rPr>
              <a:t>kEUR</a:t>
            </a:r>
            <a:r>
              <a:rPr lang="en-GB" sz="1800" kern="0" dirty="0">
                <a:latin typeface="+mn-lt"/>
              </a:rPr>
              <a:t>.</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solidFill>
                  <a:srgbClr val="003366"/>
                </a:solidFill>
              </a:rPr>
              <a:t> </a:t>
            </a:r>
            <a:r>
              <a:rPr lang="en-US" altLang="en-US" sz="1800" dirty="0"/>
              <a:t>Personnel (MCC staff)</a:t>
            </a:r>
          </a:p>
          <a:p>
            <a:pPr>
              <a:lnSpc>
                <a:spcPct val="90000"/>
              </a:lnSpc>
              <a:buFont typeface="Wingdings" panose="05000000000000000000" pitchFamily="2" charset="2"/>
              <a:buChar char="Ø"/>
            </a:pPr>
            <a:r>
              <a:rPr lang="en-US" altLang="en-US" sz="1800" dirty="0"/>
              <a:t> Personnel (MCC Seconded Experts)</a:t>
            </a:r>
          </a:p>
          <a:p>
            <a:pPr>
              <a:lnSpc>
                <a:spcPct val="90000"/>
              </a:lnSpc>
              <a:buFont typeface="Wingdings" panose="05000000000000000000" pitchFamily="2" charset="2"/>
              <a:buChar char="Ø"/>
            </a:pPr>
            <a:r>
              <a:rPr lang="en-US" altLang="en-US" sz="1800" dirty="0"/>
              <a:t> Personnel (IT support staff)</a:t>
            </a:r>
          </a:p>
          <a:p>
            <a:pPr>
              <a:lnSpc>
                <a:spcPct val="90000"/>
              </a:lnSpc>
              <a:buFont typeface="Wingdings" panose="05000000000000000000" pitchFamily="2" charset="2"/>
              <a:buChar char="Ø"/>
            </a:pPr>
            <a:r>
              <a:rPr lang="en-US" altLang="en-US" sz="1800" dirty="0"/>
              <a:t> Personnel (TTCN testing support staff)</a:t>
            </a:r>
          </a:p>
          <a:p>
            <a:pPr>
              <a:lnSpc>
                <a:spcPct val="90000"/>
              </a:lnSpc>
              <a:buFont typeface="Wingdings" panose="05000000000000000000" pitchFamily="2" charset="2"/>
              <a:buChar char="Ø"/>
            </a:pPr>
            <a:r>
              <a:rPr lang="en-US" altLang="en-US" sz="1800" dirty="0"/>
              <a:t> Personnel (TTCN STF 160 contractors)</a:t>
            </a:r>
          </a:p>
          <a:p>
            <a:pPr>
              <a:lnSpc>
                <a:spcPct val="90000"/>
              </a:lnSpc>
              <a:buFont typeface="Wingdings" panose="05000000000000000000" pitchFamily="2" charset="2"/>
              <a:buChar char="Ø"/>
            </a:pPr>
            <a:r>
              <a:rPr lang="en-US" altLang="en-US" sz="1800" dirty="0"/>
              <a:t> Personnel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staff)</a:t>
            </a:r>
          </a:p>
        </p:txBody>
      </p:sp>
      <p:sp>
        <p:nvSpPr>
          <p:cNvPr id="6" name="Subtitle 6"/>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At the end of H1 2023 ETSI’s former CTO, Adrian Scrase went on retirement and the MCC Director, Issam Toufik has been appointed as the new CTO. No other changes to be reported.  </a:t>
            </a:r>
          </a:p>
          <a:p>
            <a:pPr>
              <a:spcBef>
                <a:spcPct val="20000"/>
              </a:spcBef>
              <a:defRPr/>
            </a:pPr>
            <a:endParaRPr lang="en-GB" sz="1800" kern="0" dirty="0">
              <a:latin typeface="+mn-lt"/>
            </a:endParaRPr>
          </a:p>
          <a:p>
            <a:pPr>
              <a:spcBef>
                <a:spcPct val="20000"/>
              </a:spcBef>
              <a:defRPr/>
            </a:pPr>
            <a:r>
              <a:rPr lang="en-GB" sz="1800" kern="0" dirty="0">
                <a:latin typeface="+mn-lt"/>
              </a:rPr>
              <a:t>At the end of H1 2023, approximately 1,399 </a:t>
            </a:r>
            <a:r>
              <a:rPr lang="en-GB" sz="1800" kern="0" dirty="0" err="1">
                <a:latin typeface="+mn-lt"/>
              </a:rPr>
              <a:t>kEUR</a:t>
            </a:r>
            <a:r>
              <a:rPr lang="en-GB" sz="1800" kern="0" dirty="0">
                <a:latin typeface="+mn-lt"/>
              </a:rPr>
              <a:t> had been spent from the MCC staff budget out of an annual budget of 2,374 </a:t>
            </a:r>
            <a:r>
              <a:rPr lang="en-GB" sz="1800" kern="0" dirty="0" err="1">
                <a:latin typeface="+mn-lt"/>
              </a:rPr>
              <a:t>kEUR</a:t>
            </a:r>
            <a:r>
              <a:rPr lang="en-GB" sz="1800" kern="0" dirty="0">
                <a:latin typeface="+mn-lt"/>
              </a:rPr>
              <a:t>, which had been underestimated due to an error in the calculation of the former CTO costs for H1 2023.</a:t>
            </a:r>
          </a:p>
          <a:p>
            <a:pPr>
              <a:spcBef>
                <a:spcPct val="20000"/>
              </a:spcBef>
              <a:defRPr/>
            </a:pPr>
            <a:endParaRPr lang="en-GB" sz="1800" kern="0" dirty="0">
              <a:latin typeface="+mn-lt"/>
            </a:endParaRPr>
          </a:p>
          <a:p>
            <a:pPr>
              <a:spcBef>
                <a:spcPct val="20000"/>
              </a:spcBef>
              <a:defRPr/>
            </a:pPr>
            <a:r>
              <a:rPr lang="en-GB" sz="1800" kern="0" dirty="0">
                <a:latin typeface="+mn-lt"/>
              </a:rPr>
              <a:t>It is predicted that, by the year end, the expenditure under this budget line will be approximately 2,430 </a:t>
            </a:r>
            <a:r>
              <a:rPr lang="en-GB" sz="1800" kern="0" dirty="0" err="1">
                <a:latin typeface="+mn-lt"/>
              </a:rPr>
              <a:t>kEUR</a:t>
            </a:r>
            <a:r>
              <a:rPr lang="en-GB" sz="1800" kern="0" dirty="0">
                <a:latin typeface="+mn-lt"/>
              </a:rPr>
              <a:t>.  This will represent an overspend of approximately 56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(MCC Seconded Experts)</a:t>
            </a:r>
          </a:p>
        </p:txBody>
      </p:sp>
      <p:sp>
        <p:nvSpPr>
          <p:cNvPr id="5" name="Subtitle 6">
            <a:extLst>
              <a:ext uri="{FF2B5EF4-FFF2-40B4-BE49-F238E27FC236}">
                <a16:creationId xmlns:a16="http://schemas.microsoft.com/office/drawing/2014/main" id="{DEE95242-70AF-4958-A676-FCAF233204CB}"/>
              </a:ext>
            </a:extLst>
          </p:cNvPr>
          <p:cNvSpPr txBox="1">
            <a:spLocks/>
          </p:cNvSpPr>
          <p:nvPr/>
        </p:nvSpPr>
        <p:spPr bwMode="auto">
          <a:xfrm>
            <a:off x="550415" y="1181102"/>
            <a:ext cx="10928411" cy="486459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CCSA, TTA and TSDSI have each provided a seconded expert (in-lieu of payment ) that has worked full time within MCC during H1 2023.  This is expected to continue for the remainder of 2023.</a:t>
            </a:r>
          </a:p>
          <a:p>
            <a:pPr>
              <a:spcBef>
                <a:spcPct val="20000"/>
              </a:spcBef>
              <a:defRPr/>
            </a:pPr>
            <a:endParaRPr lang="en-GB" sz="1800" kern="0" dirty="0">
              <a:latin typeface="+mn-lt"/>
            </a:endParaRPr>
          </a:p>
          <a:p>
            <a:pPr>
              <a:spcBef>
                <a:spcPct val="20000"/>
              </a:spcBef>
              <a:defRPr/>
            </a:pPr>
            <a:r>
              <a:rPr lang="en-GB" sz="1800" kern="0" dirty="0">
                <a:latin typeface="+mn-lt"/>
              </a:rPr>
              <a:t>They each have a value of 136,2 </a:t>
            </a:r>
            <a:r>
              <a:rPr lang="en-GB" sz="1800" kern="0" dirty="0" err="1">
                <a:latin typeface="+mn-lt"/>
              </a:rPr>
              <a:t>kEUR</a:t>
            </a:r>
            <a:r>
              <a:rPr lang="en-GB" sz="1800" kern="0" dirty="0">
                <a:latin typeface="+mn-lt"/>
              </a:rPr>
              <a:t> which has been deducted from the invoices issued to those Partners.</a:t>
            </a:r>
          </a:p>
          <a:p>
            <a:pPr>
              <a:spcBef>
                <a:spcPct val="20000"/>
              </a:spcBef>
              <a:defRPr/>
            </a:pPr>
            <a:endParaRPr lang="en-GB" sz="1800" kern="0" dirty="0">
              <a:latin typeface="+mn-lt"/>
            </a:endParaRPr>
          </a:p>
          <a:p>
            <a:pPr>
              <a:spcBef>
                <a:spcPct val="20000"/>
              </a:spcBef>
              <a:defRPr/>
            </a:pPr>
            <a:r>
              <a:rPr lang="en-GB" sz="1800" kern="0" dirty="0">
                <a:latin typeface="+mn-lt"/>
              </a:rPr>
              <a:t>It is therefore not expected that this budget line will result in any overspend or underspend at the year end.</a:t>
            </a: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Personnel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569077" y="994490"/>
            <a:ext cx="11280801" cy="5303673"/>
          </a:xfrm>
          <a:prstGeom prst="rect">
            <a:avLst/>
          </a:prstGeom>
          <a:noFill/>
          <a:ln w="9525">
            <a:noFill/>
            <a:miter lim="800000"/>
            <a:headEnd/>
            <a:tailEnd/>
          </a:ln>
        </p:spPr>
        <p:txBody>
          <a:bodyPr/>
          <a:lstStyle/>
          <a:p>
            <a:pPr>
              <a:spcBef>
                <a:spcPct val="20000"/>
              </a:spcBef>
              <a:defRPr/>
            </a:pPr>
            <a:r>
              <a:rPr lang="en-GB" sz="1400" kern="0" dirty="0">
                <a:latin typeface="+mn-lt"/>
              </a:rPr>
              <a:t>All F2F meeting occurrences where more than 100 delegates are expected to be present are now supported by dedicated IT personnel for the full duration of the meeting.  </a:t>
            </a:r>
          </a:p>
          <a:p>
            <a:pPr>
              <a:spcBef>
                <a:spcPct val="20000"/>
              </a:spcBef>
              <a:defRPr/>
            </a:pPr>
            <a:r>
              <a:rPr lang="en-GB" sz="1400" kern="0" dirty="0">
                <a:latin typeface="+mn-lt"/>
              </a:rPr>
              <a:t>It includes the provision of online-access for remote attendees.</a:t>
            </a:r>
          </a:p>
          <a:p>
            <a:pPr>
              <a:spcBef>
                <a:spcPct val="20000"/>
              </a:spcBef>
              <a:defRPr/>
            </a:pPr>
            <a:endParaRPr lang="en-GB" sz="1400" kern="0" dirty="0">
              <a:latin typeface="+mn-lt"/>
            </a:endParaRPr>
          </a:p>
          <a:p>
            <a:pPr>
              <a:spcBef>
                <a:spcPct val="20000"/>
              </a:spcBef>
              <a:defRPr/>
            </a:pPr>
            <a:r>
              <a:rPr lang="en-GB" sz="1400" kern="0" dirty="0">
                <a:latin typeface="+mn-lt"/>
              </a:rPr>
              <a:t>At the end of H1 2023 IT support had been provided for the following meetings: </a:t>
            </a:r>
          </a:p>
          <a:p>
            <a:pPr>
              <a:spcBef>
                <a:spcPct val="20000"/>
              </a:spcBef>
              <a:defRPr/>
            </a:pPr>
            <a:r>
              <a:rPr lang="en-GB" sz="1400" kern="0" dirty="0">
                <a:latin typeface="+mn-lt"/>
              </a:rPr>
              <a:t>-	February: working groups in Athens (RAN, SA, CT)</a:t>
            </a:r>
          </a:p>
          <a:p>
            <a:pPr>
              <a:spcBef>
                <a:spcPct val="20000"/>
              </a:spcBef>
              <a:defRPr/>
            </a:pPr>
            <a:r>
              <a:rPr lang="en-GB" sz="1400" kern="0" dirty="0">
                <a:latin typeface="+mn-lt"/>
              </a:rPr>
              <a:t>-	March: plenary meetings in Rotterdam</a:t>
            </a:r>
          </a:p>
          <a:p>
            <a:pPr>
              <a:spcBef>
                <a:spcPct val="20000"/>
              </a:spcBef>
              <a:defRPr/>
            </a:pPr>
            <a:r>
              <a:rPr lang="en-GB" sz="1400" kern="0" dirty="0">
                <a:latin typeface="+mn-lt"/>
              </a:rPr>
              <a:t>-	May: working groups in Berlin (SA), Bratislava (CT), Incheon (RAN)</a:t>
            </a:r>
          </a:p>
          <a:p>
            <a:pPr>
              <a:spcBef>
                <a:spcPct val="20000"/>
              </a:spcBef>
              <a:defRPr/>
            </a:pPr>
            <a:r>
              <a:rPr lang="en-GB" sz="1400" kern="0" dirty="0">
                <a:latin typeface="+mn-lt"/>
              </a:rPr>
              <a:t>-	June: plenary meetings in Taipei</a:t>
            </a:r>
          </a:p>
          <a:p>
            <a:pPr>
              <a:spcBef>
                <a:spcPct val="20000"/>
              </a:spcBef>
              <a:defRPr/>
            </a:pPr>
            <a:r>
              <a:rPr lang="en-GB" sz="1400" kern="0" dirty="0">
                <a:latin typeface="+mn-lt"/>
              </a:rPr>
              <a:t>The expenditure at the end of H1 2023 under the IT support staff budget line was 46,2 </a:t>
            </a:r>
            <a:r>
              <a:rPr lang="en-GB" sz="1400" kern="0" dirty="0" err="1">
                <a:latin typeface="+mn-lt"/>
              </a:rPr>
              <a:t>kEUR</a:t>
            </a:r>
            <a:r>
              <a:rPr lang="en-GB" sz="1400" kern="0" dirty="0">
                <a:latin typeface="+mn-lt"/>
              </a:rPr>
              <a:t> out of an annual budget of 51 </a:t>
            </a:r>
            <a:r>
              <a:rPr lang="en-GB" sz="1400" kern="0" dirty="0" err="1">
                <a:latin typeface="+mn-lt"/>
              </a:rPr>
              <a:t>kEUR</a:t>
            </a:r>
            <a:r>
              <a:rPr lang="en-GB" sz="1400" kern="0" dirty="0">
                <a:latin typeface="+mn-lt"/>
              </a:rPr>
              <a:t>.  </a:t>
            </a:r>
          </a:p>
          <a:p>
            <a:pPr>
              <a:spcBef>
                <a:spcPct val="20000"/>
              </a:spcBef>
              <a:defRPr/>
            </a:pPr>
            <a:endParaRPr lang="en-GB" sz="1400" kern="0" dirty="0">
              <a:latin typeface="+mn-lt"/>
            </a:endParaRPr>
          </a:p>
          <a:p>
            <a:pPr>
              <a:spcBef>
                <a:spcPct val="20000"/>
              </a:spcBef>
              <a:defRPr/>
            </a:pPr>
            <a:r>
              <a:rPr lang="en-GB" sz="1400" kern="0" dirty="0">
                <a:latin typeface="+mn-lt"/>
              </a:rPr>
              <a:t>The following H2 2023 face-to-face meetings are planned to be supported: </a:t>
            </a:r>
          </a:p>
          <a:p>
            <a:pPr>
              <a:spcBef>
                <a:spcPct val="20000"/>
              </a:spcBef>
              <a:defRPr/>
            </a:pPr>
            <a:r>
              <a:rPr lang="en-GB" sz="1400" kern="0" dirty="0">
                <a:latin typeface="+mn-lt"/>
              </a:rPr>
              <a:t> -	August: working groups in Gothenburg (CT and SA), and Toulouse (RAN)</a:t>
            </a:r>
          </a:p>
          <a:p>
            <a:pPr>
              <a:spcBef>
                <a:spcPct val="20000"/>
              </a:spcBef>
              <a:defRPr/>
            </a:pPr>
            <a:r>
              <a:rPr lang="en-GB" sz="1400" kern="0" dirty="0">
                <a:latin typeface="+mn-lt"/>
              </a:rPr>
              <a:t>-	September: plenary meetings in Bangalore</a:t>
            </a:r>
            <a:endParaRPr lang="en-GB" sz="1400" kern="0" dirty="0">
              <a:highlight>
                <a:srgbClr val="FFFF00"/>
              </a:highlight>
              <a:latin typeface="+mn-lt"/>
            </a:endParaRPr>
          </a:p>
          <a:p>
            <a:pPr>
              <a:spcBef>
                <a:spcPct val="20000"/>
              </a:spcBef>
              <a:defRPr/>
            </a:pPr>
            <a:r>
              <a:rPr lang="en-GB" sz="1400" kern="0" dirty="0">
                <a:latin typeface="+mn-lt"/>
              </a:rPr>
              <a:t>-	October: working groups in Xiamen (-- &gt; 6 hotels, 4 people required)</a:t>
            </a:r>
          </a:p>
          <a:p>
            <a:pPr>
              <a:spcBef>
                <a:spcPct val="20000"/>
              </a:spcBef>
              <a:defRPr/>
            </a:pPr>
            <a:r>
              <a:rPr lang="en-GB" sz="1400" kern="0" dirty="0">
                <a:latin typeface="+mn-lt"/>
              </a:rPr>
              <a:t>-	November: working groups in Chicago </a:t>
            </a:r>
          </a:p>
          <a:p>
            <a:pPr>
              <a:spcBef>
                <a:spcPct val="20000"/>
              </a:spcBef>
              <a:defRPr/>
            </a:pPr>
            <a:r>
              <a:rPr lang="en-GB" sz="1400" kern="0" dirty="0">
                <a:latin typeface="+mn-lt"/>
              </a:rPr>
              <a:t>-	December: plenaries in Edinburgh.</a:t>
            </a:r>
          </a:p>
          <a:p>
            <a:pPr>
              <a:spcBef>
                <a:spcPct val="20000"/>
              </a:spcBef>
              <a:defRPr/>
            </a:pPr>
            <a:endParaRPr lang="en-GB" sz="1400" kern="0" dirty="0">
              <a:latin typeface="+mn-lt"/>
            </a:endParaRPr>
          </a:p>
          <a:p>
            <a:pPr>
              <a:spcBef>
                <a:spcPct val="20000"/>
              </a:spcBef>
              <a:defRPr/>
            </a:pPr>
            <a:r>
              <a:rPr lang="en-GB" sz="1400" kern="0" dirty="0">
                <a:latin typeface="+mn-lt"/>
              </a:rPr>
              <a:t>Taking the above into account, it is predicted that expenditure under the IT support budget by the year-end will be approximately 108,6  </a:t>
            </a:r>
            <a:r>
              <a:rPr lang="en-GB" sz="1400" kern="0" dirty="0" err="1">
                <a:latin typeface="+mn-lt"/>
              </a:rPr>
              <a:t>kEUR</a:t>
            </a:r>
            <a:r>
              <a:rPr lang="en-GB" sz="1400" kern="0" dirty="0">
                <a:latin typeface="+mn-lt"/>
              </a:rPr>
              <a:t>, which will represent an overspend of 57,6 </a:t>
            </a:r>
            <a:r>
              <a:rPr lang="en-GB" sz="1400" kern="0" dirty="0" err="1">
                <a:latin typeface="+mn-lt"/>
              </a:rPr>
              <a:t>kEUR</a:t>
            </a:r>
            <a:r>
              <a:rPr lang="en-GB" sz="1400" kern="0" dirty="0">
                <a:latin typeface="+mn-lt"/>
              </a:rPr>
              <a:t>.</a:t>
            </a: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Personnel (TTCN testing support staff)</a:t>
            </a: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482541" y="1456874"/>
            <a:ext cx="10928411"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One full-time TTCN support expert is provided to manage the development of TTCN within 3GPP. </a:t>
            </a:r>
          </a:p>
          <a:p>
            <a:pPr>
              <a:spcBef>
                <a:spcPct val="20000"/>
              </a:spcBef>
              <a:defRPr/>
            </a:pPr>
            <a:endParaRPr lang="en-GB" sz="1800" kern="0" dirty="0">
              <a:latin typeface="+mn-lt"/>
            </a:endParaRPr>
          </a:p>
          <a:p>
            <a:pPr>
              <a:spcBef>
                <a:spcPct val="20000"/>
              </a:spcBef>
              <a:defRPr/>
            </a:pPr>
            <a:r>
              <a:rPr lang="en-GB" sz="1800" kern="0" dirty="0">
                <a:latin typeface="+mn-lt"/>
              </a:rPr>
              <a:t>The cost of that expert at the end of H1 2023 was 98,5 </a:t>
            </a:r>
            <a:r>
              <a:rPr lang="en-GB" sz="1800" kern="0" dirty="0" err="1">
                <a:latin typeface="+mn-lt"/>
              </a:rPr>
              <a:t>kEUR</a:t>
            </a:r>
            <a:r>
              <a:rPr lang="en-GB" sz="1800" kern="0" dirty="0">
                <a:latin typeface="+mn-lt"/>
              </a:rPr>
              <a:t> out of an annual budget of 150 </a:t>
            </a:r>
            <a:r>
              <a:rPr lang="en-GB" sz="1800" kern="0" dirty="0" err="1">
                <a:latin typeface="+mn-lt"/>
              </a:rPr>
              <a:t>kEUR</a:t>
            </a:r>
            <a:r>
              <a:rPr lang="en-GB" sz="1800" kern="0" dirty="0">
                <a:latin typeface="+mn-lt"/>
              </a:rPr>
              <a:t>.</a:t>
            </a:r>
          </a:p>
          <a:p>
            <a:pPr>
              <a:spcBef>
                <a:spcPct val="20000"/>
              </a:spcBef>
              <a:defRPr/>
            </a:pPr>
            <a:endParaRPr lang="en-GB" sz="1800" kern="0" dirty="0">
              <a:latin typeface="+mn-lt"/>
            </a:endParaRPr>
          </a:p>
          <a:p>
            <a:pPr>
              <a:spcBef>
                <a:spcPct val="20000"/>
              </a:spcBef>
              <a:defRPr/>
            </a:pPr>
            <a:r>
              <a:rPr lang="en-GB" sz="1800" kern="0" dirty="0">
                <a:latin typeface="+mn-lt"/>
              </a:rPr>
              <a:t>The year-end forecast is 160 </a:t>
            </a:r>
            <a:r>
              <a:rPr lang="en-GB" sz="1800" kern="0" dirty="0" err="1">
                <a:latin typeface="+mn-lt"/>
              </a:rPr>
              <a:t>kEUR</a:t>
            </a:r>
            <a:r>
              <a:rPr lang="en-GB" sz="1800" kern="0" dirty="0">
                <a:latin typeface="+mn-lt"/>
              </a:rPr>
              <a:t>, with an overspend of approximately 10 </a:t>
            </a:r>
            <a:r>
              <a:rPr lang="en-GB" sz="1800" kern="0" dirty="0" err="1">
                <a:latin typeface="+mn-lt"/>
              </a:rPr>
              <a:t>kEUR</a:t>
            </a:r>
            <a:r>
              <a:rPr lang="en-GB" sz="1800" kern="0" dirty="0">
                <a:latin typeface="+mn-lt"/>
              </a:rPr>
              <a:t>, resulting from salary related increases and bonuses.</a:t>
            </a:r>
          </a:p>
          <a:p>
            <a:pPr>
              <a:spcBef>
                <a:spcPct val="20000"/>
              </a:spcBef>
              <a:defRPr/>
            </a:pPr>
            <a:endParaRPr lang="en-GB" sz="1800" kern="0" dirty="0">
              <a:solidFill>
                <a:srgbClr val="FF0000"/>
              </a:solidFill>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n-lt"/>
              </a:rPr>
              <a:t>Personnel (TTCN </a:t>
            </a:r>
            <a:r>
              <a:rPr lang="en-GB" sz="2400" b="1" kern="0" dirty="0">
                <a:solidFill>
                  <a:srgbClr val="FF3300"/>
                </a:solidFill>
                <a:latin typeface="+mn-lt"/>
                <a:ea typeface="+mj-ea"/>
                <a:cs typeface="+mj-cs"/>
              </a:rPr>
              <a:t>STF 160 contractors)</a:t>
            </a:r>
          </a:p>
        </p:txBody>
      </p:sp>
      <p:sp>
        <p:nvSpPr>
          <p:cNvPr id="9" name="Subtitle 6">
            <a:extLst>
              <a:ext uri="{FF2B5EF4-FFF2-40B4-BE49-F238E27FC236}">
                <a16:creationId xmlns:a16="http://schemas.microsoft.com/office/drawing/2014/main" id="{737227D7-5D1C-4F27-A235-27E41315B803}"/>
              </a:ext>
            </a:extLst>
          </p:cNvPr>
          <p:cNvSpPr txBox="1">
            <a:spLocks/>
          </p:cNvSpPr>
          <p:nvPr/>
        </p:nvSpPr>
        <p:spPr bwMode="auto">
          <a:xfrm>
            <a:off x="550415" y="1181103"/>
            <a:ext cx="10697593" cy="2352210"/>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By the end of H1 2023,  450 </a:t>
            </a:r>
            <a:r>
              <a:rPr lang="en-GB" sz="1800" kern="0" dirty="0" err="1">
                <a:latin typeface="+mn-lt"/>
              </a:rPr>
              <a:t>kEUR</a:t>
            </a:r>
            <a:r>
              <a:rPr lang="en-GB" sz="1800" kern="0" dirty="0">
                <a:latin typeface="+mn-lt"/>
              </a:rPr>
              <a:t> of contracts have been established for STF160 out of the annual budget of 754 </a:t>
            </a:r>
            <a:r>
              <a:rPr lang="en-GB" sz="1800" kern="0" dirty="0" err="1">
                <a:latin typeface="+mn-lt"/>
              </a:rPr>
              <a:t>kEUR</a:t>
            </a:r>
            <a:r>
              <a:rPr lang="en-GB" sz="1800" kern="0" dirty="0">
                <a:latin typeface="+mn-lt"/>
              </a:rPr>
              <a:t>. Further allocations will take place by the end of September. </a:t>
            </a:r>
          </a:p>
          <a:p>
            <a:pPr>
              <a:spcBef>
                <a:spcPct val="20000"/>
              </a:spcBef>
              <a:defRPr/>
            </a:pPr>
            <a:endParaRPr lang="en-GB" sz="1800" kern="0" dirty="0">
              <a:latin typeface="+mn-lt"/>
            </a:endParaRPr>
          </a:p>
          <a:p>
            <a:pPr>
              <a:spcBef>
                <a:spcPct val="20000"/>
              </a:spcBef>
              <a:defRPr/>
            </a:pPr>
            <a:r>
              <a:rPr lang="en-GB" sz="1800" kern="0" dirty="0">
                <a:latin typeface="+mn-lt"/>
              </a:rPr>
              <a:t>The year-end prediction is that expenditure for this service will be underspent by 100 </a:t>
            </a:r>
            <a:r>
              <a:rPr lang="en-GB" sz="1800" kern="0" dirty="0" err="1">
                <a:latin typeface="+mn-lt"/>
              </a:rPr>
              <a:t>kEUR</a:t>
            </a:r>
            <a:r>
              <a:rPr lang="en-GB" sz="1800" kern="0" dirty="0">
                <a:latin typeface="+mn-lt"/>
              </a:rPr>
              <a:t>. This amount will be further confirmed when the next allocation will be closed. </a:t>
            </a: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latin typeface="+mj-lt"/>
              </a:rPr>
              <a:t>Personnel (TTCN STF </a:t>
            </a:r>
            <a:r>
              <a:rPr lang="en-GB" sz="2400" b="1" kern="0" dirty="0">
                <a:solidFill>
                  <a:srgbClr val="FF3300"/>
                </a:solidFill>
                <a:latin typeface="+mj-lt"/>
                <a:ea typeface="+mj-ea"/>
                <a:cs typeface="+mj-cs"/>
              </a:rPr>
              <a:t>160P, 160G and 160Q contractors)</a:t>
            </a:r>
          </a:p>
        </p:txBody>
      </p:sp>
      <p:sp>
        <p:nvSpPr>
          <p:cNvPr id="8" name="Subtitle 6">
            <a:extLst>
              <a:ext uri="{FF2B5EF4-FFF2-40B4-BE49-F238E27FC236}">
                <a16:creationId xmlns:a16="http://schemas.microsoft.com/office/drawing/2014/main" id="{74111305-2FC7-44DF-BC29-847A9716DD79}"/>
              </a:ext>
            </a:extLst>
          </p:cNvPr>
          <p:cNvSpPr txBox="1">
            <a:spLocks/>
          </p:cNvSpPr>
          <p:nvPr/>
        </p:nvSpPr>
        <p:spPr bwMode="auto">
          <a:xfrm>
            <a:off x="550415" y="1181103"/>
            <a:ext cx="10928411" cy="2352210"/>
          </a:xfrm>
          <a:prstGeom prst="rect">
            <a:avLst/>
          </a:prstGeom>
          <a:noFill/>
          <a:ln w="9525">
            <a:noFill/>
            <a:miter lim="800000"/>
            <a:headEnd/>
            <a:tailEnd/>
          </a:ln>
        </p:spPr>
        <p:txBody>
          <a:bodyPr/>
          <a:lstStyle/>
          <a:p>
            <a:pPr>
              <a:spcBef>
                <a:spcPct val="20000"/>
              </a:spcBef>
              <a:defRPr/>
            </a:pPr>
            <a:r>
              <a:rPr lang="en-GB" sz="1800" kern="0" dirty="0">
                <a:latin typeface="+mn-lt"/>
              </a:rPr>
              <a:t>   At the end of H1 2023:</a:t>
            </a:r>
          </a:p>
          <a:p>
            <a:pPr>
              <a:spcBef>
                <a:spcPct val="20000"/>
              </a:spcBef>
              <a:defRPr/>
            </a:pPr>
            <a:endParaRPr lang="en-GB" sz="1800" kern="0" dirty="0">
              <a:latin typeface="+mn-lt"/>
            </a:endParaRP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has been allocated for TTCN development funded by PTCRB/CTIA</a:t>
            </a:r>
          </a:p>
          <a:p>
            <a:pPr marL="285750" indent="-28575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has been allocated for TTCN development funded by GCF  </a:t>
            </a:r>
          </a:p>
          <a:p>
            <a:pPr marL="285750" indent="-285750">
              <a:spcBef>
                <a:spcPct val="20000"/>
              </a:spcBef>
              <a:buFont typeface="Arial" panose="020B0604020202020204" pitchFamily="34" charset="0"/>
              <a:buChar char="•"/>
              <a:defRPr/>
            </a:pPr>
            <a:r>
              <a:rPr lang="en-GB" sz="1800" kern="0" dirty="0">
                <a:latin typeface="+mn-lt"/>
              </a:rPr>
              <a:t> 26 </a:t>
            </a:r>
            <a:r>
              <a:rPr lang="en-GB" sz="1800" kern="0" dirty="0" err="1">
                <a:latin typeface="+mn-lt"/>
              </a:rPr>
              <a:t>kEUR</a:t>
            </a:r>
            <a:r>
              <a:rPr lang="en-GB" sz="1800" kern="0" dirty="0">
                <a:latin typeface="+mn-lt"/>
              </a:rPr>
              <a:t> has been allocated for TTCN development funded by Qualcomm</a:t>
            </a:r>
          </a:p>
          <a:p>
            <a:pPr>
              <a:spcBef>
                <a:spcPct val="20000"/>
              </a:spcBef>
              <a:defRPr/>
            </a:pPr>
            <a:endParaRPr lang="en-GB" sz="1800" kern="0" dirty="0">
              <a:latin typeface="+mn-lt"/>
            </a:endParaRPr>
          </a:p>
          <a:p>
            <a:pPr>
              <a:spcBef>
                <a:spcPct val="20000"/>
              </a:spcBef>
              <a:defRPr/>
            </a:pPr>
            <a:endParaRPr lang="en-GB" sz="1800" i="1"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It is predicted that these funds will be exhausted by the year end.</a:t>
            </a:r>
          </a:p>
          <a:p>
            <a:pPr>
              <a:spcBef>
                <a:spcPct val="20000"/>
              </a:spcBef>
              <a:defRPr/>
            </a:pPr>
            <a:endParaRPr lang="en-GB" sz="1800" kern="0" dirty="0">
              <a:highlight>
                <a:srgbClr val="FFFF00"/>
              </a:highlight>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Travel and subsistence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9</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550415" y="1181103"/>
            <a:ext cx="10928411" cy="3444164"/>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Travel have resumed at normal pace during H1 2023 and an increase of the cost for air travel and accommodation has been noticed .</a:t>
            </a:r>
          </a:p>
          <a:p>
            <a:pPr>
              <a:spcBef>
                <a:spcPct val="20000"/>
              </a:spcBef>
              <a:defRPr/>
            </a:pPr>
            <a:endParaRPr lang="en-GB" sz="1800" kern="0" dirty="0">
              <a:latin typeface="+mn-lt"/>
            </a:endParaRPr>
          </a:p>
          <a:p>
            <a:pPr>
              <a:spcBef>
                <a:spcPct val="20000"/>
              </a:spcBef>
              <a:defRPr/>
            </a:pPr>
            <a:r>
              <a:rPr lang="en-GB" sz="1800" kern="0" dirty="0">
                <a:latin typeface="+mn-lt"/>
              </a:rPr>
              <a:t>The travel costs amounted to 203,7 </a:t>
            </a:r>
            <a:r>
              <a:rPr lang="en-GB" sz="1800" kern="0" dirty="0" err="1">
                <a:latin typeface="+mn-lt"/>
              </a:rPr>
              <a:t>kEUR</a:t>
            </a:r>
            <a:r>
              <a:rPr lang="en-GB" sz="1800" kern="0" dirty="0">
                <a:latin typeface="+mn-lt"/>
              </a:rPr>
              <a:t> out of a budget of 400 </a:t>
            </a:r>
            <a:r>
              <a:rPr lang="en-GB" sz="1800" kern="0" dirty="0" err="1">
                <a:latin typeface="+mn-lt"/>
              </a:rPr>
              <a:t>kEUR</a:t>
            </a:r>
            <a:r>
              <a:rPr lang="en-GB" sz="1800" kern="0" dirty="0">
                <a:latin typeface="+mn-lt"/>
              </a:rPr>
              <a:t>.</a:t>
            </a:r>
          </a:p>
          <a:p>
            <a:pPr>
              <a:spcBef>
                <a:spcPct val="20000"/>
              </a:spcBef>
              <a:defRPr/>
            </a:pPr>
            <a:r>
              <a:rPr lang="en-GB" sz="1800" kern="0" dirty="0">
                <a:latin typeface="+mn-lt"/>
              </a:rPr>
              <a:t>  </a:t>
            </a:r>
          </a:p>
          <a:p>
            <a:pPr>
              <a:spcBef>
                <a:spcPct val="20000"/>
              </a:spcBef>
              <a:defRPr/>
            </a:pPr>
            <a:r>
              <a:rPr lang="en-GB" sz="1800" kern="0" dirty="0">
                <a:latin typeface="+mn-lt"/>
              </a:rPr>
              <a:t>By the end of the year, it is predicted that travel costs will be equal to the budget of 400 </a:t>
            </a:r>
            <a:r>
              <a:rPr lang="en-GB" sz="1800" kern="0" dirty="0" err="1">
                <a:latin typeface="+mn-lt"/>
              </a:rPr>
              <a:t>kEUR</a:t>
            </a:r>
            <a:r>
              <a:rPr lang="en-GB" sz="1800" kern="0" dirty="0">
                <a:latin typeface="+mn-lt"/>
              </a:rPr>
              <a:t>.</a:t>
            </a:r>
          </a:p>
          <a:p>
            <a:pPr lvl="1">
              <a:spcBef>
                <a:spcPct val="20000"/>
              </a:spcBef>
              <a:defRPr/>
            </a:pPr>
            <a:endParaRPr lang="en-GB" sz="18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37184</TotalTime>
  <Words>1393</Words>
  <Application>Microsoft Office PowerPoint</Application>
  <PresentationFormat>Widescreen</PresentationFormat>
  <Paragraphs>223</Paragraphs>
  <Slides>16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Times New Roman</vt:lpstr>
      <vt:lpstr>Wingdings</vt:lpstr>
      <vt:lpstr>Office Theme</vt:lpstr>
      <vt:lpstr>  Summary of 2023 H1 Income and Expenditure </vt:lpstr>
      <vt:lpstr>Contents</vt:lpstr>
      <vt:lpstr>PowerPoint Presentation</vt:lpstr>
      <vt:lpstr>PowerPoint Presentation</vt:lpstr>
      <vt:lpstr>Personnel (IT support staff) </vt:lpstr>
      <vt:lpstr>PowerPoint Presentation</vt:lpstr>
      <vt:lpstr>PowerPoint Presentation</vt:lpstr>
      <vt:lpstr>PowerPoint Presentation</vt:lpstr>
      <vt:lpstr>Travel and subsistence</vt:lpstr>
      <vt:lpstr>Promotion and marketing materials</vt:lpstr>
      <vt:lpstr>Training</vt:lpstr>
      <vt:lpstr>Overheads</vt:lpstr>
      <vt:lpstr>Contingency</vt:lpstr>
      <vt:lpstr>PowerPoint Presentation</vt:lpstr>
      <vt:lpstr>Year end prediction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Issam Toufik</cp:lastModifiedBy>
  <cp:revision>1096</cp:revision>
  <cp:lastPrinted>2021-09-13T13:10:36Z</cp:lastPrinted>
  <dcterms:created xsi:type="dcterms:W3CDTF">2008-08-30T09:32:10Z</dcterms:created>
  <dcterms:modified xsi:type="dcterms:W3CDTF">2023-10-24T21:43:09Z</dcterms:modified>
</cp:coreProperties>
</file>