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8"/>
  </p:notesMasterIdLst>
  <p:handoutMasterIdLst>
    <p:handoutMasterId r:id="rId9"/>
  </p:handoutMasterIdLst>
  <p:sldIdLst>
    <p:sldId id="303" r:id="rId2"/>
    <p:sldId id="553" r:id="rId3"/>
    <p:sldId id="561" r:id="rId4"/>
    <p:sldId id="562" r:id="rId5"/>
    <p:sldId id="563" r:id="rId6"/>
    <p:sldId id="558" r:id="rId7"/>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110" d="100"/>
          <a:sy n="110" d="100"/>
        </p:scale>
        <p:origin x="119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inne Elena" userId="f2ef7a5f-4f33-4b0a-b179-2ae1c26237d0" providerId="ADAL" clId="{49D2121D-328A-4A1C-A80D-08000604E29E}"/>
    <pc:docChg chg="custSel modSld">
      <pc:chgData name="Corinne Elena" userId="f2ef7a5f-4f33-4b0a-b179-2ae1c26237d0" providerId="ADAL" clId="{49D2121D-328A-4A1C-A80D-08000604E29E}" dt="2023-09-12T14:13:23.841" v="269" actId="13926"/>
      <pc:docMkLst>
        <pc:docMk/>
      </pc:docMkLst>
      <pc:sldChg chg="modSp mod">
        <pc:chgData name="Corinne Elena" userId="f2ef7a5f-4f33-4b0a-b179-2ae1c26237d0" providerId="ADAL" clId="{49D2121D-328A-4A1C-A80D-08000604E29E}" dt="2023-09-12T14:13:23.841" v="269" actId="13926"/>
        <pc:sldMkLst>
          <pc:docMk/>
          <pc:sldMk cId="0" sldId="558"/>
        </pc:sldMkLst>
        <pc:spChg chg="mod">
          <ac:chgData name="Corinne Elena" userId="f2ef7a5f-4f33-4b0a-b179-2ae1c26237d0" providerId="ADAL" clId="{49D2121D-328A-4A1C-A80D-08000604E29E}" dt="2023-09-12T14:13:23.841" v="269" actId="13926"/>
          <ac:spMkLst>
            <pc:docMk/>
            <pc:sldMk cId="0" sldId="558"/>
            <ac:spMk id="7" creationId="{47321805-7739-4B90-B7F4-CE6DD90E9902}"/>
          </ac:spMkLst>
        </pc:spChg>
      </pc:sldChg>
      <pc:sldChg chg="modSp mod">
        <pc:chgData name="Corinne Elena" userId="f2ef7a5f-4f33-4b0a-b179-2ae1c26237d0" providerId="ADAL" clId="{49D2121D-328A-4A1C-A80D-08000604E29E}" dt="2023-09-12T14:12:05.273" v="200" actId="13926"/>
        <pc:sldMkLst>
          <pc:docMk/>
          <pc:sldMk cId="2779036069" sldId="562"/>
        </pc:sldMkLst>
        <pc:spChg chg="mod">
          <ac:chgData name="Corinne Elena" userId="f2ef7a5f-4f33-4b0a-b179-2ae1c26237d0" providerId="ADAL" clId="{49D2121D-328A-4A1C-A80D-08000604E29E}" dt="2023-09-12T14:12:05.273" v="200" actId="13926"/>
          <ac:spMkLst>
            <pc:docMk/>
            <pc:sldMk cId="2779036069" sldId="562"/>
            <ac:spMk id="6" creationId="{0F83D5C7-8DAE-419C-A6EB-5141867664E2}"/>
          </ac:spMkLst>
        </pc:spChg>
      </pc:sldChg>
      <pc:sldChg chg="modSp mod">
        <pc:chgData name="Corinne Elena" userId="f2ef7a5f-4f33-4b0a-b179-2ae1c26237d0" providerId="ADAL" clId="{49D2121D-328A-4A1C-A80D-08000604E29E}" dt="2023-09-12T14:05:58.176" v="191" actId="20577"/>
        <pc:sldMkLst>
          <pc:docMk/>
          <pc:sldMk cId="355366801" sldId="563"/>
        </pc:sldMkLst>
        <pc:spChg chg="mod">
          <ac:chgData name="Corinne Elena" userId="f2ef7a5f-4f33-4b0a-b179-2ae1c26237d0" providerId="ADAL" clId="{49D2121D-328A-4A1C-A80D-08000604E29E}" dt="2023-09-12T14:05:58.176" v="191" actId="20577"/>
          <ac:spMkLst>
            <pc:docMk/>
            <pc:sldMk cId="355366801" sldId="563"/>
            <ac:spMk id="6" creationId="{0F83D5C7-8DAE-419C-A6EB-5141867664E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9/12/2023</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9/12/2023</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477054"/>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#50-Online</a:t>
            </a:r>
          </a:p>
          <a:p>
            <a:pPr>
              <a:spcBef>
                <a:spcPct val="50000"/>
              </a:spcBef>
              <a:defRPr/>
            </a:pPr>
            <a:endParaRPr lang="en-GB" altLang="en-US" sz="1000" dirty="0">
              <a:solidFill>
                <a:schemeClr val="bg1"/>
              </a:solidFill>
            </a:endParaRP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p:nvPr>
        </p:nvSpPr>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3GPP Long term reserve funds</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1"/>
          </p:nvPr>
        </p:nvSpPr>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338554"/>
          </a:xfrm>
          <a:prstGeom prst="rect">
            <a:avLst/>
          </a:prstGeom>
          <a:noFill/>
        </p:spPr>
        <p:txBody>
          <a:bodyPr wrap="square" rtlCol="0">
            <a:spAutoFit/>
          </a:bodyPr>
          <a:lstStyle/>
          <a:p>
            <a:r>
              <a:rPr lang="da-DK" sz="1600" b="1" i="1" dirty="0"/>
              <a:t>OP#50(23)07</a:t>
            </a:r>
            <a:endParaRPr lang="en-GB" sz="1800" b="1"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Rationale</a:t>
            </a:r>
          </a:p>
        </p:txBody>
      </p:sp>
      <p:sp>
        <p:nvSpPr>
          <p:cNvPr id="6" name="Subtitle 6"/>
          <p:cNvSpPr txBox="1">
            <a:spLocks/>
          </p:cNvSpPr>
          <p:nvPr/>
        </p:nvSpPr>
        <p:spPr bwMode="auto">
          <a:xfrm>
            <a:off x="1031846" y="1181102"/>
            <a:ext cx="9781563"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OP#49 on 26 April 2023, the FFG had exceptionally recommended that 200 </a:t>
            </a:r>
            <a:r>
              <a:rPr lang="en-GB" sz="1800" kern="0" dirty="0" err="1">
                <a:latin typeface="+mn-lt"/>
              </a:rPr>
              <a:t>kEUR</a:t>
            </a:r>
            <a:r>
              <a:rPr lang="en-GB" sz="1800" kern="0" dirty="0">
                <a:latin typeface="+mn-lt"/>
              </a:rPr>
              <a:t> of unspent 2022 funds be carried forward to 2023 as a provision against unforeseen expenses and that 275,815 </a:t>
            </a:r>
            <a:r>
              <a:rPr lang="en-GB" sz="1800" kern="0" dirty="0" err="1">
                <a:latin typeface="+mn-lt"/>
              </a:rPr>
              <a:t>kEUR</a:t>
            </a:r>
            <a:r>
              <a:rPr lang="en-GB" sz="1800" kern="0" dirty="0">
                <a:latin typeface="+mn-lt"/>
              </a:rPr>
              <a:t> be returned to the Partners as credit notes.  </a:t>
            </a:r>
          </a:p>
          <a:p>
            <a:pPr>
              <a:spcBef>
                <a:spcPct val="20000"/>
              </a:spcBef>
              <a:defRPr/>
            </a:pPr>
            <a:endParaRPr lang="en-GB" sz="1800" kern="0" dirty="0">
              <a:latin typeface="+mn-lt"/>
            </a:endParaRPr>
          </a:p>
          <a:p>
            <a:pPr>
              <a:spcBef>
                <a:spcPct val="20000"/>
              </a:spcBef>
              <a:defRPr/>
            </a:pPr>
            <a:r>
              <a:rPr lang="en-GB" sz="1800" kern="0" dirty="0">
                <a:latin typeface="+mn-lt"/>
              </a:rPr>
              <a:t>The discussion led to a suggestion that it could be better to implement a 3GPP reserve fund holding the unspent money from each year rather than returning that money to the Partners.  </a:t>
            </a:r>
          </a:p>
          <a:p>
            <a:pPr>
              <a:spcBef>
                <a:spcPct val="20000"/>
              </a:spcBef>
              <a:defRPr/>
            </a:pPr>
            <a:endParaRPr lang="en-GB" sz="1800" kern="0" dirty="0">
              <a:latin typeface="+mn-lt"/>
            </a:endParaRPr>
          </a:p>
          <a:p>
            <a:pPr>
              <a:spcBef>
                <a:spcPct val="20000"/>
              </a:spcBef>
              <a:defRPr/>
            </a:pPr>
            <a:r>
              <a:rPr lang="en-GB" sz="1800" kern="0" dirty="0">
                <a:latin typeface="+mn-lt"/>
              </a:rPr>
              <a:t>The OP tasked the Funding and Finance Group to investigate the feasibility of implementing such a fund.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pic>
        <p:nvPicPr>
          <p:cNvPr id="4" name="Picture 3">
            <a:extLst>
              <a:ext uri="{FF2B5EF4-FFF2-40B4-BE49-F238E27FC236}">
                <a16:creationId xmlns:a16="http://schemas.microsoft.com/office/drawing/2014/main" id="{6D104288-ADBA-2D2C-71C7-BFCF9468A808}"/>
              </a:ext>
            </a:extLst>
          </p:cNvPr>
          <p:cNvPicPr>
            <a:picLocks noChangeAspect="1"/>
          </p:cNvPicPr>
          <p:nvPr/>
        </p:nvPicPr>
        <p:blipFill>
          <a:blip r:embed="rId2"/>
          <a:stretch>
            <a:fillRect/>
          </a:stretch>
        </p:blipFill>
        <p:spPr>
          <a:xfrm>
            <a:off x="1240583" y="4555749"/>
            <a:ext cx="9377654" cy="1257222"/>
          </a:xfrm>
          <a:prstGeom prst="rect">
            <a:avLst/>
          </a:prstGeom>
        </p:spPr>
      </p:pic>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Feasibility study</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1154097" y="1181102"/>
            <a:ext cx="9534618"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ETSI investigated with the Institute’s statutory auditors the feasibility of creating and maintaining in its account a reserve fund that would enable 3GPP to provide for contingencies at any time. </a:t>
            </a:r>
          </a:p>
          <a:p>
            <a:pPr>
              <a:spcBef>
                <a:spcPct val="20000"/>
              </a:spcBef>
              <a:defRPr/>
            </a:pPr>
            <a:endParaRPr lang="en-GB" sz="1800" kern="0" dirty="0">
              <a:latin typeface="+mn-lt"/>
            </a:endParaRPr>
          </a:p>
          <a:p>
            <a:pPr>
              <a:spcBef>
                <a:spcPct val="20000"/>
              </a:spcBef>
              <a:defRPr/>
            </a:pPr>
            <a:r>
              <a:rPr lang="en-GB" sz="1800" kern="0" dirty="0">
                <a:latin typeface="+mn-lt"/>
              </a:rPr>
              <a:t>The statutory auditors confirmed that there was no feasibility problem and they provided guidance on how to account for it in ETSI’s book to ensure compliance with French Accounting Principles.</a:t>
            </a:r>
          </a:p>
          <a:p>
            <a:pPr>
              <a:spcBef>
                <a:spcPct val="20000"/>
              </a:spcBef>
              <a:defRPr/>
            </a:pPr>
            <a:endParaRPr lang="en-GB" sz="1800" kern="0" dirty="0">
              <a:latin typeface="+mn-lt"/>
            </a:endParaRP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836482"/>
          </a:xfrm>
        </p:spPr>
        <p:txBody>
          <a:bodyPr/>
          <a:lstStyle/>
          <a:p>
            <a:r>
              <a:rPr lang="en-GB" altLang="en-US" sz="2400" b="1" dirty="0"/>
              <a:t>Proposal</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737543" y="895739"/>
            <a:ext cx="10605994" cy="5253134"/>
          </a:xfrm>
          <a:prstGeom prst="rect">
            <a:avLst/>
          </a:prstGeom>
          <a:noFill/>
          <a:ln w="9525">
            <a:noFill/>
            <a:miter lim="800000"/>
            <a:headEnd/>
            <a:tailEnd/>
          </a:ln>
        </p:spPr>
        <p:txBody>
          <a:bodyPr/>
          <a:lstStyle/>
          <a:p>
            <a:pPr>
              <a:spcBef>
                <a:spcPct val="20000"/>
              </a:spcBef>
              <a:defRPr/>
            </a:pPr>
            <a:r>
              <a:rPr lang="en-GB" sz="1600" kern="0" dirty="0">
                <a:latin typeface="+mn-lt"/>
              </a:rPr>
              <a:t>After having retained 200 K€ stemming from the 2022 unspent budget, it is proposed and recommended that starting from 2023, the Partners decide to systematically feed each year a special and long-term reserve fund. </a:t>
            </a:r>
          </a:p>
          <a:p>
            <a:pPr>
              <a:spcBef>
                <a:spcPct val="20000"/>
              </a:spcBef>
              <a:defRPr/>
            </a:pPr>
            <a:endParaRPr lang="en-GB" sz="1600" kern="0" dirty="0">
              <a:latin typeface="+mn-lt"/>
            </a:endParaRPr>
          </a:p>
          <a:p>
            <a:pPr>
              <a:spcBef>
                <a:spcPct val="20000"/>
              </a:spcBef>
              <a:defRPr/>
            </a:pPr>
            <a:r>
              <a:rPr lang="en-GB" sz="1600" kern="0" dirty="0">
                <a:latin typeface="+mn-lt"/>
              </a:rPr>
              <a:t>This long-term reserve fund would cater for any unexpected expenses or could help maintain operations in case a partner would fail to pay its annual contribution to the 3GPP budget or pay it relatively late. Actually, in the latter case, ETSI would have to advance funds from its own financial resources to ensure business continuity.</a:t>
            </a:r>
          </a:p>
          <a:p>
            <a:pPr>
              <a:spcBef>
                <a:spcPct val="20000"/>
              </a:spcBef>
              <a:defRPr/>
            </a:pPr>
            <a:endParaRPr lang="en-GB" sz="1600" kern="0" dirty="0">
              <a:latin typeface="+mn-lt"/>
            </a:endParaRPr>
          </a:p>
          <a:p>
            <a:pPr>
              <a:spcBef>
                <a:spcPct val="20000"/>
              </a:spcBef>
              <a:defRPr/>
            </a:pPr>
            <a:r>
              <a:rPr lang="en-GB" sz="1600" kern="0" dirty="0">
                <a:latin typeface="+mn-lt"/>
              </a:rPr>
              <a:t>It is proposed to apply this mechanism until the reserve fund reaches the amount of </a:t>
            </a:r>
            <a:r>
              <a:rPr lang="en-GB" sz="1600" b="1" kern="0" dirty="0">
                <a:latin typeface="+mn-lt"/>
              </a:rPr>
              <a:t>1 Million Euros</a:t>
            </a:r>
            <a:r>
              <a:rPr lang="en-GB" sz="1600" kern="0" dirty="0">
                <a:latin typeface="+mn-lt"/>
              </a:rPr>
              <a:t>. </a:t>
            </a:r>
          </a:p>
          <a:p>
            <a:pPr>
              <a:spcBef>
                <a:spcPct val="20000"/>
              </a:spcBef>
              <a:defRPr/>
            </a:pPr>
            <a:endParaRPr lang="en-GB" sz="1600" kern="0" dirty="0">
              <a:latin typeface="+mn-lt"/>
            </a:endParaRPr>
          </a:p>
          <a:p>
            <a:pPr>
              <a:spcBef>
                <a:spcPct val="20000"/>
              </a:spcBef>
              <a:defRPr/>
            </a:pPr>
            <a:r>
              <a:rPr lang="en-GB" sz="1600" kern="0" dirty="0">
                <a:latin typeface="+mn-lt"/>
              </a:rPr>
              <a:t>This threshold has been determined as being the amount necessary to ensure for instance roughly 3 months of operations (at minimum costs) without having to immediately call for additional funds from the Partners in case of any adverse events (e.g. past True Position case). </a:t>
            </a:r>
          </a:p>
          <a:p>
            <a:pPr>
              <a:spcBef>
                <a:spcPct val="20000"/>
              </a:spcBef>
              <a:defRPr/>
            </a:pPr>
            <a:endParaRPr lang="en-GB" sz="1600" kern="0" dirty="0">
              <a:latin typeface="+mn-lt"/>
            </a:endParaRPr>
          </a:p>
          <a:p>
            <a:pPr>
              <a:spcBef>
                <a:spcPct val="20000"/>
              </a:spcBef>
              <a:defRPr/>
            </a:pPr>
            <a:r>
              <a:rPr lang="en-GB" sz="1600" kern="0" dirty="0">
                <a:highlight>
                  <a:srgbClr val="FFFF00"/>
                </a:highlight>
                <a:latin typeface="+mn-lt"/>
              </a:rPr>
              <a:t>Once the threshold of 1 Million Euros is reached, the yearly contingency budget of 150 KEUR will no longer be called in. </a:t>
            </a:r>
          </a:p>
          <a:p>
            <a:pPr>
              <a:spcBef>
                <a:spcPct val="20000"/>
              </a:spcBef>
              <a:defRPr/>
            </a:pPr>
            <a:endParaRPr lang="en-GB" sz="1600" kern="0" dirty="0">
              <a:latin typeface="+mn-lt"/>
            </a:endParaRPr>
          </a:p>
          <a:p>
            <a:pPr>
              <a:spcBef>
                <a:spcPct val="20000"/>
              </a:spcBef>
              <a:defRPr/>
            </a:pPr>
            <a:r>
              <a:rPr lang="en-GB" sz="1600" kern="0" dirty="0">
                <a:latin typeface="+mn-lt"/>
              </a:rPr>
              <a:t>The long term reserve fund is not available and not refundable to any of the Partners unless the 3GPP Partnership would be terminated and, in that case the current funding method would apply when calculating the amount to be returned to each of the Partners regardless of the actual annual contribution per Partner, which will not be tracked.</a:t>
            </a:r>
          </a:p>
          <a:p>
            <a:pPr>
              <a:spcBef>
                <a:spcPct val="20000"/>
              </a:spcBef>
              <a:defRPr/>
            </a:pPr>
            <a:endParaRPr lang="en-GB" sz="16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836482"/>
          </a:xfrm>
        </p:spPr>
        <p:txBody>
          <a:bodyPr/>
          <a:lstStyle/>
          <a:p>
            <a:r>
              <a:rPr lang="en-GB" altLang="en-US" sz="2400" b="1" dirty="0"/>
              <a:t>Methodology : 3 options</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702707" y="1101011"/>
            <a:ext cx="11389766" cy="5038531"/>
          </a:xfrm>
          <a:prstGeom prst="rect">
            <a:avLst/>
          </a:prstGeom>
          <a:noFill/>
          <a:ln w="9525">
            <a:noFill/>
            <a:miter lim="800000"/>
            <a:headEnd/>
            <a:tailEnd/>
          </a:ln>
        </p:spPr>
        <p:txBody>
          <a:bodyPr/>
          <a:lstStyle/>
          <a:p>
            <a:pPr>
              <a:spcBef>
                <a:spcPct val="20000"/>
              </a:spcBef>
              <a:defRPr/>
            </a:pPr>
            <a:r>
              <a:rPr lang="en-GB" sz="1800" kern="0" dirty="0">
                <a:latin typeface="+mn-lt"/>
              </a:rPr>
              <a:t>Three options have been identified as the possible ways forward to feed this special and long-term reserve fund. </a:t>
            </a:r>
          </a:p>
          <a:p>
            <a:pPr>
              <a:spcBef>
                <a:spcPct val="20000"/>
              </a:spcBef>
              <a:defRPr/>
            </a:pPr>
            <a:endParaRPr lang="en-GB" sz="1800" kern="0" dirty="0">
              <a:highlight>
                <a:srgbClr val="FFFF00"/>
              </a:highlight>
              <a:latin typeface="+mn-lt"/>
            </a:endParaRPr>
          </a:p>
          <a:p>
            <a:pPr>
              <a:spcBef>
                <a:spcPct val="20000"/>
              </a:spcBef>
              <a:defRPr/>
            </a:pPr>
            <a:r>
              <a:rPr lang="en-GB" sz="1800" b="1" kern="0" dirty="0">
                <a:latin typeface="+mn-lt"/>
              </a:rPr>
              <a:t>Option 1</a:t>
            </a:r>
            <a:r>
              <a:rPr lang="en-GB" sz="1800" kern="0" dirty="0">
                <a:latin typeface="+mn-lt"/>
              </a:rPr>
              <a:t>: </a:t>
            </a:r>
          </a:p>
          <a:p>
            <a:pPr>
              <a:spcBef>
                <a:spcPct val="20000"/>
              </a:spcBef>
              <a:defRPr/>
            </a:pPr>
            <a:r>
              <a:rPr lang="en-GB" sz="1800" kern="0" dirty="0">
                <a:latin typeface="+mn-lt"/>
              </a:rPr>
              <a:t>Once the yearly surplus is determined, 100% of this  surplus is allocated to building the long-term reserve fund. </a:t>
            </a:r>
          </a:p>
          <a:p>
            <a:pPr>
              <a:spcBef>
                <a:spcPct val="20000"/>
              </a:spcBef>
              <a:defRPr/>
            </a:pPr>
            <a:endParaRPr lang="en-GB" sz="1800" kern="0" dirty="0">
              <a:latin typeface="+mn-lt"/>
            </a:endParaRPr>
          </a:p>
          <a:p>
            <a:pPr>
              <a:spcBef>
                <a:spcPct val="20000"/>
              </a:spcBef>
              <a:defRPr/>
            </a:pPr>
            <a:r>
              <a:rPr lang="en-GB" sz="1800" b="1" kern="0" dirty="0">
                <a:latin typeface="+mn-lt"/>
              </a:rPr>
              <a:t>Option 2</a:t>
            </a:r>
            <a:r>
              <a:rPr lang="en-GB" sz="1800" kern="0" dirty="0">
                <a:latin typeface="+mn-lt"/>
              </a:rPr>
              <a:t>: </a:t>
            </a:r>
          </a:p>
          <a:p>
            <a:pPr>
              <a:spcBef>
                <a:spcPct val="20000"/>
              </a:spcBef>
              <a:defRPr/>
            </a:pPr>
            <a:r>
              <a:rPr lang="en-GB" sz="1800" kern="0" dirty="0">
                <a:latin typeface="+mn-lt"/>
              </a:rPr>
              <a:t>Once the yearly surplus is determined , 50 % of it is returned to the Partners in the form of credit notes deducted from the N+1 payments and 50 % is allocated to building the long-term reserve fund. </a:t>
            </a:r>
          </a:p>
          <a:p>
            <a:pPr>
              <a:spcBef>
                <a:spcPct val="20000"/>
              </a:spcBef>
              <a:defRPr/>
            </a:pPr>
            <a:endParaRPr lang="en-GB" sz="1800" kern="0" dirty="0">
              <a:latin typeface="+mn-lt"/>
            </a:endParaRPr>
          </a:p>
          <a:p>
            <a:pPr>
              <a:spcBef>
                <a:spcPct val="20000"/>
              </a:spcBef>
              <a:defRPr/>
            </a:pPr>
            <a:r>
              <a:rPr lang="en-GB" sz="1800" b="1" kern="0" dirty="0">
                <a:latin typeface="+mn-lt"/>
              </a:rPr>
              <a:t>Option 3</a:t>
            </a:r>
            <a:r>
              <a:rPr lang="en-GB" sz="1800" kern="0" dirty="0">
                <a:latin typeface="+mn-lt"/>
              </a:rPr>
              <a:t>: </a:t>
            </a:r>
          </a:p>
          <a:p>
            <a:pPr>
              <a:spcBef>
                <a:spcPct val="20000"/>
              </a:spcBef>
              <a:defRPr/>
            </a:pPr>
            <a:r>
              <a:rPr lang="en-GB" sz="1800" kern="0" dirty="0">
                <a:latin typeface="+mn-lt"/>
              </a:rPr>
              <a:t>Once the yearly surplus is determined, any amount under or equal to 150 KEUR (corresponds to the yearly contingency budget rarely used) is allocated to building the long-term reserve fund; the remainder between the yearly surplus and the 150 k€ is returned to the Partners, unless otherwise decided by the OP when approving the yearly accounts.</a:t>
            </a:r>
          </a:p>
          <a:p>
            <a:pPr>
              <a:spcBef>
                <a:spcPct val="20000"/>
              </a:spcBef>
              <a:defRPr/>
            </a:pPr>
            <a:endParaRPr lang="en-GB" sz="1800" kern="0" dirty="0">
              <a:latin typeface="+mn-lt"/>
            </a:endParaRPr>
          </a:p>
          <a:p>
            <a:pPr>
              <a:spcBef>
                <a:spcPct val="20000"/>
              </a:spcBef>
              <a:defRPr/>
            </a:pPr>
            <a:r>
              <a:rPr lang="en-GB" sz="1800" kern="0" dirty="0">
                <a:latin typeface="+mn-lt"/>
              </a:rPr>
              <a:t>Regardless of the option selected, once the threshold of 1 Million Euros is achieved, then any budgetary excess would be returned to the Partners in the form of credit notes deducted from the N+1 payments as it was the case in the past.</a:t>
            </a: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55366801"/>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The OP is invited to discuss </a:t>
            </a:r>
            <a:r>
              <a:rPr lang="en-GB" sz="1800" kern="0" dirty="0">
                <a:highlight>
                  <a:srgbClr val="FFFF00"/>
                </a:highlight>
                <a:latin typeface="+mn-lt"/>
              </a:rPr>
              <a:t>the proposal based on the FFG recommendations</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The OP is requested to approve:</a:t>
            </a:r>
          </a:p>
          <a:p>
            <a:pPr marL="285750" indent="-285750">
              <a:spcBef>
                <a:spcPct val="20000"/>
              </a:spcBef>
              <a:buFontTx/>
              <a:buChar char="-"/>
              <a:defRPr/>
            </a:pPr>
            <a:r>
              <a:rPr lang="en-GB" sz="1800" kern="0" dirty="0">
                <a:latin typeface="+mn-lt"/>
              </a:rPr>
              <a:t>the creation of a 3GPP long-term reserve fund</a:t>
            </a:r>
          </a:p>
          <a:p>
            <a:pPr marL="285750" indent="-285750">
              <a:spcBef>
                <a:spcPct val="20000"/>
              </a:spcBef>
              <a:buFontTx/>
              <a:buChar char="-"/>
              <a:defRPr/>
            </a:pPr>
            <a:r>
              <a:rPr lang="en-GB" sz="1800" kern="0" dirty="0">
                <a:latin typeface="+mn-lt"/>
              </a:rPr>
              <a:t>the reserve fund is fed until the amount of 1 Million Euros is collected</a:t>
            </a:r>
          </a:p>
          <a:p>
            <a:pPr marL="285750" indent="-285750">
              <a:spcBef>
                <a:spcPct val="20000"/>
              </a:spcBef>
              <a:buFontTx/>
              <a:buChar char="-"/>
              <a:defRPr/>
            </a:pPr>
            <a:r>
              <a:rPr lang="en-GB" sz="1800" kern="0" dirty="0">
                <a:latin typeface="+mn-lt"/>
              </a:rPr>
              <a:t>the reserve fund is maintained in ETSI books</a:t>
            </a:r>
          </a:p>
          <a:p>
            <a:pPr>
              <a:spcBef>
                <a:spcPct val="20000"/>
              </a:spcBef>
              <a:defRPr/>
            </a:pPr>
            <a:endParaRPr lang="en-GB" sz="1800" kern="0" dirty="0">
              <a:latin typeface="+mn-lt"/>
            </a:endParaRPr>
          </a:p>
          <a:p>
            <a:pPr>
              <a:spcBef>
                <a:spcPct val="20000"/>
              </a:spcBef>
              <a:defRPr/>
            </a:pPr>
            <a:r>
              <a:rPr lang="en-GB" sz="1800" kern="0" dirty="0">
                <a:latin typeface="+mn-lt"/>
              </a:rPr>
              <a:t>The OP is requested to select which of the options proposed should be the future methodology applied to build the long-term reserve fund.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p>
          <a:p>
            <a:pPr>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40245</TotalTime>
  <Words>714</Words>
  <Application>Microsoft Office PowerPoint</Application>
  <PresentationFormat>Widescreen</PresentationFormat>
  <Paragraphs>78</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Times New Roman</vt:lpstr>
      <vt:lpstr>Office Theme</vt:lpstr>
      <vt:lpstr>  3GPP Long term reserve funds </vt:lpstr>
      <vt:lpstr>PowerPoint Presentation</vt:lpstr>
      <vt:lpstr>PowerPoint Presentation</vt:lpstr>
      <vt:lpstr>Proposal</vt:lpstr>
      <vt:lpstr>Methodology : 3 options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ETSI</cp:lastModifiedBy>
  <cp:revision>1106</cp:revision>
  <cp:lastPrinted>2021-09-13T13:10:36Z</cp:lastPrinted>
  <dcterms:created xsi:type="dcterms:W3CDTF">2008-08-30T09:32:10Z</dcterms:created>
  <dcterms:modified xsi:type="dcterms:W3CDTF">2023-09-12T14:13:24Z</dcterms:modified>
</cp:coreProperties>
</file>